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7"/>
  </p:notesMasterIdLst>
  <p:sldIdLst>
    <p:sldId id="314" r:id="rId2"/>
    <p:sldId id="317" r:id="rId3"/>
    <p:sldId id="286" r:id="rId4"/>
    <p:sldId id="287" r:id="rId5"/>
    <p:sldId id="288" r:id="rId6"/>
    <p:sldId id="289" r:id="rId7"/>
    <p:sldId id="265" r:id="rId8"/>
    <p:sldId id="290" r:id="rId9"/>
    <p:sldId id="260" r:id="rId10"/>
    <p:sldId id="291" r:id="rId11"/>
    <p:sldId id="292" r:id="rId12"/>
    <p:sldId id="261" r:id="rId13"/>
    <p:sldId id="264" r:id="rId14"/>
    <p:sldId id="263" r:id="rId15"/>
    <p:sldId id="269" r:id="rId16"/>
    <p:sldId id="268" r:id="rId17"/>
    <p:sldId id="272" r:id="rId18"/>
    <p:sldId id="259" r:id="rId19"/>
    <p:sldId id="258" r:id="rId20"/>
    <p:sldId id="267" r:id="rId21"/>
    <p:sldId id="266" r:id="rId22"/>
    <p:sldId id="262" r:id="rId23"/>
    <p:sldId id="294" r:id="rId24"/>
    <p:sldId id="270" r:id="rId25"/>
    <p:sldId id="276" r:id="rId26"/>
    <p:sldId id="284" r:id="rId27"/>
    <p:sldId id="277" r:id="rId28"/>
    <p:sldId id="275" r:id="rId29"/>
    <p:sldId id="279" r:id="rId30"/>
    <p:sldId id="281" r:id="rId31"/>
    <p:sldId id="273" r:id="rId32"/>
    <p:sldId id="280" r:id="rId33"/>
    <p:sldId id="274" r:id="rId34"/>
    <p:sldId id="285" r:id="rId35"/>
    <p:sldId id="313" r:id="rId36"/>
    <p:sldId id="295" r:id="rId37"/>
    <p:sldId id="301" r:id="rId38"/>
    <p:sldId id="324" r:id="rId39"/>
    <p:sldId id="297" r:id="rId40"/>
    <p:sldId id="298" r:id="rId41"/>
    <p:sldId id="302" r:id="rId42"/>
    <p:sldId id="304" r:id="rId43"/>
    <p:sldId id="305" r:id="rId44"/>
    <p:sldId id="306" r:id="rId45"/>
    <p:sldId id="307" r:id="rId46"/>
    <p:sldId id="308" r:id="rId47"/>
    <p:sldId id="309" r:id="rId48"/>
    <p:sldId id="310" r:id="rId49"/>
    <p:sldId id="311" r:id="rId50"/>
    <p:sldId id="312" r:id="rId51"/>
    <p:sldId id="320" r:id="rId52"/>
    <p:sldId id="321" r:id="rId53"/>
    <p:sldId id="322" r:id="rId54"/>
    <p:sldId id="323" r:id="rId55"/>
    <p:sldId id="325" r:id="rId56"/>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rt"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44" autoAdjust="0"/>
    <p:restoredTop sz="81508" autoAdjust="0"/>
  </p:normalViewPr>
  <p:slideViewPr>
    <p:cSldViewPr>
      <p:cViewPr>
        <p:scale>
          <a:sx n="50" d="100"/>
          <a:sy n="50" d="100"/>
        </p:scale>
        <p:origin x="-1176" y="-22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4-07-07T14:54:45.589" idx="1">
    <p:pos x="10" y="10"/>
    <p:text>h</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fld id="{CC029F6B-45C3-4053-8491-D04BBF4935F7}" type="datetimeFigureOut">
              <a:rPr lang="en-US" smtClean="0"/>
              <a:t>7/16/2014</a:t>
            </a:fld>
            <a:endParaRPr lang="en-US"/>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fld id="{1CBC020A-C11F-405A-927A-AFEDB41E7978}" type="slidenum">
              <a:rPr lang="en-US" smtClean="0"/>
              <a:t>‹#›</a:t>
            </a:fld>
            <a:endParaRPr lang="en-US"/>
          </a:p>
        </p:txBody>
      </p:sp>
    </p:spTree>
    <p:extLst>
      <p:ext uri="{BB962C8B-B14F-4D97-AF65-F5344CB8AC3E}">
        <p14:creationId xmlns:p14="http://schemas.microsoft.com/office/powerpoint/2010/main" val="2754611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en.wikipedia.org/wiki/Islamic_science"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en.wikipedia.org/wiki/Almagest" TargetMode="External"/><Relationship Id="rId4" Type="http://schemas.openxmlformats.org/officeDocument/2006/relationships/hyperlink" Target="http://en.wikipedia.org/wiki/Europe"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en.wikipedia.org/wiki/Meditations_on_First_Philosophy"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en.wikipedia.org/wiki/Cartesian_coordinate_system"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en.wikipedia.org/wiki/Experience" TargetMode="External"/><Relationship Id="rId3" Type="http://schemas.openxmlformats.org/officeDocument/2006/relationships/hyperlink" Target="http://en.wikipedia.org/wiki/Epistemology" TargetMode="External"/><Relationship Id="rId7" Type="http://schemas.openxmlformats.org/officeDocument/2006/relationships/hyperlink" Target="http://en.wikipedia.org/wiki/Philosophical_skepticism"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en.wikipedia.org/wiki/Rationalism" TargetMode="External"/><Relationship Id="rId5" Type="http://schemas.openxmlformats.org/officeDocument/2006/relationships/hyperlink" Target="http://en.wikipedia.org/wiki/Empirical_evidence" TargetMode="External"/><Relationship Id="rId10" Type="http://schemas.openxmlformats.org/officeDocument/2006/relationships/hyperlink" Target="http://en.wikipedia.org/wiki/Traditions" TargetMode="External"/><Relationship Id="rId4" Type="http://schemas.openxmlformats.org/officeDocument/2006/relationships/hyperlink" Target="http://en.wikipedia.org/wiki/Knowledge" TargetMode="External"/><Relationship Id="rId9" Type="http://schemas.openxmlformats.org/officeDocument/2006/relationships/hyperlink" Target="http://en.wikipedia.org/wiki/Innate_idea"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en.wikipedia.org/wiki/Naturalist"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en.wikipedia.org/wiki/Quarto" TargetMode="External"/><Relationship Id="rId5" Type="http://schemas.openxmlformats.org/officeDocument/2006/relationships/hyperlink" Target="http://en.wikipedia.org/wiki/Georges_Cuvier" TargetMode="External"/><Relationship Id="rId4" Type="http://schemas.openxmlformats.org/officeDocument/2006/relationships/hyperlink" Target="http://en.wikipedia.org/wiki/Jean-Baptiste_Lamarck"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en.wikipedia.org/wiki/Integral_transform"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en.wikipedia.org/wiki/Engineering" TargetMode="External"/><Relationship Id="rId5" Type="http://schemas.openxmlformats.org/officeDocument/2006/relationships/hyperlink" Target="http://en.wikipedia.org/wiki/Physics" TargetMode="External"/><Relationship Id="rId4" Type="http://schemas.openxmlformats.org/officeDocument/2006/relationships/hyperlink" Target="http://en.wikipedia.org/wiki/Mathematics" TargetMode="Externa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en.wikipedia.org/wiki/Evolution" TargetMode="External"/><Relationship Id="rId13" Type="http://schemas.openxmlformats.org/officeDocument/2006/relationships/hyperlink" Target="http://en.wikipedia.org/wiki/Geology" TargetMode="External"/><Relationship Id="rId3" Type="http://schemas.openxmlformats.org/officeDocument/2006/relationships/hyperlink" Target="http://en.wikipedia.org/wiki/France" TargetMode="External"/><Relationship Id="rId7" Type="http://schemas.openxmlformats.org/officeDocument/2006/relationships/hyperlink" Target="http://en.wikipedia.org/wiki/Academia" TargetMode="External"/><Relationship Id="rId12" Type="http://schemas.openxmlformats.org/officeDocument/2006/relationships/hyperlink" Target="http://en.wikipedia.org/wiki/Meteorology"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en.wikipedia.org/wiki/Biologist" TargetMode="External"/><Relationship Id="rId11" Type="http://schemas.openxmlformats.org/officeDocument/2006/relationships/hyperlink" Target="http://en.wikipedia.org/wiki/Chemistry" TargetMode="External"/><Relationship Id="rId5" Type="http://schemas.openxmlformats.org/officeDocument/2006/relationships/hyperlink" Target="http://en.wikipedia.org/wiki/Soldier" TargetMode="External"/><Relationship Id="rId15" Type="http://schemas.openxmlformats.org/officeDocument/2006/relationships/hyperlink" Target="http://en.wikipedia.org/wiki/History_of_evolutionary_thought" TargetMode="External"/><Relationship Id="rId10" Type="http://schemas.openxmlformats.org/officeDocument/2006/relationships/hyperlink" Target="http://en.wikipedia.org/wiki/Biology" TargetMode="External"/><Relationship Id="rId4" Type="http://schemas.openxmlformats.org/officeDocument/2006/relationships/hyperlink" Target="http://en.wikipedia.org/wiki/Naturalist" TargetMode="External"/><Relationship Id="rId9" Type="http://schemas.openxmlformats.org/officeDocument/2006/relationships/hyperlink" Target="http://en.wikipedia.org/wiki/Naturalism_(philosophy)" TargetMode="External"/><Relationship Id="rId14" Type="http://schemas.openxmlformats.org/officeDocument/2006/relationships/hyperlink" Target="http://en.wikipedia.org/wiki/Jean_Lamarck#cite_note-1" TargetMode="Externa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en.wikipedia.org/wiki/Volcanic_rock" TargetMode="External"/><Relationship Id="rId3" Type="http://schemas.openxmlformats.org/officeDocument/2006/relationships/hyperlink" Target="http://en.wikipedia.org/wiki/Geologist" TargetMode="External"/><Relationship Id="rId7" Type="http://schemas.openxmlformats.org/officeDocument/2006/relationships/hyperlink" Target="http://en.wikipedia.org/wiki/Sedimentary_rock"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en.wikipedia.org/wiki/Geology" TargetMode="External"/><Relationship Id="rId5" Type="http://schemas.openxmlformats.org/officeDocument/2006/relationships/hyperlink" Target="http://en.wikipedia.org/wiki/Neptunism" TargetMode="External"/><Relationship Id="rId4" Type="http://schemas.openxmlformats.org/officeDocument/2006/relationships/hyperlink" Target="http://en.wikipedia.org/wiki/Stratigraphy" TargetMode="External"/><Relationship Id="rId9" Type="http://schemas.openxmlformats.org/officeDocument/2006/relationships/hyperlink" Target="http://en.wikipedia.org/wiki/Lithostratigraphy"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My passion here because it</a:t>
            </a:r>
            <a:r>
              <a:rPr lang="en-US" b="1" baseline="0" dirty="0" smtClean="0"/>
              <a:t> seems that man has succumbed to an old earth theology that today is flourishing</a:t>
            </a:r>
            <a:endParaRPr lang="en-US" b="1" dirty="0" smtClean="0"/>
          </a:p>
          <a:p>
            <a:r>
              <a:rPr lang="en-US" b="1" dirty="0" smtClean="0"/>
              <a:t>Who is the authority when it comes to cosmology-is it God or man?</a:t>
            </a:r>
          </a:p>
          <a:p>
            <a:r>
              <a:rPr lang="en-US" b="1" dirty="0" smtClean="0"/>
              <a:t>When did this happen and where did it begin.</a:t>
            </a:r>
          </a:p>
          <a:p>
            <a:r>
              <a:rPr lang="en-US" b="1" dirty="0" smtClean="0"/>
              <a:t>This is one</a:t>
            </a:r>
            <a:r>
              <a:rPr lang="en-US" b="1" baseline="0" dirty="0" smtClean="0"/>
              <a:t> of the questions I hope to answer in this presentation</a:t>
            </a:r>
            <a:endParaRPr lang="en-US" b="1" dirty="0" smtClean="0"/>
          </a:p>
          <a:p>
            <a:r>
              <a:rPr lang="en-US" b="1" dirty="0" smtClean="0"/>
              <a:t>There was a time when the entire theistic universe said it was God.</a:t>
            </a:r>
          </a:p>
          <a:p>
            <a:r>
              <a:rPr lang="en-US" b="1" dirty="0" smtClean="0"/>
              <a:t>Big change came about in that</a:t>
            </a:r>
            <a:r>
              <a:rPr lang="en-US" b="1" baseline="0" dirty="0" smtClean="0"/>
              <a:t> period </a:t>
            </a:r>
            <a:r>
              <a:rPr lang="en-US" b="1" baseline="0" dirty="0" err="1" smtClean="0"/>
              <a:t>ofhistory</a:t>
            </a:r>
            <a:r>
              <a:rPr lang="en-US" b="1" baseline="0" dirty="0" smtClean="0"/>
              <a:t> called the enlightenment-more about shortly</a:t>
            </a:r>
          </a:p>
          <a:p>
            <a:r>
              <a:rPr lang="en-US" b="1" baseline="0" dirty="0" smtClean="0"/>
              <a:t>I’ve called this period “The descent into unbelief-----next slide</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1</a:t>
            </a:fld>
            <a:endParaRPr lang="en-US"/>
          </a:p>
        </p:txBody>
      </p:sp>
    </p:spTree>
    <p:extLst>
      <p:ext uri="{BB962C8B-B14F-4D97-AF65-F5344CB8AC3E}">
        <p14:creationId xmlns:p14="http://schemas.microsoft.com/office/powerpoint/2010/main" val="1473097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Did God create the heavens and the earth in six literal days? He said He did.</a:t>
            </a:r>
            <a:r>
              <a:rPr lang="en-US" b="1" baseline="0" dirty="0" smtClean="0"/>
              <a:t> </a:t>
            </a:r>
          </a:p>
          <a:p>
            <a:endParaRPr lang="en-US" b="1" baseline="0" dirty="0" smtClean="0"/>
          </a:p>
          <a:p>
            <a:r>
              <a:rPr lang="en-US" b="1" baseline="0" dirty="0" smtClean="0"/>
              <a:t>Or, did it take vast eons of time as we are told today---print media, TV, our school, specifically our colleges.</a:t>
            </a:r>
          </a:p>
          <a:p>
            <a:endParaRPr lang="en-US" b="1" dirty="0" smtClean="0"/>
          </a:p>
          <a:p>
            <a:r>
              <a:rPr lang="en-US" b="1" dirty="0" smtClean="0"/>
              <a:t>I’ve called what follows in this presentation “a descent into unbelief.” The church, our bulwark, etc…..Next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2</a:t>
            </a:fld>
            <a:endParaRPr lang="en-US"/>
          </a:p>
        </p:txBody>
      </p:sp>
    </p:spTree>
    <p:extLst>
      <p:ext uri="{BB962C8B-B14F-4D97-AF65-F5344CB8AC3E}">
        <p14:creationId xmlns:p14="http://schemas.microsoft.com/office/powerpoint/2010/main" val="935206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I”ve</a:t>
            </a:r>
            <a:r>
              <a:rPr lang="en-US" b="1" dirty="0" smtClean="0"/>
              <a:t> added these celestial photos as a beautiful example of God’s handiwork.</a:t>
            </a:r>
            <a:r>
              <a:rPr lang="en-US" b="1" baseline="0" dirty="0" smtClean="0"/>
              <a:t> </a:t>
            </a:r>
            <a:r>
              <a:rPr lang="en-US" b="1" dirty="0" smtClean="0"/>
              <a:t>Fourth day of creation week.</a:t>
            </a:r>
          </a:p>
          <a:p>
            <a:r>
              <a:rPr lang="en-US" b="1" dirty="0" smtClean="0"/>
              <a:t> </a:t>
            </a:r>
          </a:p>
          <a:p>
            <a:r>
              <a:rPr lang="en-US" b="1" dirty="0" smtClean="0"/>
              <a:t>Now, as a bit of background, I’d like to offer a brief view of two ancient examples of those who attempted to plumb the depths of God’s creation;</a:t>
            </a:r>
            <a:r>
              <a:rPr lang="en-US" b="1" baseline="0" dirty="0" smtClean="0"/>
              <a:t> Aristotle and Ptolemy…………next slide</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3</a:t>
            </a:fld>
            <a:endParaRPr lang="en-US"/>
          </a:p>
        </p:txBody>
      </p:sp>
    </p:spTree>
    <p:extLst>
      <p:ext uri="{BB962C8B-B14F-4D97-AF65-F5344CB8AC3E}">
        <p14:creationId xmlns:p14="http://schemas.microsoft.com/office/powerpoint/2010/main" val="3057681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Aristotle, great 4</a:t>
            </a:r>
            <a:r>
              <a:rPr lang="en-US" b="1" baseline="30000" dirty="0" smtClean="0"/>
              <a:t>th</a:t>
            </a:r>
            <a:r>
              <a:rPr lang="en-US" b="1" dirty="0" smtClean="0"/>
              <a:t> century BC Greek philosopher. Today we would call him a philosopher and a scientist. His books-physics, biology,</a:t>
            </a:r>
            <a:r>
              <a:rPr lang="en-US" b="1" baseline="0" dirty="0" smtClean="0"/>
              <a:t> cosmology, zoology, metaphysics, logic ethics, poetry, in Alexandria Egypt. </a:t>
            </a:r>
          </a:p>
          <a:p>
            <a:endParaRPr lang="en-US" b="1" baseline="0" dirty="0" smtClean="0"/>
          </a:p>
          <a:p>
            <a:r>
              <a:rPr lang="en-US" b="1" dirty="0" smtClean="0"/>
              <a:t>Ptolemy was the author of several scientific treatises, three of which were of continuing importance to later </a:t>
            </a:r>
            <a:r>
              <a:rPr lang="en-US" b="1" dirty="0" smtClean="0">
                <a:hlinkClick r:id="rId3" tooltip="Islamic science"/>
              </a:rPr>
              <a:t>Islamic</a:t>
            </a:r>
            <a:r>
              <a:rPr lang="en-US" b="1" dirty="0" smtClean="0"/>
              <a:t> and </a:t>
            </a:r>
            <a:r>
              <a:rPr lang="en-US" b="1" dirty="0" smtClean="0">
                <a:hlinkClick r:id="rId4" tooltip="Europe"/>
              </a:rPr>
              <a:t>European</a:t>
            </a:r>
            <a:r>
              <a:rPr lang="en-US" b="1" dirty="0" smtClean="0"/>
              <a:t> science. The first was an astronomical treatise now known as the </a:t>
            </a:r>
            <a:r>
              <a:rPr lang="en-US" b="1" i="1" dirty="0" smtClean="0">
                <a:hlinkClick r:id="rId5" tooltip="Almagest"/>
              </a:rPr>
              <a:t>Almagest</a:t>
            </a:r>
            <a:r>
              <a:rPr lang="en-US" b="1" i="1" dirty="0" smtClean="0"/>
              <a:t>, the second was Geography and the third Astrology. </a:t>
            </a:r>
            <a:r>
              <a:rPr lang="en-US" b="1" i="0" dirty="0" smtClean="0"/>
              <a:t>We look at these two individuals only because they set the stage for how the church accepted cosmology and</a:t>
            </a:r>
            <a:r>
              <a:rPr lang="en-US" b="1" i="0" baseline="0" dirty="0" smtClean="0"/>
              <a:t> how t</a:t>
            </a:r>
            <a:r>
              <a:rPr lang="en-US" b="1" i="0" dirty="0" smtClean="0"/>
              <a:t>hey viewed the heavens.</a:t>
            </a:r>
          </a:p>
          <a:p>
            <a:r>
              <a:rPr lang="en-US" b="1" i="0" dirty="0" smtClean="0"/>
              <a:t>Aristotle said……………….</a:t>
            </a:r>
          </a:p>
          <a:p>
            <a:r>
              <a:rPr lang="en-US" b="1" i="0" dirty="0" smtClean="0"/>
              <a:t>Ptolemy said ………………..</a:t>
            </a:r>
          </a:p>
          <a:p>
            <a:endParaRPr lang="en-US" b="1" i="0" dirty="0" smtClean="0"/>
          </a:p>
          <a:p>
            <a:r>
              <a:rPr lang="en-US" b="1" i="0" dirty="0" smtClean="0"/>
              <a:t>Then Copernicus straightened it all out- His work was not given much attention as his findings seemed to be mainly a treatise on mathematics.</a:t>
            </a:r>
          </a:p>
          <a:p>
            <a:r>
              <a:rPr lang="en-US" b="1" i="0" dirty="0" smtClean="0"/>
              <a:t>Next slide</a:t>
            </a:r>
            <a:endParaRPr lang="en-US" b="1" i="0" dirty="0"/>
          </a:p>
        </p:txBody>
      </p:sp>
      <p:sp>
        <p:nvSpPr>
          <p:cNvPr id="4" name="Slide Number Placeholder 3"/>
          <p:cNvSpPr>
            <a:spLocks noGrp="1"/>
          </p:cNvSpPr>
          <p:nvPr>
            <p:ph type="sldNum" sz="quarter" idx="10"/>
          </p:nvPr>
        </p:nvSpPr>
        <p:spPr/>
        <p:txBody>
          <a:bodyPr/>
          <a:lstStyle/>
          <a:p>
            <a:fld id="{1CBC020A-C11F-405A-927A-AFEDB41E7978}" type="slidenum">
              <a:rPr lang="en-US" smtClean="0"/>
              <a:t>4</a:t>
            </a:fld>
            <a:endParaRPr lang="en-US"/>
          </a:p>
        </p:txBody>
      </p:sp>
    </p:spTree>
    <p:extLst>
      <p:ext uri="{BB962C8B-B14F-4D97-AF65-F5344CB8AC3E}">
        <p14:creationId xmlns:p14="http://schemas.microsoft.com/office/powerpoint/2010/main" val="2538879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err="1" smtClean="0"/>
              <a:t>Inroduce</a:t>
            </a:r>
            <a:r>
              <a:rPr lang="en-US" sz="1600" b="1" dirty="0" smtClean="0"/>
              <a:t> </a:t>
            </a:r>
            <a:r>
              <a:rPr lang="en-US" sz="1600" b="1" dirty="0" err="1" smtClean="0"/>
              <a:t>Descartes.Great</a:t>
            </a:r>
            <a:r>
              <a:rPr lang="en-US" sz="1600" b="1" dirty="0" smtClean="0"/>
              <a:t> thinker-genius of his day.</a:t>
            </a:r>
          </a:p>
          <a:p>
            <a:endParaRPr lang="en-US" sz="1600" b="1" dirty="0" smtClean="0"/>
          </a:p>
          <a:p>
            <a:r>
              <a:rPr lang="en-US" sz="1600" b="1" dirty="0" smtClean="0"/>
              <a:t>Father of modern philosophy. His seemingly infallible reasoning opened the door to what became known as the Enlightenment.</a:t>
            </a:r>
          </a:p>
          <a:p>
            <a:r>
              <a:rPr lang="en-US" sz="1600" b="1" dirty="0" smtClean="0"/>
              <a:t> </a:t>
            </a:r>
          </a:p>
          <a:p>
            <a:r>
              <a:rPr lang="en-US" sz="1600" b="1" baseline="0" dirty="0" smtClean="0"/>
              <a:t>He formulated  a concept for infinitesimals-calculus. </a:t>
            </a:r>
          </a:p>
          <a:p>
            <a:endParaRPr lang="en-US" sz="1600" b="1" baseline="0" dirty="0" smtClean="0"/>
          </a:p>
          <a:p>
            <a:r>
              <a:rPr lang="en-US" sz="1600" b="1" baseline="0" dirty="0" smtClean="0"/>
              <a:t>Was emotionally guided by the spirit and had formulated a new form of philosophy.</a:t>
            </a:r>
          </a:p>
          <a:p>
            <a:endParaRPr lang="en-US" sz="1600" b="1" baseline="0" dirty="0" smtClean="0"/>
          </a:p>
          <a:p>
            <a:r>
              <a:rPr lang="en-US" sz="1600" b="1" baseline="0" dirty="0" smtClean="0"/>
              <a:t>He had totally formulated analytical geometry and a way of applying philosophy to mathematics.</a:t>
            </a:r>
          </a:p>
          <a:p>
            <a:endParaRPr lang="en-US" sz="1600" b="1" baseline="0" dirty="0" smtClean="0"/>
          </a:p>
          <a:p>
            <a:r>
              <a:rPr lang="en-US" sz="1600" b="1" baseline="0" dirty="0" smtClean="0"/>
              <a:t>Ontological arguments for the existence of God-metaphysical study of the nature of being.</a:t>
            </a:r>
          </a:p>
          <a:p>
            <a:endParaRPr lang="en-US" sz="1600" b="1" baseline="0" dirty="0" smtClean="0"/>
          </a:p>
          <a:p>
            <a:r>
              <a:rPr lang="en-US" sz="1600" b="1" baseline="0" dirty="0" smtClean="0"/>
              <a:t>Ethics was the highest form of science.</a:t>
            </a:r>
          </a:p>
          <a:p>
            <a:endParaRPr lang="en-US" sz="1600" b="1" baseline="0" dirty="0" smtClean="0"/>
          </a:p>
          <a:p>
            <a:r>
              <a:rPr lang="en-US" sz="1800" b="1" baseline="0" dirty="0" smtClean="0"/>
              <a:t>Cartesian</a:t>
            </a:r>
            <a:r>
              <a:rPr lang="en-US" sz="1600" b="1" baseline="0" dirty="0" smtClean="0"/>
              <a:t> dualism-Two kinds of fundamental substance-mental and material.</a:t>
            </a:r>
          </a:p>
          <a:p>
            <a:endParaRPr lang="en-US" sz="1600" b="1" baseline="0" dirty="0" smtClean="0"/>
          </a:p>
          <a:p>
            <a:r>
              <a:rPr lang="en-US" sz="1600" b="1" dirty="0" smtClean="0"/>
              <a:t>His </a:t>
            </a:r>
            <a:r>
              <a:rPr lang="en-US" sz="1600" b="1" i="1" dirty="0" smtClean="0">
                <a:hlinkClick r:id="rId3" tooltip="Meditations on First Philosophy"/>
              </a:rPr>
              <a:t>Meditations on First Philosophy</a:t>
            </a:r>
            <a:r>
              <a:rPr lang="en-US" sz="1600" b="1" dirty="0" smtClean="0"/>
              <a:t> continues to be a standard text at most university philosophy departments. Descartes' influence in mathematics is equally apparent; the </a:t>
            </a:r>
            <a:r>
              <a:rPr lang="en-US" sz="1600" b="1" dirty="0" smtClean="0">
                <a:hlinkClick r:id="rId4" tooltip="Cartesian coordinate system"/>
              </a:rPr>
              <a:t>Cartesian coordinate system</a:t>
            </a:r>
            <a:r>
              <a:rPr lang="en-US" sz="1600" b="1" dirty="0" smtClean="0"/>
              <a:t> — allowing reference to a point in space as a set of numbers, and allowing algebraic equations to be expressed as geometric shapes in a two-dimensional coordinate system (and conversely, shapes to be described as equations) — was named after him</a:t>
            </a:r>
            <a:endParaRPr lang="en-US" sz="1600" b="1" baseline="0" dirty="0" smtClean="0"/>
          </a:p>
          <a:p>
            <a:r>
              <a:rPr lang="en-US" sz="1600" b="1" baseline="0" dirty="0" smtClean="0"/>
              <a:t>His most significant achievement was that he opened the door to the enlightenment, the age of reason</a:t>
            </a:r>
          </a:p>
          <a:p>
            <a:endParaRPr lang="en-US" sz="1600" b="1" baseline="0" dirty="0" smtClean="0"/>
          </a:p>
          <a:p>
            <a:r>
              <a:rPr lang="en-US" sz="1600" b="1" baseline="0" dirty="0" smtClean="0"/>
              <a:t>There were two essentially different disciplines, science and philosophy. Once everything worked the scientist was satisfied but with the philosopher that wasn’t enough-it had to be probed further and further. This opened the door to reason and </a:t>
            </a:r>
            <a:r>
              <a:rPr lang="en-US" sz="1600" b="1" baseline="0" dirty="0" err="1" smtClean="0"/>
              <a:t>utimately</a:t>
            </a:r>
            <a:r>
              <a:rPr lang="en-US" sz="1600" b="1" baseline="0" dirty="0" smtClean="0"/>
              <a:t> to the enlightenment.</a:t>
            </a:r>
          </a:p>
          <a:p>
            <a:endParaRPr lang="en-US" sz="1600" b="1" baseline="0" dirty="0" smtClean="0"/>
          </a:p>
          <a:p>
            <a:r>
              <a:rPr lang="en-US" b="1" dirty="0" smtClean="0"/>
              <a:t>Let’s now look at some of those prominent in the “Enlightenment.” But first let’s define what the movement really was.</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5</a:t>
            </a:fld>
            <a:endParaRPr lang="en-US"/>
          </a:p>
        </p:txBody>
      </p:sp>
    </p:spTree>
    <p:extLst>
      <p:ext uri="{BB962C8B-B14F-4D97-AF65-F5344CB8AC3E}">
        <p14:creationId xmlns:p14="http://schemas.microsoft.com/office/powerpoint/2010/main" val="2471379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We’ll look first</a:t>
            </a:r>
            <a:r>
              <a:rPr lang="en-US" b="1" baseline="0" dirty="0" smtClean="0"/>
              <a:t> at two men who played important parts at the beginning of this age of reason; Galileo</a:t>
            </a:r>
          </a:p>
          <a:p>
            <a:r>
              <a:rPr lang="en-US" b="1" baseline="0" dirty="0" err="1" smtClean="0"/>
              <a:t>Galilie</a:t>
            </a:r>
            <a:r>
              <a:rPr lang="en-US" b="1" baseline="0" dirty="0" smtClean="0"/>
              <a:t> and Francis Bacon.</a:t>
            </a:r>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6</a:t>
            </a:fld>
            <a:endParaRPr lang="en-US"/>
          </a:p>
        </p:txBody>
      </p:sp>
    </p:spTree>
    <p:extLst>
      <p:ext uri="{BB962C8B-B14F-4D97-AF65-F5344CB8AC3E}">
        <p14:creationId xmlns:p14="http://schemas.microsoft.com/office/powerpoint/2010/main" val="1708684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smtClean="0">
                <a:latin typeface="Times New Roman" panose="02020603050405020304" pitchFamily="18" charset="0"/>
                <a:cs typeface="Times New Roman" panose="02020603050405020304" pitchFamily="18" charset="0"/>
              </a:rPr>
              <a:t>Give a brief rundown on this man.</a:t>
            </a:r>
          </a:p>
          <a:p>
            <a:endParaRPr lang="en-US" sz="1800" b="1" dirty="0" smtClean="0">
              <a:latin typeface="Times New Roman" panose="02020603050405020304" pitchFamily="18" charset="0"/>
              <a:cs typeface="Times New Roman" panose="02020603050405020304" pitchFamily="18" charset="0"/>
            </a:endParaRPr>
          </a:p>
          <a:p>
            <a:r>
              <a:rPr lang="en-US" sz="1800" b="1" dirty="0" smtClean="0">
                <a:latin typeface="Times New Roman" panose="02020603050405020304" pitchFamily="18" charset="0"/>
                <a:cs typeface="Times New Roman" panose="02020603050405020304" pitchFamily="18" charset="0"/>
              </a:rPr>
              <a:t>A  made a great  statement of great importance, not for just those of his day but for us today</a:t>
            </a:r>
          </a:p>
          <a:p>
            <a:r>
              <a:rPr lang="en-US" sz="1800" b="1" dirty="0" smtClean="0">
                <a:latin typeface="Times New Roman" panose="02020603050405020304" pitchFamily="18" charset="0"/>
                <a:cs typeface="Times New Roman" panose="02020603050405020304" pitchFamily="18" charset="0"/>
              </a:rPr>
              <a:t>Next slide</a:t>
            </a:r>
            <a:endParaRPr lang="en-US" sz="1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CBC020A-C11F-405A-927A-AFEDB41E7978}" type="slidenum">
              <a:rPr lang="en-US" smtClean="0"/>
              <a:t>7</a:t>
            </a:fld>
            <a:endParaRPr lang="en-US"/>
          </a:p>
        </p:txBody>
      </p:sp>
    </p:spTree>
    <p:extLst>
      <p:ext uri="{BB962C8B-B14F-4D97-AF65-F5344CB8AC3E}">
        <p14:creationId xmlns:p14="http://schemas.microsoft.com/office/powerpoint/2010/main" val="1322881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Our next slide will introduce us to Francis Bacon</a:t>
            </a:r>
          </a:p>
          <a:p>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8</a:t>
            </a:fld>
            <a:endParaRPr lang="en-US"/>
          </a:p>
        </p:txBody>
      </p:sp>
    </p:spTree>
    <p:extLst>
      <p:ext uri="{BB962C8B-B14F-4D97-AF65-F5344CB8AC3E}">
        <p14:creationId xmlns:p14="http://schemas.microsoft.com/office/powerpoint/2010/main" val="3602588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Times New Roman" panose="02020603050405020304" pitchFamily="18" charset="0"/>
                <a:cs typeface="Times New Roman" panose="02020603050405020304" pitchFamily="18" charset="0"/>
              </a:rPr>
              <a:t>Bacon was a contemporary of Galileo.</a:t>
            </a:r>
          </a:p>
          <a:p>
            <a:endParaRPr lang="en-US" b="1" dirty="0" smtClean="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He is called the creator</a:t>
            </a:r>
            <a:r>
              <a:rPr lang="en-US" b="1" baseline="0" dirty="0" smtClean="0">
                <a:latin typeface="Times New Roman" panose="02020603050405020304" pitchFamily="18" charset="0"/>
                <a:cs typeface="Times New Roman" panose="02020603050405020304" pitchFamily="18" charset="0"/>
              </a:rPr>
              <a:t> of empiricism which is </a:t>
            </a:r>
            <a:r>
              <a:rPr lang="en-US" b="1" baseline="0" dirty="0" smtClean="0">
                <a:latin typeface="+mn-lt"/>
                <a:cs typeface="+mn-cs"/>
              </a:rPr>
              <a:t>a </a:t>
            </a:r>
            <a:r>
              <a:rPr lang="en-US" b="1" dirty="0" smtClean="0">
                <a:hlinkClick r:id="rId3" tooltip="Epistemology"/>
              </a:rPr>
              <a:t>theory</a:t>
            </a:r>
            <a:r>
              <a:rPr lang="en-US" b="1" dirty="0" smtClean="0"/>
              <a:t> which states that </a:t>
            </a:r>
            <a:r>
              <a:rPr lang="en-US" b="1" dirty="0" smtClean="0">
                <a:hlinkClick r:id="rId4" tooltip="Knowledge"/>
              </a:rPr>
              <a:t>knowledge</a:t>
            </a:r>
            <a:r>
              <a:rPr lang="en-US" b="1" dirty="0" smtClean="0"/>
              <a:t> comes only or primarily from </a:t>
            </a:r>
            <a:r>
              <a:rPr lang="en-US" b="1" dirty="0" smtClean="0">
                <a:hlinkClick r:id="rId5" tooltip="Empirical evidence"/>
              </a:rPr>
              <a:t>sensory experience</a:t>
            </a:r>
            <a:r>
              <a:rPr lang="en-US" b="1" dirty="0" smtClean="0"/>
              <a:t>. </a:t>
            </a:r>
          </a:p>
          <a:p>
            <a:endParaRPr lang="en-US" b="1" dirty="0" smtClean="0"/>
          </a:p>
          <a:p>
            <a:r>
              <a:rPr lang="en-US" b="1" dirty="0" smtClean="0"/>
              <a:t>One of several views of </a:t>
            </a:r>
            <a:r>
              <a:rPr lang="en-US" b="1" dirty="0" smtClean="0">
                <a:hlinkClick r:id="rId3" tooltip="Epistemology"/>
              </a:rPr>
              <a:t>epistemology</a:t>
            </a:r>
            <a:r>
              <a:rPr lang="en-US" b="1" dirty="0" smtClean="0"/>
              <a:t>, the study of human knowledge, along with </a:t>
            </a:r>
            <a:r>
              <a:rPr lang="en-US" b="1" dirty="0" smtClean="0">
                <a:hlinkClick r:id="rId6" tooltip="Rationalism"/>
              </a:rPr>
              <a:t>rationalism</a:t>
            </a:r>
            <a:r>
              <a:rPr lang="en-US" b="1" dirty="0" smtClean="0"/>
              <a:t> and </a:t>
            </a:r>
            <a:r>
              <a:rPr lang="en-US" b="1" dirty="0" smtClean="0">
                <a:hlinkClick r:id="rId7" tooltip="Philosophical skepticism"/>
              </a:rPr>
              <a:t>skepticism</a:t>
            </a:r>
            <a:r>
              <a:rPr lang="en-US" b="1" dirty="0" smtClean="0"/>
              <a:t>, empiricism emphasizes the role of </a:t>
            </a:r>
            <a:r>
              <a:rPr lang="en-US" b="1" dirty="0" smtClean="0">
                <a:hlinkClick r:id="rId8" tooltip="Experience"/>
              </a:rPr>
              <a:t>experience</a:t>
            </a:r>
            <a:r>
              <a:rPr lang="en-US" b="1" dirty="0" smtClean="0"/>
              <a:t> and </a:t>
            </a:r>
            <a:r>
              <a:rPr lang="en-US" b="1" dirty="0" smtClean="0">
                <a:hlinkClick r:id="rId5" tooltip="Empirical evidence"/>
              </a:rPr>
              <a:t>evidence</a:t>
            </a:r>
            <a:r>
              <a:rPr lang="en-US" b="1" dirty="0" smtClean="0"/>
              <a:t>, especially sensory experience, in the formation of ideas, over the notion of </a:t>
            </a:r>
            <a:r>
              <a:rPr lang="en-US" b="1" dirty="0" smtClean="0">
                <a:hlinkClick r:id="rId9" tooltip="Innate idea"/>
              </a:rPr>
              <a:t>innate ideas</a:t>
            </a:r>
            <a:r>
              <a:rPr lang="en-US" b="1" dirty="0" smtClean="0"/>
              <a:t> or </a:t>
            </a:r>
            <a:r>
              <a:rPr lang="en-US" b="1" dirty="0" smtClean="0">
                <a:hlinkClick r:id="rId10" tooltip="Traditions"/>
              </a:rPr>
              <a:t>traditions</a:t>
            </a:r>
            <a:r>
              <a:rPr lang="en-US" b="1" dirty="0" smtClean="0"/>
              <a:t>;</a:t>
            </a:r>
            <a:r>
              <a:rPr lang="en-US" b="1" baseline="30000" dirty="0" smtClean="0"/>
              <a:t>[</a:t>
            </a:r>
          </a:p>
          <a:p>
            <a:endParaRPr lang="en-US" b="1" baseline="30000" dirty="0" smtClean="0"/>
          </a:p>
          <a:p>
            <a:r>
              <a:rPr lang="en-US" b="1" dirty="0" smtClean="0"/>
              <a:t>Empiricists may argue however that traditions (or customs) arise due to relations of previous sense experiences.</a:t>
            </a:r>
          </a:p>
          <a:p>
            <a:endParaRPr lang="en-US" b="1" dirty="0" smtClean="0"/>
          </a:p>
          <a:p>
            <a:r>
              <a:rPr lang="en-US" b="1" dirty="0" smtClean="0"/>
              <a:t> Bacon went on to say….next slide</a:t>
            </a:r>
            <a:endParaRPr lang="en-US" b="1" baseline="0" dirty="0" smtClean="0">
              <a:latin typeface="Times New Roman" panose="02020603050405020304" pitchFamily="18" charset="0"/>
              <a:cs typeface="Times New Roman" panose="02020603050405020304" pitchFamily="18" charset="0"/>
            </a:endParaRPr>
          </a:p>
          <a:p>
            <a:endParaRPr lang="en-US" b="1" baseline="0" dirty="0" smtClean="0">
              <a:latin typeface="Times New Roman" panose="02020603050405020304" pitchFamily="18" charset="0"/>
              <a:cs typeface="Times New Roman" panose="02020603050405020304" pitchFamily="18" charset="0"/>
            </a:endParaRPr>
          </a:p>
          <a:p>
            <a:r>
              <a:rPr lang="en-US" b="1" baseline="0" dirty="0" smtClean="0">
                <a:latin typeface="Times New Roman" panose="02020603050405020304" pitchFamily="18" charset="0"/>
                <a:cs typeface="Times New Roman" panose="02020603050405020304" pitchFamily="18" charset="0"/>
              </a:rPr>
              <a:t>He said-next slide</a:t>
            </a:r>
            <a:endParaRPr lang="en-US"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CBC020A-C11F-405A-927A-AFEDB41E7978}" type="slidenum">
              <a:rPr lang="en-US" smtClean="0"/>
              <a:t>9</a:t>
            </a:fld>
            <a:endParaRPr lang="en-US"/>
          </a:p>
        </p:txBody>
      </p:sp>
    </p:spTree>
    <p:extLst>
      <p:ext uri="{BB962C8B-B14F-4D97-AF65-F5344CB8AC3E}">
        <p14:creationId xmlns:p14="http://schemas.microsoft.com/office/powerpoint/2010/main" val="4048476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Natural philosophy—science today. The next page is a follows up of this page.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10</a:t>
            </a:fld>
            <a:endParaRPr lang="en-US"/>
          </a:p>
        </p:txBody>
      </p:sp>
    </p:spTree>
    <p:extLst>
      <p:ext uri="{BB962C8B-B14F-4D97-AF65-F5344CB8AC3E}">
        <p14:creationId xmlns:p14="http://schemas.microsoft.com/office/powerpoint/2010/main" val="2069450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It’s interesting that early “old </a:t>
            </a:r>
            <a:r>
              <a:rPr lang="en-US" b="1" dirty="0" err="1" smtClean="0"/>
              <a:t>earthers</a:t>
            </a:r>
            <a:r>
              <a:rPr lang="en-US" b="1" dirty="0" smtClean="0"/>
              <a:t>” would quote both Galileo and Bacon to bolster their theories</a:t>
            </a:r>
            <a:r>
              <a:rPr lang="en-US" dirty="0" smtClean="0"/>
              <a:t>.</a:t>
            </a:r>
          </a:p>
          <a:p>
            <a:endParaRPr lang="en-US" dirty="0" smtClean="0"/>
          </a:p>
          <a:p>
            <a:r>
              <a:rPr lang="en-US" b="1" dirty="0" smtClean="0"/>
              <a:t>Prior to this the Bible was the authority,</a:t>
            </a:r>
            <a:r>
              <a:rPr lang="en-US" b="1" baseline="0" dirty="0" smtClean="0"/>
              <a:t> now the authority for cosmology was slowly but surely shifting toward man.</a:t>
            </a:r>
          </a:p>
          <a:p>
            <a:endParaRPr lang="en-US" b="1" baseline="0" dirty="0" smtClean="0"/>
          </a:p>
          <a:p>
            <a:r>
              <a:rPr lang="en-US" b="1" baseline="0" dirty="0" smtClean="0"/>
              <a:t>We’ll now look at the real movers and shakers of what would become known as “old earth geology.”</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11</a:t>
            </a:fld>
            <a:endParaRPr lang="en-US"/>
          </a:p>
        </p:txBody>
      </p:sp>
    </p:spTree>
    <p:extLst>
      <p:ext uri="{BB962C8B-B14F-4D97-AF65-F5344CB8AC3E}">
        <p14:creationId xmlns:p14="http://schemas.microsoft.com/office/powerpoint/2010/main" val="3835200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 first of these individual we will look at is the </a:t>
            </a:r>
            <a:r>
              <a:rPr lang="en-US" b="1" dirty="0" err="1" smtClean="0"/>
              <a:t>Compte</a:t>
            </a:r>
            <a:r>
              <a:rPr lang="en-US" b="1" dirty="0" smtClean="0"/>
              <a:t> de Buffon. </a:t>
            </a:r>
          </a:p>
          <a:p>
            <a:endParaRPr lang="en-US" b="1" dirty="0" smtClean="0"/>
          </a:p>
          <a:p>
            <a:r>
              <a:rPr lang="en-US" b="1" dirty="0" smtClean="0"/>
              <a:t>His “Book-Epochs of Nature.” HIS history of the earth based upon his study of heated metal balls in the lab.</a:t>
            </a:r>
          </a:p>
          <a:p>
            <a:endParaRPr lang="en-US" b="1" dirty="0" smtClean="0"/>
          </a:p>
          <a:p>
            <a:r>
              <a:rPr lang="en-US" b="1" dirty="0" smtClean="0"/>
              <a:t> He actually believed the age of the earth to be millions of years but was hesitant to rile up the religionists of his day so he published it as only 78 K old.</a:t>
            </a:r>
          </a:p>
          <a:p>
            <a:pPr rtl="0"/>
            <a:endParaRPr lang="en-US" b="1" dirty="0" smtClean="0"/>
          </a:p>
          <a:p>
            <a:pPr rtl="0"/>
            <a:r>
              <a:rPr lang="en-US" b="1" dirty="0" smtClean="0"/>
              <a:t>His works influenced the next two generations of </a:t>
            </a:r>
            <a:r>
              <a:rPr lang="en-US" b="1" dirty="0" smtClean="0">
                <a:hlinkClick r:id="rId3" tooltip="Naturalist"/>
              </a:rPr>
              <a:t>naturalists</a:t>
            </a:r>
            <a:r>
              <a:rPr lang="en-US" b="1" dirty="0" smtClean="0"/>
              <a:t>, including </a:t>
            </a:r>
            <a:r>
              <a:rPr lang="en-US" b="1" dirty="0" smtClean="0">
                <a:hlinkClick r:id="rId4" tooltip="Jean-Baptiste Lamarck"/>
              </a:rPr>
              <a:t>Jean-Baptiste Lamarck</a:t>
            </a:r>
            <a:r>
              <a:rPr lang="en-US" b="1" dirty="0" smtClean="0"/>
              <a:t> and </a:t>
            </a:r>
            <a:r>
              <a:rPr lang="en-US" b="1" dirty="0" smtClean="0">
                <a:hlinkClick r:id="rId5" tooltip="Georges Cuvier"/>
              </a:rPr>
              <a:t>Georges Cuvier</a:t>
            </a:r>
            <a:r>
              <a:rPr lang="en-US" b="1" dirty="0" smtClean="0"/>
              <a:t>. </a:t>
            </a:r>
          </a:p>
          <a:p>
            <a:pPr rtl="0"/>
            <a:endParaRPr lang="en-US" b="1" dirty="0" smtClean="0"/>
          </a:p>
          <a:p>
            <a:pPr rtl="0"/>
            <a:r>
              <a:rPr lang="en-US" b="1" dirty="0" smtClean="0"/>
              <a:t>Buffon published thirty-six </a:t>
            </a:r>
            <a:r>
              <a:rPr lang="en-US" b="1" dirty="0" smtClean="0">
                <a:hlinkClick r:id="rId6" tooltip="Quarto"/>
              </a:rPr>
              <a:t>quarto</a:t>
            </a:r>
            <a:r>
              <a:rPr lang="en-US" b="1" dirty="0" smtClean="0"/>
              <a:t> volumes of his </a:t>
            </a:r>
            <a:r>
              <a:rPr lang="en-US" b="1" i="1" dirty="0" smtClean="0"/>
              <a:t>Histoire </a:t>
            </a:r>
            <a:r>
              <a:rPr lang="en-US" b="1" i="1" dirty="0" err="1" smtClean="0"/>
              <a:t>naturelle</a:t>
            </a:r>
            <a:r>
              <a:rPr lang="en-US" b="1" dirty="0" smtClean="0"/>
              <a:t> during his lifetime; with additional volumes based on his notes and further research being published in the two decades following his death.</a:t>
            </a:r>
          </a:p>
          <a:p>
            <a:pPr rtl="0"/>
            <a:endParaRPr lang="en-US" b="1" dirty="0" smtClean="0"/>
          </a:p>
          <a:p>
            <a:pPr rtl="0"/>
            <a:r>
              <a:rPr lang="en-US" b="1" dirty="0" smtClean="0"/>
              <a:t>It has been said that "Truly, Buffon was the father of all thought in natural history in the second half of the 18th century</a:t>
            </a:r>
            <a:r>
              <a:rPr lang="en-US" dirty="0" smtClean="0"/>
              <a:t>".</a:t>
            </a:r>
          </a:p>
          <a:p>
            <a:pPr rtl="0"/>
            <a:endParaRPr lang="en-US" b="1" dirty="0" smtClean="0"/>
          </a:p>
          <a:p>
            <a:pPr rtl="0"/>
            <a:r>
              <a:rPr lang="en-US" b="1" dirty="0" smtClean="0"/>
              <a:t>Next</a:t>
            </a:r>
          </a:p>
          <a:p>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12</a:t>
            </a:fld>
            <a:endParaRPr lang="en-US"/>
          </a:p>
        </p:txBody>
      </p:sp>
    </p:spTree>
    <p:extLst>
      <p:ext uri="{BB962C8B-B14F-4D97-AF65-F5344CB8AC3E}">
        <p14:creationId xmlns:p14="http://schemas.microsoft.com/office/powerpoint/2010/main" val="1121570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Laplace was a great mathematician.</a:t>
            </a:r>
          </a:p>
          <a:p>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He pioneered the Laplace transform which appears in several branches of mathematics. The transform</a:t>
            </a:r>
            <a:r>
              <a:rPr lang="en-US" dirty="0" smtClean="0"/>
              <a:t> </a:t>
            </a:r>
            <a:r>
              <a:rPr lang="en-US" b="1" dirty="0" smtClean="0"/>
              <a:t>is a widely used </a:t>
            </a:r>
            <a:r>
              <a:rPr lang="en-US" b="1" dirty="0" smtClean="0">
                <a:hlinkClick r:id="rId3" tooltip="Integral transform"/>
              </a:rPr>
              <a:t>integral transform</a:t>
            </a:r>
            <a:r>
              <a:rPr lang="en-US" b="1" dirty="0" smtClean="0"/>
              <a:t> in </a:t>
            </a:r>
            <a:r>
              <a:rPr lang="en-US" b="1" dirty="0" smtClean="0">
                <a:hlinkClick r:id="rId4" tooltip="Mathematics"/>
              </a:rPr>
              <a:t>mathematics</a:t>
            </a:r>
            <a:r>
              <a:rPr lang="en-US" b="1" dirty="0" smtClean="0"/>
              <a:t> with many applications in </a:t>
            </a:r>
            <a:r>
              <a:rPr lang="en-US" b="1" dirty="0" smtClean="0">
                <a:hlinkClick r:id="rId5" tooltip="Physics"/>
              </a:rPr>
              <a:t>physics</a:t>
            </a:r>
            <a:r>
              <a:rPr lang="en-US" b="1" dirty="0" smtClean="0"/>
              <a:t> and </a:t>
            </a:r>
            <a:r>
              <a:rPr lang="en-US" b="1" dirty="0" smtClean="0">
                <a:hlinkClick r:id="rId6" tooltip="Engineering"/>
              </a:rPr>
              <a:t>engineering</a:t>
            </a:r>
            <a:r>
              <a:rPr lang="en-US" b="1"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r>
              <a:rPr lang="en-US" b="1" dirty="0" smtClean="0"/>
              <a:t>Note that all of these men described are highly educated and because so many of them were virtually</a:t>
            </a:r>
            <a:r>
              <a:rPr lang="en-US" b="1" baseline="0" dirty="0" smtClean="0"/>
              <a:t> contemporaneous it seemed to the proletariat of that day that their hypothesis of origins were the correct ones. So the shift away from God was beginning to take hold and has come to full bloom in our day and age.</a:t>
            </a:r>
          </a:p>
          <a:p>
            <a:endParaRPr lang="en-US" b="1" dirty="0" smtClean="0"/>
          </a:p>
          <a:p>
            <a:r>
              <a:rPr lang="en-US" b="1" dirty="0" smtClean="0"/>
              <a:t>Laplace</a:t>
            </a:r>
            <a:r>
              <a:rPr lang="en-US" b="1" baseline="0" dirty="0" smtClean="0"/>
              <a:t> p</a:t>
            </a:r>
            <a:r>
              <a:rPr lang="en-US" b="1" dirty="0" smtClean="0"/>
              <a:t>ublished an exposition of what he called the</a:t>
            </a:r>
            <a:r>
              <a:rPr lang="en-US" b="1" baseline="0" dirty="0" smtClean="0"/>
              <a:t> nebular hypothesis. Stated that universe originated from a huge gas cloud which after millions of years coalesced into solid bodies, one which became the solar system. </a:t>
            </a:r>
          </a:p>
          <a:p>
            <a:endParaRPr lang="en-US" b="1" baseline="0" dirty="0" smtClean="0"/>
          </a:p>
          <a:p>
            <a:r>
              <a:rPr lang="en-US" b="1" baseline="0" dirty="0" smtClean="0"/>
              <a:t>Nevertheless Laplace was a brilliant mathematician.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13</a:t>
            </a:fld>
            <a:endParaRPr lang="en-US"/>
          </a:p>
        </p:txBody>
      </p:sp>
    </p:spTree>
    <p:extLst>
      <p:ext uri="{BB962C8B-B14F-4D97-AF65-F5344CB8AC3E}">
        <p14:creationId xmlns:p14="http://schemas.microsoft.com/office/powerpoint/2010/main" val="1842812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Jean-Baptiste Pierre Antoine de Monet, Chevalier de Lamarck, often known simply as Lamarck, was a </a:t>
            </a:r>
            <a:r>
              <a:rPr lang="en-US" b="1" dirty="0" smtClean="0">
                <a:hlinkClick r:id="rId3" tooltip="France"/>
              </a:rPr>
              <a:t>French</a:t>
            </a:r>
            <a:r>
              <a:rPr lang="en-US" b="1" dirty="0" smtClean="0"/>
              <a:t> </a:t>
            </a:r>
            <a:r>
              <a:rPr lang="en-US" b="1" dirty="0" smtClean="0">
                <a:hlinkClick r:id="rId4" tooltip="Naturalist"/>
              </a:rPr>
              <a:t>naturalist</a:t>
            </a:r>
            <a:r>
              <a:rPr lang="en-US" b="1" dirty="0" smtClean="0"/>
              <a:t>. </a:t>
            </a:r>
          </a:p>
          <a:p>
            <a:endParaRPr lang="en-US" b="1" dirty="0" smtClean="0"/>
          </a:p>
          <a:p>
            <a:r>
              <a:rPr lang="en-US" b="1" dirty="0" smtClean="0"/>
              <a:t>He was a </a:t>
            </a:r>
            <a:r>
              <a:rPr lang="en-US" b="1" dirty="0" smtClean="0">
                <a:hlinkClick r:id="rId5" tooltip="Soldier"/>
              </a:rPr>
              <a:t>soldier</a:t>
            </a:r>
            <a:r>
              <a:rPr lang="en-US" b="1" dirty="0" smtClean="0"/>
              <a:t>, </a:t>
            </a:r>
            <a:r>
              <a:rPr lang="en-US" b="1" dirty="0" smtClean="0">
                <a:hlinkClick r:id="rId6" tooltip="Biologist"/>
              </a:rPr>
              <a:t>biologist</a:t>
            </a:r>
            <a:r>
              <a:rPr lang="en-US" b="1" dirty="0" smtClean="0"/>
              <a:t>, </a:t>
            </a:r>
            <a:r>
              <a:rPr lang="en-US" b="1" dirty="0" smtClean="0">
                <a:hlinkClick r:id="rId7" tooltip="Academia"/>
              </a:rPr>
              <a:t>academic</a:t>
            </a:r>
            <a:r>
              <a:rPr lang="en-US" b="1" dirty="0" smtClean="0"/>
              <a:t>.</a:t>
            </a:r>
            <a:r>
              <a:rPr lang="en-US" b="1" baseline="0" dirty="0" smtClean="0"/>
              <a:t> He was</a:t>
            </a:r>
            <a:r>
              <a:rPr lang="en-US" b="1" dirty="0" smtClean="0"/>
              <a:t> an early proponent of the idea that </a:t>
            </a:r>
            <a:r>
              <a:rPr lang="en-US" b="1" dirty="0" smtClean="0">
                <a:hlinkClick r:id="rId8" tooltip="Evolution"/>
              </a:rPr>
              <a:t>evolution</a:t>
            </a:r>
            <a:r>
              <a:rPr lang="en-US" b="1" dirty="0" smtClean="0"/>
              <a:t> occurred and proceeded in accordance with </a:t>
            </a:r>
            <a:r>
              <a:rPr lang="en-US" b="1" dirty="0" smtClean="0">
                <a:hlinkClick r:id="rId9" tooltip="Naturalism (philosophy)"/>
              </a:rPr>
              <a:t>natural laws</a:t>
            </a:r>
            <a:r>
              <a:rPr lang="en-US" b="1" dirty="0" smtClean="0"/>
              <a:t>. </a:t>
            </a:r>
          </a:p>
          <a:p>
            <a:endParaRPr lang="en-US" b="1" dirty="0" smtClean="0"/>
          </a:p>
          <a:p>
            <a:r>
              <a:rPr lang="en-US" b="1" dirty="0" smtClean="0"/>
              <a:t>He gave the term </a:t>
            </a:r>
            <a:r>
              <a:rPr lang="en-US" b="1" dirty="0" smtClean="0">
                <a:hlinkClick r:id="rId10" tooltip="Biology"/>
              </a:rPr>
              <a:t>biology</a:t>
            </a:r>
            <a:r>
              <a:rPr lang="en-US" b="1" dirty="0" smtClean="0"/>
              <a:t> a broader meaning by coining the term for special sciences, </a:t>
            </a:r>
            <a:r>
              <a:rPr lang="en-US" b="1" dirty="0" smtClean="0">
                <a:hlinkClick r:id="rId11" tooltip="Chemistry"/>
              </a:rPr>
              <a:t>chemistry</a:t>
            </a:r>
            <a:r>
              <a:rPr lang="en-US" b="1" dirty="0" smtClean="0"/>
              <a:t>, </a:t>
            </a:r>
            <a:r>
              <a:rPr lang="en-US" b="1" dirty="0" smtClean="0">
                <a:hlinkClick r:id="rId12" tooltip="Meteorology"/>
              </a:rPr>
              <a:t>meteorology</a:t>
            </a:r>
            <a:r>
              <a:rPr lang="en-US" b="1" dirty="0" smtClean="0"/>
              <a:t>, </a:t>
            </a:r>
            <a:r>
              <a:rPr lang="en-US" b="1" dirty="0" smtClean="0">
                <a:hlinkClick r:id="rId13" tooltip="Geology"/>
              </a:rPr>
              <a:t>geology</a:t>
            </a:r>
            <a:r>
              <a:rPr lang="en-US" b="1" dirty="0" smtClean="0"/>
              <a:t>, and botany-zoology.</a:t>
            </a:r>
            <a:r>
              <a:rPr lang="en-US" b="1" baseline="30000" dirty="0" smtClean="0">
                <a:hlinkClick r:id="rId14"/>
              </a:rPr>
              <a:t>[1]</a:t>
            </a:r>
            <a:endParaRPr lang="en-US" b="1" dirty="0" smtClean="0"/>
          </a:p>
          <a:p>
            <a:endParaRPr lang="en-US" b="1" dirty="0" smtClean="0"/>
          </a:p>
          <a:p>
            <a:r>
              <a:rPr lang="en-US" b="1" dirty="0" smtClean="0"/>
              <a:t>Lamarck's contribution to </a:t>
            </a:r>
            <a:r>
              <a:rPr lang="en-US" b="1" dirty="0" smtClean="0">
                <a:hlinkClick r:id="rId15" tooltip="History of evolutionary thought"/>
              </a:rPr>
              <a:t>evolutionary theory</a:t>
            </a:r>
            <a:r>
              <a:rPr lang="en-US" b="1" dirty="0" smtClean="0"/>
              <a:t> consisted of the first truly cohesive theory of evolution,</a:t>
            </a:r>
            <a:r>
              <a:rPr lang="en-US" b="1" baseline="30000" dirty="0" smtClean="0"/>
              <a:t> </a:t>
            </a:r>
            <a:r>
              <a:rPr lang="en-US" b="1" dirty="0" smtClean="0"/>
              <a:t>in which an alchemical </a:t>
            </a:r>
            <a:r>
              <a:rPr lang="en-US" b="1" dirty="0" err="1" smtClean="0"/>
              <a:t>complexifying</a:t>
            </a:r>
            <a:r>
              <a:rPr lang="en-US" b="1" dirty="0" smtClean="0"/>
              <a:t> force drove organisms up a ladder of complexity, and a second environmenta</a:t>
            </a:r>
            <a:r>
              <a:rPr lang="en-US" dirty="0" smtClean="0"/>
              <a:t>l </a:t>
            </a:r>
            <a:r>
              <a:rPr lang="en-US" b="1" dirty="0" smtClean="0"/>
              <a:t>force adapted them to local environments through </a:t>
            </a:r>
            <a:r>
              <a:rPr lang="en-US" b="1" i="1" dirty="0" smtClean="0"/>
              <a:t>use and disuse</a:t>
            </a:r>
            <a:r>
              <a:rPr lang="en-US" b="1" dirty="0" smtClean="0"/>
              <a:t> of characteristics, differentiating them from other organisms.</a:t>
            </a:r>
          </a:p>
          <a:p>
            <a:endParaRPr lang="en-US" b="1" dirty="0" smtClean="0"/>
          </a:p>
          <a:p>
            <a:r>
              <a:rPr lang="en-US" b="1" dirty="0" smtClean="0"/>
              <a:t>His theory of evolution-The giraffe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14</a:t>
            </a:fld>
            <a:endParaRPr lang="en-US"/>
          </a:p>
        </p:txBody>
      </p:sp>
    </p:spTree>
    <p:extLst>
      <p:ext uri="{BB962C8B-B14F-4D97-AF65-F5344CB8AC3E}">
        <p14:creationId xmlns:p14="http://schemas.microsoft.com/office/powerpoint/2010/main" val="2806006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Next we have Werner, the first German to appear on the scene in this new science.</a:t>
            </a:r>
          </a:p>
          <a:p>
            <a:endParaRPr lang="en-US" b="1" dirty="0" smtClean="0"/>
          </a:p>
          <a:p>
            <a:r>
              <a:rPr lang="en-US" b="1" dirty="0" smtClean="0"/>
              <a:t>Werner, was a German </a:t>
            </a:r>
            <a:r>
              <a:rPr lang="en-US" b="1" dirty="0" smtClean="0">
                <a:hlinkClick r:id="rId3" tooltip="Geologist"/>
              </a:rPr>
              <a:t>geologist</a:t>
            </a:r>
            <a:r>
              <a:rPr lang="en-US" b="1" dirty="0" smtClean="0"/>
              <a:t> who set out an early theory about the </a:t>
            </a:r>
            <a:r>
              <a:rPr lang="en-US" b="1" dirty="0" smtClean="0">
                <a:hlinkClick r:id="rId4" tooltip="Stratigraphy"/>
              </a:rPr>
              <a:t>stratification</a:t>
            </a:r>
            <a:r>
              <a:rPr lang="en-US" b="1" dirty="0" smtClean="0"/>
              <a:t> of the Earth's crust and propounded an earth history that others labeled </a:t>
            </a:r>
            <a:r>
              <a:rPr lang="en-US" b="1" dirty="0" smtClean="0">
                <a:hlinkClick r:id="rId5" tooltip="Neptunism"/>
              </a:rPr>
              <a:t>Neptunism</a:t>
            </a:r>
            <a:r>
              <a:rPr lang="en-US" b="1" dirty="0" smtClean="0"/>
              <a:t>. While most tenets of Neptunism were eventually set aside, science is indebted to Werner for clearly demonstrating the chronological succession of rocks, for the zeal which he infused into his pupils, and for the impulse which he thereby gave to the study of </a:t>
            </a:r>
            <a:r>
              <a:rPr lang="en-US" b="1" dirty="0" smtClean="0">
                <a:hlinkClick r:id="rId6" tooltip="Geology"/>
              </a:rPr>
              <a:t>geology</a:t>
            </a:r>
            <a:r>
              <a:rPr lang="en-US" b="1" dirty="0" smtClean="0"/>
              <a:t>.</a:t>
            </a:r>
          </a:p>
          <a:p>
            <a:endParaRPr lang="en-US" b="1" dirty="0" smtClean="0"/>
          </a:p>
          <a:p>
            <a:r>
              <a:rPr lang="en-US" b="1" dirty="0" smtClean="0"/>
              <a:t> Much of his work was based on pre-existing traditions of stratigraphy and cosmogony in Europe. He has been called the “father of German geology.”</a:t>
            </a:r>
          </a:p>
          <a:p>
            <a:endParaRPr lang="en-US" b="1" dirty="0" smtClean="0"/>
          </a:p>
          <a:p>
            <a:r>
              <a:rPr lang="en-US" b="1" dirty="0" smtClean="0"/>
              <a:t>Stratigraphy is primarily used in the study of </a:t>
            </a:r>
            <a:r>
              <a:rPr lang="en-US" b="1" dirty="0" smtClean="0">
                <a:hlinkClick r:id="rId7" tooltip="Sedimentary rock"/>
              </a:rPr>
              <a:t>sedimentary</a:t>
            </a:r>
            <a:r>
              <a:rPr lang="en-US" b="1" dirty="0" smtClean="0"/>
              <a:t> and layered </a:t>
            </a:r>
            <a:r>
              <a:rPr lang="en-US" b="1" dirty="0" smtClean="0">
                <a:hlinkClick r:id="rId8" tooltip="Volcanic rock"/>
              </a:rPr>
              <a:t>volcanic rocks</a:t>
            </a:r>
            <a:r>
              <a:rPr lang="en-US" b="1" dirty="0" smtClean="0"/>
              <a:t>. Stratigraphy includes two related subfields: </a:t>
            </a:r>
            <a:r>
              <a:rPr lang="en-US" b="1" dirty="0" err="1" smtClean="0"/>
              <a:t>lithologic</a:t>
            </a:r>
            <a:r>
              <a:rPr lang="en-US" b="1" dirty="0" smtClean="0"/>
              <a:t> stratigraphy or </a:t>
            </a:r>
            <a:r>
              <a:rPr lang="en-US" b="1" dirty="0" err="1" smtClean="0">
                <a:hlinkClick r:id="rId9" tooltip="Lithostratigraphy"/>
              </a:rPr>
              <a:t>lithostratigraphy</a:t>
            </a:r>
            <a:r>
              <a:rPr lang="en-US" b="1" dirty="0" smtClean="0"/>
              <a:t>, and biologic stratigraphy.  Next</a:t>
            </a:r>
          </a:p>
        </p:txBody>
      </p:sp>
      <p:sp>
        <p:nvSpPr>
          <p:cNvPr id="4" name="Slide Number Placeholder 3"/>
          <p:cNvSpPr>
            <a:spLocks noGrp="1"/>
          </p:cNvSpPr>
          <p:nvPr>
            <p:ph type="sldNum" sz="quarter" idx="10"/>
          </p:nvPr>
        </p:nvSpPr>
        <p:spPr/>
        <p:txBody>
          <a:bodyPr/>
          <a:lstStyle/>
          <a:p>
            <a:fld id="{1CBC020A-C11F-405A-927A-AFEDB41E7978}" type="slidenum">
              <a:rPr lang="en-US" smtClean="0"/>
              <a:t>15</a:t>
            </a:fld>
            <a:endParaRPr lang="en-US"/>
          </a:p>
        </p:txBody>
      </p:sp>
    </p:spTree>
    <p:extLst>
      <p:ext uri="{BB962C8B-B14F-4D97-AF65-F5344CB8AC3E}">
        <p14:creationId xmlns:p14="http://schemas.microsoft.com/office/powerpoint/2010/main" val="506510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Strong influence on Charles Lyell. </a:t>
            </a:r>
          </a:p>
          <a:p>
            <a:endParaRPr lang="en-US" b="1" dirty="0" smtClean="0"/>
          </a:p>
          <a:p>
            <a:r>
              <a:rPr lang="en-US" b="1" dirty="0" smtClean="0"/>
              <a:t>His theory-Earths history is such as</a:t>
            </a:r>
            <a:r>
              <a:rPr lang="en-US" b="1" baseline="0" dirty="0" smtClean="0"/>
              <a:t> he</a:t>
            </a:r>
            <a:r>
              <a:rPr lang="en-US" b="1" dirty="0" smtClean="0"/>
              <a:t> saw it showed no evidence for a beginning or an end.</a:t>
            </a:r>
          </a:p>
          <a:p>
            <a:endParaRPr lang="en-US" b="1" dirty="0" smtClean="0"/>
          </a:p>
          <a:p>
            <a:r>
              <a:rPr lang="en-US" b="1" dirty="0" smtClean="0"/>
              <a:t>Thus atheism was</a:t>
            </a:r>
            <a:r>
              <a:rPr lang="en-US" b="1" baseline="0" dirty="0" smtClean="0"/>
              <a:t> </a:t>
            </a:r>
            <a:r>
              <a:rPr lang="en-US" b="1" dirty="0" smtClean="0"/>
              <a:t>now gaining not only in popularity but in numbers. </a:t>
            </a:r>
          </a:p>
          <a:p>
            <a:endParaRPr lang="en-US" b="1" dirty="0" smtClean="0"/>
          </a:p>
          <a:p>
            <a:r>
              <a:rPr lang="en-US" b="1" dirty="0" smtClean="0"/>
              <a:t>He believed that processes such as sedimentation and erosion as seen in the present would reflect the same thing in times past. </a:t>
            </a:r>
          </a:p>
          <a:p>
            <a:endParaRPr lang="en-US" b="1" dirty="0" smtClean="0"/>
          </a:p>
          <a:p>
            <a:r>
              <a:rPr lang="en-US" b="1" dirty="0" smtClean="0"/>
              <a:t>His theories on geology and geologic time were called “deep </a:t>
            </a:r>
            <a:r>
              <a:rPr lang="en-US" b="1" dirty="0" err="1" smtClean="0"/>
              <a:t>time”and</a:t>
            </a:r>
            <a:r>
              <a:rPr lang="en-US" b="1" dirty="0" smtClean="0"/>
              <a:t> later </a:t>
            </a:r>
            <a:r>
              <a:rPr lang="en-US" b="1" dirty="0" err="1" smtClean="0"/>
              <a:t>plutonism</a:t>
            </a:r>
            <a:r>
              <a:rPr lang="en-US" b="1" dirty="0" smtClean="0"/>
              <a:t> and finally uniformitarianism. </a:t>
            </a:r>
          </a:p>
          <a:p>
            <a:endParaRPr lang="en-US" b="1" dirty="0" smtClean="0"/>
          </a:p>
          <a:p>
            <a:r>
              <a:rPr lang="en-US" b="1" dirty="0" smtClean="0"/>
              <a:t>He expounded</a:t>
            </a:r>
            <a:r>
              <a:rPr lang="en-US" b="1" baseline="0" dirty="0" smtClean="0"/>
              <a:t> on this and wrote a book describing his theories called “The Man Who Found Time”—Next slide</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16</a:t>
            </a:fld>
            <a:endParaRPr lang="en-US"/>
          </a:p>
        </p:txBody>
      </p:sp>
    </p:spTree>
    <p:extLst>
      <p:ext uri="{BB962C8B-B14F-4D97-AF65-F5344CB8AC3E}">
        <p14:creationId xmlns:p14="http://schemas.microsoft.com/office/powerpoint/2010/main" val="673449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17</a:t>
            </a:fld>
            <a:endParaRPr lang="en-US"/>
          </a:p>
        </p:txBody>
      </p:sp>
    </p:spTree>
    <p:extLst>
      <p:ext uri="{BB962C8B-B14F-4D97-AF65-F5344CB8AC3E}">
        <p14:creationId xmlns:p14="http://schemas.microsoft.com/office/powerpoint/2010/main" val="2136718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18</a:t>
            </a:fld>
            <a:endParaRPr lang="en-US"/>
          </a:p>
        </p:txBody>
      </p:sp>
    </p:spTree>
    <p:extLst>
      <p:ext uri="{BB962C8B-B14F-4D97-AF65-F5344CB8AC3E}">
        <p14:creationId xmlns:p14="http://schemas.microsoft.com/office/powerpoint/2010/main" val="4056612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19</a:t>
            </a:fld>
            <a:endParaRPr lang="en-US"/>
          </a:p>
        </p:txBody>
      </p:sp>
    </p:spTree>
    <p:extLst>
      <p:ext uri="{BB962C8B-B14F-4D97-AF65-F5344CB8AC3E}">
        <p14:creationId xmlns:p14="http://schemas.microsoft.com/office/powerpoint/2010/main" val="2305277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b="1" dirty="0" smtClean="0"/>
              <a:t>We now come to Georges Cuvier who argued for multiple catastrophes</a:t>
            </a:r>
            <a:r>
              <a:rPr lang="en-US" b="1" baseline="0" dirty="0" smtClean="0"/>
              <a:t> on a global scale which wiped out most life on the planet, and was responsible for a repetitive cycle of catastrophes. </a:t>
            </a:r>
          </a:p>
          <a:p>
            <a:pPr lvl="1"/>
            <a:endParaRPr lang="en-US" b="1" baseline="0" dirty="0" smtClean="0"/>
          </a:p>
          <a:p>
            <a:pPr lvl="1"/>
            <a:r>
              <a:rPr lang="en-US" b="1" baseline="0" dirty="0" smtClean="0"/>
              <a:t>It is now seeing a revival within some of the </a:t>
            </a:r>
            <a:r>
              <a:rPr lang="en-US" b="1" baseline="0" dirty="0" err="1" smtClean="0"/>
              <a:t>evolunitionary</a:t>
            </a:r>
            <a:r>
              <a:rPr lang="en-US" b="1" baseline="0" dirty="0" smtClean="0"/>
              <a:t> community today, </a:t>
            </a:r>
          </a:p>
          <a:p>
            <a:pPr lvl="1"/>
            <a:endParaRPr lang="en-US" b="1" baseline="0" dirty="0" smtClean="0"/>
          </a:p>
          <a:p>
            <a:pPr lvl="1"/>
            <a:r>
              <a:rPr lang="en-US" b="1" baseline="0" dirty="0" smtClean="0"/>
              <a:t>Said last castrosophe-5K yrs. Ago. Christian community applauded-Noah. next</a:t>
            </a:r>
            <a:endParaRPr lang="en-US" dirty="0"/>
          </a:p>
        </p:txBody>
      </p:sp>
      <p:sp>
        <p:nvSpPr>
          <p:cNvPr id="4" name="Slide Number Placeholder 3"/>
          <p:cNvSpPr>
            <a:spLocks noGrp="1"/>
          </p:cNvSpPr>
          <p:nvPr>
            <p:ph type="sldNum" sz="quarter" idx="10"/>
          </p:nvPr>
        </p:nvSpPr>
        <p:spPr/>
        <p:txBody>
          <a:bodyPr/>
          <a:lstStyle/>
          <a:p>
            <a:fld id="{1CBC020A-C11F-405A-927A-AFEDB41E7978}" type="slidenum">
              <a:rPr lang="en-US" smtClean="0"/>
              <a:t>20</a:t>
            </a:fld>
            <a:endParaRPr lang="en-US"/>
          </a:p>
        </p:txBody>
      </p:sp>
    </p:spTree>
    <p:extLst>
      <p:ext uri="{BB962C8B-B14F-4D97-AF65-F5344CB8AC3E}">
        <p14:creationId xmlns:p14="http://schemas.microsoft.com/office/powerpoint/2010/main" val="2536687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Another catastrophist. Father of English stratigraphy. Civil engineer-his projects saw a lot of English strata and fossils. He was the first to hypothesize the method</a:t>
            </a:r>
            <a:r>
              <a:rPr lang="en-US" b="1" baseline="0" dirty="0" smtClean="0"/>
              <a:t> of using fossils to give relative dates to the strata he saw.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21</a:t>
            </a:fld>
            <a:endParaRPr lang="en-US"/>
          </a:p>
        </p:txBody>
      </p:sp>
    </p:spTree>
    <p:extLst>
      <p:ext uri="{BB962C8B-B14F-4D97-AF65-F5344CB8AC3E}">
        <p14:creationId xmlns:p14="http://schemas.microsoft.com/office/powerpoint/2010/main" val="17395588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Wrote first full account</a:t>
            </a:r>
            <a:r>
              <a:rPr lang="en-US" b="1" baseline="0" dirty="0" smtClean="0"/>
              <a:t> of a fossil dinosaur which he called </a:t>
            </a:r>
            <a:r>
              <a:rPr lang="en-US" b="1" baseline="0" dirty="0" err="1" smtClean="0"/>
              <a:t>Megalosaurus</a:t>
            </a:r>
            <a:r>
              <a:rPr lang="en-US" b="1" baseline="0" dirty="0" smtClean="0"/>
              <a:t>. </a:t>
            </a:r>
          </a:p>
          <a:p>
            <a:endParaRPr lang="en-US" b="1" baseline="0" dirty="0" smtClean="0"/>
          </a:p>
          <a:p>
            <a:r>
              <a:rPr lang="en-US" b="1" baseline="0" dirty="0" smtClean="0"/>
              <a:t>His work proving that </a:t>
            </a:r>
            <a:r>
              <a:rPr lang="en-US" b="1" baseline="0" dirty="0" err="1" smtClean="0"/>
              <a:t>Kirkdale</a:t>
            </a:r>
            <a:r>
              <a:rPr lang="en-US" b="1" baseline="0" dirty="0" smtClean="0"/>
              <a:t> Cave had been a hyena den earned him the Copley medal for advancement in science. </a:t>
            </a:r>
          </a:p>
          <a:p>
            <a:endParaRPr lang="en-US" b="1" baseline="0" dirty="0" smtClean="0"/>
          </a:p>
          <a:p>
            <a:r>
              <a:rPr lang="en-US" b="1" baseline="0" dirty="0" smtClean="0"/>
              <a:t>He was a pioneer in the study of fossilized dinosaur feces. He called this </a:t>
            </a:r>
            <a:r>
              <a:rPr lang="en-US" b="1" baseline="0" dirty="0" err="1" smtClean="0"/>
              <a:t>propolites</a:t>
            </a:r>
            <a:r>
              <a:rPr lang="en-US" b="1" baseline="0" dirty="0" smtClean="0"/>
              <a:t>. He planed to reconstruct ancient eco-systems. </a:t>
            </a:r>
          </a:p>
          <a:p>
            <a:endParaRPr lang="en-US" b="1" baseline="0" dirty="0" smtClean="0"/>
          </a:p>
          <a:p>
            <a:r>
              <a:rPr lang="en-US" b="1" baseline="0" dirty="0" smtClean="0"/>
              <a:t>Contemporary with William Buckland was a Scotch Theologian by the name of </a:t>
            </a:r>
            <a:r>
              <a:rPr lang="en-US" b="1" baseline="0" dirty="0" err="1" smtClean="0"/>
              <a:t>Thoms</a:t>
            </a:r>
            <a:r>
              <a:rPr lang="en-US" b="1" baseline="0" dirty="0" smtClean="0"/>
              <a:t> Chalmers. </a:t>
            </a:r>
          </a:p>
          <a:p>
            <a:endParaRPr lang="en-US" b="1" baseline="0" dirty="0" smtClean="0"/>
          </a:p>
          <a:p>
            <a:r>
              <a:rPr lang="en-US" b="1" baseline="0" dirty="0" smtClean="0"/>
              <a:t>In 1814 in an effort to reconcile the teachings of Scripture with the new teachings of “science” he proposed a theistic concept which he called the “gap theory.” Buckland picked it up and popularized the term. Briefly: Gap Gen 1:1 &amp; 1:2. millions of years between. Undermines Scripture-millions of years-millions of fossils, death, bloodshed, suffering, disease-fall of Satan from Heaven.</a:t>
            </a:r>
          </a:p>
          <a:p>
            <a:endParaRPr lang="en-US" b="1" baseline="0" dirty="0" smtClean="0"/>
          </a:p>
          <a:p>
            <a:r>
              <a:rPr lang="en-US" b="1" baseline="0" dirty="0" smtClean="0"/>
              <a:t>G. H. </a:t>
            </a:r>
            <a:r>
              <a:rPr lang="en-US" b="1" baseline="0" dirty="0" err="1" smtClean="0"/>
              <a:t>Pember</a:t>
            </a:r>
            <a:r>
              <a:rPr lang="en-US" b="1" baseline="0" dirty="0" smtClean="0"/>
              <a:t> helped popularize-book-”Earth’s earliest ages”-</a:t>
            </a:r>
            <a:r>
              <a:rPr lang="en-US" b="1" baseline="0" dirty="0" err="1" smtClean="0"/>
              <a:t>Scofield</a:t>
            </a:r>
            <a:r>
              <a:rPr lang="en-US" b="1" baseline="0" dirty="0" smtClean="0"/>
              <a:t> Bible</a:t>
            </a:r>
          </a:p>
          <a:p>
            <a:endParaRPr lang="en-US" b="1" baseline="0" dirty="0" smtClean="0"/>
          </a:p>
          <a:p>
            <a:r>
              <a:rPr lang="en-US" b="1" baseline="0" dirty="0" smtClean="0"/>
              <a:t>Buckland, early in his career thought he had found evidence of Noah’s flood but later recanted. Millions of years—</a:t>
            </a:r>
          </a:p>
          <a:p>
            <a:endParaRPr lang="en-US" b="1" baseline="0" dirty="0" smtClean="0"/>
          </a:p>
          <a:p>
            <a:r>
              <a:rPr lang="en-US" b="1" baseline="0" dirty="0" smtClean="0"/>
              <a:t>Why rationalize? explain</a:t>
            </a:r>
          </a:p>
          <a:p>
            <a:endParaRPr lang="en-US" b="1" baseline="0" dirty="0" smtClean="0"/>
          </a:p>
          <a:p>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22</a:t>
            </a:fld>
            <a:endParaRPr lang="en-US"/>
          </a:p>
        </p:txBody>
      </p:sp>
    </p:spTree>
    <p:extLst>
      <p:ext uri="{BB962C8B-B14F-4D97-AF65-F5344CB8AC3E}">
        <p14:creationId xmlns:p14="http://schemas.microsoft.com/office/powerpoint/2010/main" val="3015345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Third child of an Anglican Vicar. We now see the start of “old </a:t>
            </a:r>
            <a:r>
              <a:rPr lang="en-US" b="1" dirty="0" err="1" smtClean="0"/>
              <a:t>earthism</a:t>
            </a:r>
            <a:r>
              <a:rPr lang="en-US" b="1" dirty="0" smtClean="0"/>
              <a:t>” being subscribed to by the church.  </a:t>
            </a:r>
          </a:p>
          <a:p>
            <a:endParaRPr lang="en-US" b="1" dirty="0" smtClean="0"/>
          </a:p>
          <a:p>
            <a:r>
              <a:rPr lang="en-US" b="1" dirty="0" smtClean="0"/>
              <a:t>Adam studied math, geology &amp; theology. Fellow-Trinity College. Investigated metamorphism</a:t>
            </a:r>
            <a:r>
              <a:rPr lang="en-US" b="1" baseline="0" dirty="0" smtClean="0"/>
              <a:t> &amp; concretion. Well versed in the geology of UK &amp; Europe. Supported the theories of William Buckland. </a:t>
            </a:r>
          </a:p>
          <a:p>
            <a:endParaRPr lang="en-US" b="1" baseline="0" dirty="0" smtClean="0"/>
          </a:p>
          <a:p>
            <a:r>
              <a:rPr lang="en-US" b="1" baseline="0" dirty="0" smtClean="0"/>
              <a:t>Charles Darwin was one of his geology students at Cambridge. Charles Darwin went on to receive world acclimation for his theory of evolution. </a:t>
            </a:r>
          </a:p>
          <a:p>
            <a:endParaRPr lang="en-US" b="1" baseline="0" dirty="0" smtClean="0"/>
          </a:p>
          <a:p>
            <a:r>
              <a:rPr lang="en-US" b="1" baseline="0" dirty="0" smtClean="0"/>
              <a:t>Darwin accompanied Sedgwick on a geological tour of Wales in 1831.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23</a:t>
            </a:fld>
            <a:endParaRPr lang="en-US"/>
          </a:p>
        </p:txBody>
      </p:sp>
    </p:spTree>
    <p:extLst>
      <p:ext uri="{BB962C8B-B14F-4D97-AF65-F5344CB8AC3E}">
        <p14:creationId xmlns:p14="http://schemas.microsoft.com/office/powerpoint/2010/main" val="35651311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Now we come to a man who had a profound effect on Darwin. He was first a lawyer before becoming interested in geology. Lyell became the foremost geologist of his</a:t>
            </a:r>
            <a:r>
              <a:rPr lang="en-US" b="1" baseline="0" dirty="0" smtClean="0"/>
              <a:t> day. Lyell wrote Principles of Geology which popularized Hutton’s theory of uniformitarianism. </a:t>
            </a:r>
          </a:p>
          <a:p>
            <a:endParaRPr lang="en-US" b="1" baseline="0" dirty="0" smtClean="0"/>
          </a:p>
          <a:p>
            <a:r>
              <a:rPr lang="en-US" b="1" baseline="0" dirty="0" smtClean="0"/>
              <a:t>He used his lawyers training to argue persuasively for an earth that was millions of years old. </a:t>
            </a:r>
          </a:p>
          <a:p>
            <a:endParaRPr lang="en-US" b="1" baseline="0" dirty="0" smtClean="0"/>
          </a:p>
          <a:p>
            <a:r>
              <a:rPr lang="en-US" b="1" baseline="0" dirty="0" smtClean="0"/>
              <a:t>Strong influence &amp; close friend of Charles Darwin. Let’s now move to the most eminent of the “old </a:t>
            </a:r>
            <a:r>
              <a:rPr lang="en-US" b="1" baseline="0" dirty="0" err="1" smtClean="0"/>
              <a:t>earthers</a:t>
            </a:r>
            <a:r>
              <a:rPr lang="en-US" b="1" baseline="0" dirty="0" smtClean="0"/>
              <a:t>.”</a:t>
            </a:r>
          </a:p>
          <a:p>
            <a:endParaRPr lang="en-US" b="1" baseline="0" dirty="0" smtClean="0"/>
          </a:p>
          <a:p>
            <a:r>
              <a:rPr lang="en-US" b="1" baseline="0" dirty="0" smtClean="0"/>
              <a:t>Eager to rationalize-”day age theory”-each day of creation-not 24 hours but millions and millions of years.</a:t>
            </a:r>
          </a:p>
          <a:p>
            <a:endParaRPr lang="en-US" b="1" baseline="0" dirty="0" smtClean="0"/>
          </a:p>
          <a:p>
            <a:r>
              <a:rPr lang="en-US" b="1" baseline="0" dirty="0" smtClean="0"/>
              <a:t>Ultimately led to theories-big bang-abiogenesis</a:t>
            </a:r>
          </a:p>
          <a:p>
            <a:endParaRPr lang="en-US" b="1" baseline="0" dirty="0" smtClean="0"/>
          </a:p>
          <a:p>
            <a:r>
              <a:rPr lang="en-US" b="1" baseline="0" dirty="0" smtClean="0"/>
              <a:t>Scopes trial-trial of the 20</a:t>
            </a:r>
            <a:r>
              <a:rPr lang="en-US" b="1" baseline="30000" dirty="0" smtClean="0"/>
              <a:t>th</a:t>
            </a:r>
            <a:r>
              <a:rPr lang="en-US" b="1" baseline="0" dirty="0" smtClean="0"/>
              <a:t> century-Clarence Darrow-Wm. Jennings Bryan, godly man?? Believed in evolution before Adam-Couldn’t defend himself by Scripture. 1PET  3:15. “Always be prepared to defend yourself in the hope that you have.</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24</a:t>
            </a:fld>
            <a:endParaRPr lang="en-US"/>
          </a:p>
        </p:txBody>
      </p:sp>
    </p:spTree>
    <p:extLst>
      <p:ext uri="{BB962C8B-B14F-4D97-AF65-F5344CB8AC3E}">
        <p14:creationId xmlns:p14="http://schemas.microsoft.com/office/powerpoint/2010/main" val="30271520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him as a young lad. Next</a:t>
            </a:r>
            <a:endParaRPr lang="en-US" dirty="0"/>
          </a:p>
        </p:txBody>
      </p:sp>
      <p:sp>
        <p:nvSpPr>
          <p:cNvPr id="4" name="Slide Number Placeholder 3"/>
          <p:cNvSpPr>
            <a:spLocks noGrp="1"/>
          </p:cNvSpPr>
          <p:nvPr>
            <p:ph type="sldNum" sz="quarter" idx="10"/>
          </p:nvPr>
        </p:nvSpPr>
        <p:spPr/>
        <p:txBody>
          <a:bodyPr/>
          <a:lstStyle/>
          <a:p>
            <a:fld id="{1CBC020A-C11F-405A-927A-AFEDB41E7978}" type="slidenum">
              <a:rPr lang="en-US" smtClean="0"/>
              <a:t>25</a:t>
            </a:fld>
            <a:endParaRPr lang="en-US"/>
          </a:p>
        </p:txBody>
      </p:sp>
    </p:spTree>
    <p:extLst>
      <p:ext uri="{BB962C8B-B14F-4D97-AF65-F5344CB8AC3E}">
        <p14:creationId xmlns:p14="http://schemas.microsoft.com/office/powerpoint/2010/main" val="3115546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him as a young man. Next</a:t>
            </a:r>
            <a:endParaRPr lang="en-US" dirty="0"/>
          </a:p>
        </p:txBody>
      </p:sp>
      <p:sp>
        <p:nvSpPr>
          <p:cNvPr id="4" name="Slide Number Placeholder 3"/>
          <p:cNvSpPr>
            <a:spLocks noGrp="1"/>
          </p:cNvSpPr>
          <p:nvPr>
            <p:ph type="sldNum" sz="quarter" idx="10"/>
          </p:nvPr>
        </p:nvSpPr>
        <p:spPr/>
        <p:txBody>
          <a:bodyPr/>
          <a:lstStyle/>
          <a:p>
            <a:fld id="{1CBC020A-C11F-405A-927A-AFEDB41E7978}" type="slidenum">
              <a:rPr lang="en-US" smtClean="0"/>
              <a:t>26</a:t>
            </a:fld>
            <a:endParaRPr lang="en-US"/>
          </a:p>
        </p:txBody>
      </p:sp>
    </p:spTree>
    <p:extLst>
      <p:ext uri="{BB962C8B-B14F-4D97-AF65-F5344CB8AC3E}">
        <p14:creationId xmlns:p14="http://schemas.microsoft.com/office/powerpoint/2010/main" val="3254272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And this is how we generally know him—Charles Darwin. </a:t>
            </a:r>
          </a:p>
          <a:p>
            <a:endParaRPr lang="en-US" b="1" dirty="0" smtClean="0"/>
          </a:p>
          <a:p>
            <a:r>
              <a:rPr lang="en-US" b="1" dirty="0" smtClean="0"/>
              <a:t>Early interest in nature led him to abandon his seminary training. </a:t>
            </a:r>
          </a:p>
          <a:p>
            <a:endParaRPr lang="en-US" b="1" dirty="0" smtClean="0"/>
          </a:p>
          <a:p>
            <a:r>
              <a:rPr lang="en-US" b="1" dirty="0" smtClean="0"/>
              <a:t>Lyell had been mentoring Darwin, a</a:t>
            </a:r>
            <a:r>
              <a:rPr lang="en-US" b="1" baseline="0" dirty="0" smtClean="0"/>
              <a:t> young but disillusioned seminary student.</a:t>
            </a:r>
            <a:r>
              <a:rPr lang="en-US" b="1" dirty="0" smtClean="0"/>
              <a:t> </a:t>
            </a:r>
          </a:p>
          <a:p>
            <a:endParaRPr lang="en-US" b="1" dirty="0" smtClean="0"/>
          </a:p>
          <a:p>
            <a:r>
              <a:rPr lang="en-US" b="1" dirty="0" smtClean="0"/>
              <a:t>He talked Darwin into</a:t>
            </a:r>
            <a:r>
              <a:rPr lang="en-US" b="1" baseline="0" dirty="0" smtClean="0"/>
              <a:t> joining a scientific journey that would go around around the world. He took Lyell’s book with him. </a:t>
            </a:r>
          </a:p>
          <a:p>
            <a:endParaRPr lang="en-US" b="1" baseline="0" dirty="0" smtClean="0"/>
          </a:p>
          <a:p>
            <a:r>
              <a:rPr lang="en-US" b="1" dirty="0" smtClean="0"/>
              <a:t>His 5 year voyage </a:t>
            </a:r>
            <a:r>
              <a:rPr lang="en-US" b="1" baseline="0" dirty="0" smtClean="0"/>
              <a:t>circumnavigated the globe where he studied and took specimens at every stop.[</a:t>
            </a:r>
            <a:r>
              <a:rPr lang="en-US" b="1" baseline="0" dirty="0" err="1" smtClean="0"/>
              <a:t>Rancour</a:t>
            </a:r>
            <a:r>
              <a:rPr lang="en-US" b="1" baseline="0" dirty="0" smtClean="0"/>
              <a:t>] Next is a picture of the Beagle, the ship he sailed on. </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27</a:t>
            </a:fld>
            <a:endParaRPr lang="en-US"/>
          </a:p>
        </p:txBody>
      </p:sp>
    </p:spTree>
    <p:extLst>
      <p:ext uri="{BB962C8B-B14F-4D97-AF65-F5344CB8AC3E}">
        <p14:creationId xmlns:p14="http://schemas.microsoft.com/office/powerpoint/2010/main" val="4409228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Darwin set sail from England and here is his journey at age 29 on the Beagle.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28</a:t>
            </a:fld>
            <a:endParaRPr lang="en-US"/>
          </a:p>
        </p:txBody>
      </p:sp>
    </p:spTree>
    <p:extLst>
      <p:ext uri="{BB962C8B-B14F-4D97-AF65-F5344CB8AC3E}">
        <p14:creationId xmlns:p14="http://schemas.microsoft.com/office/powerpoint/2010/main" val="22165607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Show the path of the Beagle. He noted the geographical distribution of fossils and wildlife and in 1888 he conceived his theory of natural selection. </a:t>
            </a:r>
          </a:p>
          <a:p>
            <a:endParaRPr lang="en-US" b="1" dirty="0" smtClean="0"/>
          </a:p>
          <a:p>
            <a:r>
              <a:rPr lang="en-US" b="1" dirty="0" smtClean="0"/>
              <a:t>He became internationally famous for his pre-eminence as a scientist. He has been hailed as one of the most influential figures in human history. </a:t>
            </a:r>
          </a:p>
          <a:p>
            <a:endParaRPr lang="en-US" b="1" dirty="0" smtClean="0"/>
          </a:p>
          <a:p>
            <a:r>
              <a:rPr lang="en-US" b="1" dirty="0" smtClean="0"/>
              <a:t>Stated that there was no unbridgeable gap between humans and animals. [The three </a:t>
            </a:r>
            <a:r>
              <a:rPr lang="en-US" b="1" dirty="0" err="1" smtClean="0"/>
              <a:t>Fuegians</a:t>
            </a:r>
            <a:r>
              <a:rPr lang="en-US" b="1" dirty="0" smtClean="0"/>
              <a:t>]. </a:t>
            </a:r>
          </a:p>
          <a:p>
            <a:endParaRPr lang="en-US" b="1" dirty="0" smtClean="0"/>
          </a:p>
          <a:p>
            <a:r>
              <a:rPr lang="en-US" b="1" dirty="0" smtClean="0"/>
              <a:t>Influenced by Malthus who had written a treatise on the principles of population growth. </a:t>
            </a:r>
          </a:p>
          <a:p>
            <a:endParaRPr lang="en-US" b="1" dirty="0" smtClean="0"/>
          </a:p>
          <a:p>
            <a:r>
              <a:rPr lang="en-US" b="1" dirty="0" smtClean="0"/>
              <a:t>Darwin wrote several books,</a:t>
            </a:r>
            <a:r>
              <a:rPr lang="en-US" b="1" baseline="0" dirty="0" smtClean="0"/>
              <a:t> one which was The Distribution of Coral Reefs which described his theory of atoll formation. Here is an interesting page  from his writings on evolution.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29</a:t>
            </a:fld>
            <a:endParaRPr lang="en-US"/>
          </a:p>
        </p:txBody>
      </p:sp>
    </p:spTree>
    <p:extLst>
      <p:ext uri="{BB962C8B-B14F-4D97-AF65-F5344CB8AC3E}">
        <p14:creationId xmlns:p14="http://schemas.microsoft.com/office/powerpoint/2010/main" val="32335161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Note the words, I think.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30</a:t>
            </a:fld>
            <a:endParaRPr lang="en-US"/>
          </a:p>
        </p:txBody>
      </p:sp>
    </p:spTree>
    <p:extLst>
      <p:ext uri="{BB962C8B-B14F-4D97-AF65-F5344CB8AC3E}">
        <p14:creationId xmlns:p14="http://schemas.microsoft.com/office/powerpoint/2010/main" val="30646157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An early copy of his famous publication The Origin of Species. Darwin was not without critics and here are a few cartoons the lampooned Darwin early on. Show next three slides.</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31</a:t>
            </a:fld>
            <a:endParaRPr lang="en-US"/>
          </a:p>
        </p:txBody>
      </p:sp>
    </p:spTree>
    <p:extLst>
      <p:ext uri="{BB962C8B-B14F-4D97-AF65-F5344CB8AC3E}">
        <p14:creationId xmlns:p14="http://schemas.microsoft.com/office/powerpoint/2010/main" val="35550564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Now lets look at a summary of Old Earth theories.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33</a:t>
            </a:fld>
            <a:endParaRPr lang="en-US"/>
          </a:p>
        </p:txBody>
      </p:sp>
    </p:spTree>
    <p:extLst>
      <p:ext uri="{BB962C8B-B14F-4D97-AF65-F5344CB8AC3E}">
        <p14:creationId xmlns:p14="http://schemas.microsoft.com/office/powerpoint/2010/main" val="20989765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As far as his legacy was concerned he had convinced virtually all of the scientific world that his theories were the correct ones and</a:t>
            </a:r>
            <a:r>
              <a:rPr lang="en-US" b="1" baseline="0" dirty="0" smtClean="0"/>
              <a:t> that legacy lives on to this day. Let me show you a clip from one of the writings of his son Francis.    </a:t>
            </a:r>
          </a:p>
          <a:p>
            <a:endParaRPr lang="en-US" b="1" baseline="0" dirty="0" smtClean="0"/>
          </a:p>
          <a:p>
            <a:r>
              <a:rPr lang="en-US" sz="1200" b="1" dirty="0" smtClean="0">
                <a:latin typeface="Harrington" panose="04040505050A02020702" pitchFamily="82" charset="0"/>
              </a:rPr>
              <a:t>Francis Darwin, son of Charles Darwin</a:t>
            </a:r>
            <a:r>
              <a:rPr lang="en-US" sz="1200" b="1" i="1" dirty="0" smtClean="0">
                <a:latin typeface="Harrington" panose="04040505050A02020702" pitchFamily="82" charset="0"/>
              </a:rPr>
              <a:t>,</a:t>
            </a:r>
            <a:r>
              <a:rPr lang="en-US" sz="1200" b="1" dirty="0" smtClean="0">
                <a:latin typeface="Harrington" panose="04040505050A02020702" pitchFamily="82" charset="0"/>
              </a:rPr>
              <a:t> in his book </a:t>
            </a:r>
            <a:r>
              <a:rPr lang="en-US" sz="1200" b="1" i="1" dirty="0" smtClean="0">
                <a:latin typeface="Harrington" panose="04040505050A02020702" pitchFamily="82" charset="0"/>
              </a:rPr>
              <a:t>The Life and Letters of Charles Darwin</a:t>
            </a:r>
            <a:r>
              <a:rPr lang="en-US" sz="1200" b="1" dirty="0" smtClean="0">
                <a:latin typeface="Harrington" panose="04040505050A02020702" pitchFamily="82" charset="0"/>
              </a:rPr>
              <a:t> quoted his Father as noting with great astonishment the appeal and widespread vogue of the theory he (his father) described in his book, </a:t>
            </a:r>
            <a:r>
              <a:rPr lang="en-US" sz="1200" b="1" i="1" dirty="0" smtClean="0">
                <a:latin typeface="Harrington" panose="04040505050A02020702" pitchFamily="82" charset="0"/>
              </a:rPr>
              <a:t>On the</a:t>
            </a:r>
            <a:r>
              <a:rPr lang="en-US" sz="1200" b="1" dirty="0" smtClean="0">
                <a:latin typeface="Harrington" panose="04040505050A02020702" pitchFamily="82" charset="0"/>
              </a:rPr>
              <a:t> </a:t>
            </a:r>
            <a:r>
              <a:rPr lang="en-US" sz="1200" b="1" i="1" dirty="0" smtClean="0">
                <a:latin typeface="Harrington" panose="04040505050A02020702" pitchFamily="82" charset="0"/>
              </a:rPr>
              <a:t>Origin of Species.</a:t>
            </a:r>
            <a:r>
              <a:rPr lang="en-US" sz="1200" b="1" dirty="0" smtClean="0">
                <a:latin typeface="Harrington" panose="04040505050A02020702" pitchFamily="82" charset="0"/>
              </a:rPr>
              <a:t> </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34</a:t>
            </a:fld>
            <a:endParaRPr lang="en-US"/>
          </a:p>
        </p:txBody>
      </p:sp>
    </p:spTree>
    <p:extLst>
      <p:ext uri="{BB962C8B-B14F-4D97-AF65-F5344CB8AC3E}">
        <p14:creationId xmlns:p14="http://schemas.microsoft.com/office/powerpoint/2010/main" val="28036007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Now let’s summarize.</a:t>
            </a:r>
            <a:r>
              <a:rPr lang="en-US" b="1" baseline="0" dirty="0" smtClean="0"/>
              <a:t>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35</a:t>
            </a:fld>
            <a:endParaRPr lang="en-US"/>
          </a:p>
        </p:txBody>
      </p:sp>
    </p:spTree>
    <p:extLst>
      <p:ext uri="{BB962C8B-B14F-4D97-AF65-F5344CB8AC3E}">
        <p14:creationId xmlns:p14="http://schemas.microsoft.com/office/powerpoint/2010/main" val="19633853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There were a few more notable “old </a:t>
            </a:r>
            <a:r>
              <a:rPr lang="en-US" b="1" dirty="0" err="1" smtClean="0"/>
              <a:t>earthers</a:t>
            </a:r>
            <a:r>
              <a:rPr lang="en-US" b="1" dirty="0" smtClean="0"/>
              <a:t>” who,</a:t>
            </a:r>
            <a:r>
              <a:rPr lang="en-US" b="1" baseline="0" dirty="0" smtClean="0"/>
              <a:t> taking the theories of the “masters” superimposed their own ideas about earth history.</a:t>
            </a:r>
          </a:p>
          <a:p>
            <a:endParaRPr lang="en-US" b="1" baseline="0" dirty="0" smtClean="0"/>
          </a:p>
          <a:p>
            <a:r>
              <a:rPr lang="en-US" b="1" baseline="0" dirty="0" smtClean="0"/>
              <a:t>Christian critics meanwhile were not silent, but this led to “compromises” by a great number of prominent Christian leaders who succumbed to the likes of these well educated and gifted individuals who were hypothesizing that earth history was very, vey old. </a:t>
            </a:r>
          </a:p>
          <a:p>
            <a:endParaRPr lang="en-US" b="1" baseline="0" dirty="0" smtClean="0"/>
          </a:p>
          <a:p>
            <a:r>
              <a:rPr lang="en-US" b="1" baseline="0" dirty="0" smtClean="0"/>
              <a:t>Looking at a few of these compromises between “Christians”  and old earth scientists we see:</a:t>
            </a:r>
            <a:endParaRPr lang="en-US" b="1" dirty="0" smtClean="0"/>
          </a:p>
          <a:p>
            <a:endParaRPr lang="en-US" b="1" dirty="0" smtClean="0"/>
          </a:p>
          <a:p>
            <a:r>
              <a:rPr lang="en-US" b="1" dirty="0" smtClean="0"/>
              <a:t>Responses to this</a:t>
            </a:r>
            <a:r>
              <a:rPr lang="en-US" b="1" baseline="0" dirty="0" smtClean="0"/>
              <a:t> tragic turn of events and what Christians were doing about it. </a:t>
            </a:r>
            <a:r>
              <a:rPr lang="en-US" b="1" dirty="0" smtClean="0"/>
              <a:t>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36</a:t>
            </a:fld>
            <a:endParaRPr lang="en-US"/>
          </a:p>
        </p:txBody>
      </p:sp>
    </p:spTree>
    <p:extLst>
      <p:ext uri="{BB962C8B-B14F-4D97-AF65-F5344CB8AC3E}">
        <p14:creationId xmlns:p14="http://schemas.microsoft.com/office/powerpoint/2010/main" val="9716582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nex</a:t>
            </a:r>
            <a:r>
              <a:rPr lang="en-US" dirty="0" smtClean="0"/>
              <a:t>t</a:t>
            </a:r>
            <a:endParaRPr lang="en-US" dirty="0"/>
          </a:p>
        </p:txBody>
      </p:sp>
      <p:sp>
        <p:nvSpPr>
          <p:cNvPr id="4" name="Slide Number Placeholder 3"/>
          <p:cNvSpPr>
            <a:spLocks noGrp="1"/>
          </p:cNvSpPr>
          <p:nvPr>
            <p:ph type="sldNum" sz="quarter" idx="10"/>
          </p:nvPr>
        </p:nvSpPr>
        <p:spPr/>
        <p:txBody>
          <a:bodyPr/>
          <a:lstStyle/>
          <a:p>
            <a:fld id="{1CBC020A-C11F-405A-927A-AFEDB41E7978}" type="slidenum">
              <a:rPr lang="en-US" smtClean="0"/>
              <a:t>37</a:t>
            </a:fld>
            <a:endParaRPr lang="en-US"/>
          </a:p>
        </p:txBody>
      </p:sp>
    </p:spTree>
    <p:extLst>
      <p:ext uri="{BB962C8B-B14F-4D97-AF65-F5344CB8AC3E}">
        <p14:creationId xmlns:p14="http://schemas.microsoft.com/office/powerpoint/2010/main" val="619081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Men were now, unabashedly, turning away from God.</a:t>
            </a:r>
          </a:p>
          <a:p>
            <a:endParaRPr lang="en-US" b="1" dirty="0" smtClean="0"/>
          </a:p>
          <a:p>
            <a:r>
              <a:rPr lang="en-US" b="1" dirty="0" smtClean="0"/>
              <a:t>Authority to man was now the authority. </a:t>
            </a:r>
          </a:p>
          <a:p>
            <a:endParaRPr lang="en-US" b="1" dirty="0" smtClean="0"/>
          </a:p>
          <a:p>
            <a:r>
              <a:rPr lang="en-US" b="1" dirty="0" smtClean="0"/>
              <a:t>There were some learned men</a:t>
            </a:r>
            <a:r>
              <a:rPr lang="en-US" b="1" baseline="0" dirty="0" smtClean="0"/>
              <a:t> in the church referred to as scriptural geologists that were strong critics of the “old </a:t>
            </a:r>
            <a:r>
              <a:rPr lang="en-US" b="1" baseline="0" dirty="0" err="1" smtClean="0"/>
              <a:t>earthers</a:t>
            </a:r>
            <a:r>
              <a:rPr lang="en-US" b="1" baseline="0" dirty="0" smtClean="0"/>
              <a:t>” but by now the odds were strongly stacked against them.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38</a:t>
            </a:fld>
            <a:endParaRPr lang="en-US"/>
          </a:p>
        </p:txBody>
      </p:sp>
    </p:spTree>
    <p:extLst>
      <p:ext uri="{BB962C8B-B14F-4D97-AF65-F5344CB8AC3E}">
        <p14:creationId xmlns:p14="http://schemas.microsoft.com/office/powerpoint/2010/main" val="15961404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Read and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39</a:t>
            </a:fld>
            <a:endParaRPr lang="en-US"/>
          </a:p>
        </p:txBody>
      </p:sp>
    </p:spTree>
    <p:extLst>
      <p:ext uri="{BB962C8B-B14F-4D97-AF65-F5344CB8AC3E}">
        <p14:creationId xmlns:p14="http://schemas.microsoft.com/office/powerpoint/2010/main" val="41873226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Strong language against those who dared to defend GOD as their supreme authority. Because of this tide of scriptural unbelief two new world views emerged.  The first was deism.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40</a:t>
            </a:fld>
            <a:endParaRPr lang="en-US"/>
          </a:p>
        </p:txBody>
      </p:sp>
    </p:spTree>
    <p:extLst>
      <p:ext uri="{BB962C8B-B14F-4D97-AF65-F5344CB8AC3E}">
        <p14:creationId xmlns:p14="http://schemas.microsoft.com/office/powerpoint/2010/main" val="34107019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Then there was atheism. 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41</a:t>
            </a:fld>
            <a:endParaRPr lang="en-US"/>
          </a:p>
        </p:txBody>
      </p:sp>
    </p:spTree>
    <p:extLst>
      <p:ext uri="{BB962C8B-B14F-4D97-AF65-F5344CB8AC3E}">
        <p14:creationId xmlns:p14="http://schemas.microsoft.com/office/powerpoint/2010/main" val="3238558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smtClean="0"/>
              <a:t>Atheists denied the fall of man, the flood, death before the fall. They totally misunderstood the nature of God because there was no God. My experience with atheists.</a:t>
            </a:r>
          </a:p>
          <a:p>
            <a:r>
              <a:rPr lang="en-US" sz="1600" b="1" dirty="0" smtClean="0"/>
              <a:t>France-French revolution-days, months, didn’t work. Needles to say there were many biblical</a:t>
            </a:r>
            <a:r>
              <a:rPr lang="en-US" sz="1600" b="1" baseline="0" dirty="0" smtClean="0"/>
              <a:t> scholars who opposed this rising tide of unbelief but it seemed that the odds were stacked against them. A great German scholar, Henning </a:t>
            </a:r>
            <a:r>
              <a:rPr lang="en-US" sz="1600" b="1" baseline="0" dirty="0" err="1" smtClean="0"/>
              <a:t>Reventlow</a:t>
            </a:r>
            <a:r>
              <a:rPr lang="en-US" sz="1600" b="1" baseline="0" dirty="0" smtClean="0"/>
              <a:t> stated at this time.      next</a:t>
            </a:r>
            <a:endParaRPr lang="en-US" sz="1600" b="1" dirty="0"/>
          </a:p>
        </p:txBody>
      </p:sp>
      <p:sp>
        <p:nvSpPr>
          <p:cNvPr id="4" name="Slide Number Placeholder 3"/>
          <p:cNvSpPr>
            <a:spLocks noGrp="1"/>
          </p:cNvSpPr>
          <p:nvPr>
            <p:ph type="sldNum" sz="quarter" idx="10"/>
          </p:nvPr>
        </p:nvSpPr>
        <p:spPr/>
        <p:txBody>
          <a:bodyPr/>
          <a:lstStyle/>
          <a:p>
            <a:fld id="{1CBC020A-C11F-405A-927A-AFEDB41E7978}" type="slidenum">
              <a:rPr lang="en-US" smtClean="0"/>
              <a:t>42</a:t>
            </a:fld>
            <a:endParaRPr lang="en-US"/>
          </a:p>
        </p:txBody>
      </p:sp>
    </p:spTree>
    <p:extLst>
      <p:ext uri="{BB962C8B-B14F-4D97-AF65-F5344CB8AC3E}">
        <p14:creationId xmlns:p14="http://schemas.microsoft.com/office/powerpoint/2010/main" val="18486712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At the same time a group of Bible believing scriptural geologists</a:t>
            </a:r>
            <a:r>
              <a:rPr lang="en-US" b="1" baseline="0" dirty="0" smtClean="0"/>
              <a:t> arose to join the fray in defense of Scripture. </a:t>
            </a:r>
          </a:p>
          <a:p>
            <a:endParaRPr lang="en-US" b="1" baseline="0" dirty="0" smtClean="0"/>
          </a:p>
          <a:p>
            <a:r>
              <a:rPr lang="en-US" b="1" baseline="0" dirty="0" smtClean="0"/>
              <a:t>There was George Young, George Fleming, John Murray, William </a:t>
            </a:r>
            <a:r>
              <a:rPr lang="en-US" b="1" baseline="0" dirty="0" err="1" smtClean="0"/>
              <a:t>Rhind</a:t>
            </a:r>
            <a:r>
              <a:rPr lang="en-US" b="1" baseline="0" dirty="0" smtClean="0"/>
              <a:t> and others. At this time there were three very pertinent objections to the old earth worldview, that seemed to </a:t>
            </a:r>
            <a:r>
              <a:rPr lang="en-US" b="1" baseline="0" dirty="0" err="1" smtClean="0"/>
              <a:t>hve</a:t>
            </a:r>
            <a:r>
              <a:rPr lang="en-US" b="1" baseline="0" dirty="0" smtClean="0"/>
              <a:t> bee neglected. These were-----------next slide</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43</a:t>
            </a:fld>
            <a:endParaRPr lang="en-US"/>
          </a:p>
        </p:txBody>
      </p:sp>
    </p:spTree>
    <p:extLst>
      <p:ext uri="{BB962C8B-B14F-4D97-AF65-F5344CB8AC3E}">
        <p14:creationId xmlns:p14="http://schemas.microsoft.com/office/powerpoint/2010/main" val="7056903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As to the first, the </a:t>
            </a:r>
            <a:r>
              <a:rPr lang="en-US" b="1" i="1" dirty="0" smtClean="0"/>
              <a:t>old</a:t>
            </a:r>
            <a:r>
              <a:rPr lang="en-US" b="1" dirty="0" smtClean="0"/>
              <a:t> </a:t>
            </a:r>
            <a:r>
              <a:rPr lang="en-US" b="1" dirty="0" err="1" smtClean="0"/>
              <a:t>earthers</a:t>
            </a:r>
            <a:r>
              <a:rPr lang="en-US" b="1" baseline="0" dirty="0" smtClean="0"/>
              <a:t> were so engrossed in their “findings” they neglected for a the most part to make an objective of what God said in His Word. </a:t>
            </a:r>
          </a:p>
          <a:p>
            <a:endParaRPr lang="en-US" b="1" baseline="0" dirty="0" smtClean="0"/>
          </a:p>
          <a:p>
            <a:r>
              <a:rPr lang="en-US" b="1" baseline="0" dirty="0" smtClean="0"/>
              <a:t>Scopes trial. Most significant of 20</a:t>
            </a:r>
            <a:r>
              <a:rPr lang="en-US" b="1" baseline="30000" dirty="0" smtClean="0"/>
              <a:t>th</a:t>
            </a:r>
            <a:r>
              <a:rPr lang="en-US" b="1" baseline="0" dirty="0" smtClean="0"/>
              <a:t> century. William Jennings Bryan-Clarence Darrow.</a:t>
            </a:r>
          </a:p>
          <a:p>
            <a:endParaRPr lang="en-US" b="1" baseline="0" dirty="0" smtClean="0"/>
          </a:p>
          <a:p>
            <a:r>
              <a:rPr lang="en-US" b="1" baseline="0" dirty="0" smtClean="0"/>
              <a:t>-1PE 3:15---Always be prepared to give an answer to everyone who asks you to give the reason for the hope that you have…..But do this with gentleness and respect.</a:t>
            </a:r>
          </a:p>
          <a:p>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Finally I would like to give  you two other quotes by godly men to</a:t>
            </a:r>
            <a:r>
              <a:rPr lang="en-US" b="1" baseline="0" dirty="0" smtClean="0"/>
              <a:t> give you a taste of how these men wrote and how they reasoned. You can feel the passion in their writings. The first is a quote from a man by the name of George </a:t>
            </a:r>
            <a:r>
              <a:rPr lang="en-US" b="1" baseline="0" dirty="0" err="1" smtClean="0"/>
              <a:t>Bugg</a:t>
            </a:r>
            <a:r>
              <a:rPr lang="en-US" b="1" baseline="0" dirty="0" smtClean="0"/>
              <a:t>, an Anglican minister. He wrote 2 books and this quote is from his book, “Spiritual Geology.” Consider his sound reasoning power.   Next-2 slides, 45 &amp; 46</a:t>
            </a:r>
            <a:endParaRPr lang="en-US" b="1" dirty="0" smtClean="0"/>
          </a:p>
          <a:p>
            <a:endParaRPr lang="en-US" b="1" baseline="0" dirty="0" smtClean="0"/>
          </a:p>
          <a:p>
            <a:endParaRPr lang="en-US" b="1" baseline="0" dirty="0" smtClean="0"/>
          </a:p>
          <a:p>
            <a:endParaRPr lang="en-US" b="1" baseline="0" dirty="0" smtClean="0"/>
          </a:p>
          <a:p>
            <a:r>
              <a:rPr lang="en-US" b="1" baseline="0" dirty="0" smtClean="0"/>
              <a:t>As for the second point James Mellor Brown, a Godly man stated.           next slide</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44</a:t>
            </a:fld>
            <a:endParaRPr lang="en-US"/>
          </a:p>
        </p:txBody>
      </p:sp>
    </p:spTree>
    <p:extLst>
      <p:ext uri="{BB962C8B-B14F-4D97-AF65-F5344CB8AC3E}">
        <p14:creationId xmlns:p14="http://schemas.microsoft.com/office/powerpoint/2010/main" val="18474003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a:p>
            <a:r>
              <a:rPr lang="en-US" b="1" dirty="0" smtClean="0"/>
              <a:t>First of two. Second and last</a:t>
            </a:r>
            <a:r>
              <a:rPr lang="en-US" b="1" baseline="0" dirty="0" smtClean="0"/>
              <a:t> slide follow….Next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45</a:t>
            </a:fld>
            <a:endParaRPr lang="en-US"/>
          </a:p>
        </p:txBody>
      </p:sp>
    </p:spTree>
    <p:extLst>
      <p:ext uri="{BB962C8B-B14F-4D97-AF65-F5344CB8AC3E}">
        <p14:creationId xmlns:p14="http://schemas.microsoft.com/office/powerpoint/2010/main" val="28373960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Next we have Granville Penn, the grandson of William Penn, founder of the colony of Pennsylvania.</a:t>
            </a:r>
          </a:p>
          <a:p>
            <a:endParaRPr lang="en-US" b="1" dirty="0" smtClean="0"/>
          </a:p>
          <a:p>
            <a:r>
              <a:rPr lang="en-US" b="1" dirty="0" smtClean="0"/>
              <a:t>He was not a geologist but he was well read and an acute thinker. He</a:t>
            </a:r>
            <a:r>
              <a:rPr lang="en-US" b="1" baseline="0" dirty="0" smtClean="0"/>
              <a:t> wrote the following, this is a long quote, but it is oh so pertinent to the great debate.   </a:t>
            </a:r>
          </a:p>
          <a:p>
            <a:endParaRPr lang="en-US" b="1" baseline="0" dirty="0" smtClean="0"/>
          </a:p>
          <a:p>
            <a:r>
              <a:rPr lang="en-US" b="1" baseline="0" dirty="0" smtClean="0"/>
              <a:t>This is the first of four slides.</a:t>
            </a:r>
          </a:p>
          <a:p>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Now, the first slide of the second quote. Four slides total.</a:t>
            </a:r>
          </a:p>
          <a:p>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46</a:t>
            </a:fld>
            <a:endParaRPr lang="en-US"/>
          </a:p>
        </p:txBody>
      </p:sp>
    </p:spTree>
    <p:extLst>
      <p:ext uri="{BB962C8B-B14F-4D97-AF65-F5344CB8AC3E}">
        <p14:creationId xmlns:p14="http://schemas.microsoft.com/office/powerpoint/2010/main" val="36601693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First of four slides—47, 48,</a:t>
            </a:r>
            <a:r>
              <a:rPr lang="en-US" b="1" baseline="0" dirty="0" smtClean="0"/>
              <a:t> 49, 50</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47</a:t>
            </a:fld>
            <a:endParaRPr lang="en-US"/>
          </a:p>
        </p:txBody>
      </p:sp>
    </p:spTree>
    <p:extLst>
      <p:ext uri="{BB962C8B-B14F-4D97-AF65-F5344CB8AC3E}">
        <p14:creationId xmlns:p14="http://schemas.microsoft.com/office/powerpoint/2010/main" val="8366817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This is the second of four slides</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48</a:t>
            </a:fld>
            <a:endParaRPr lang="en-US"/>
          </a:p>
        </p:txBody>
      </p:sp>
    </p:spTree>
    <p:extLst>
      <p:ext uri="{BB962C8B-B14F-4D97-AF65-F5344CB8AC3E}">
        <p14:creationId xmlns:p14="http://schemas.microsoft.com/office/powerpoint/2010/main" val="33313999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Is the third of four slides</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49</a:t>
            </a:fld>
            <a:endParaRPr lang="en-US"/>
          </a:p>
        </p:txBody>
      </p:sp>
    </p:spTree>
    <p:extLst>
      <p:ext uri="{BB962C8B-B14F-4D97-AF65-F5344CB8AC3E}">
        <p14:creationId xmlns:p14="http://schemas.microsoft.com/office/powerpoint/2010/main" val="13539645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This is the last of four slides</a:t>
            </a:r>
          </a:p>
          <a:p>
            <a:endParaRPr lang="en-US" sz="1200" b="1" i="1"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Attempts were made by Bible believing evangelicals to stem the tide of disbelief in biblical authority but to no avail.</a:t>
            </a:r>
          </a:p>
          <a:p>
            <a:endParaRPr lang="en-US" sz="1200" b="1" i="1"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In the USA we had  the First and second awakening (so called) Cane ridge. </a:t>
            </a:r>
            <a:r>
              <a:rPr lang="en-US" sz="1200" b="1" i="0" kern="1200" dirty="0" smtClean="0">
                <a:solidFill>
                  <a:schemeClr val="tx1"/>
                </a:solidFill>
                <a:effectLst/>
                <a:latin typeface="+mn-lt"/>
                <a:ea typeface="+mn-ea"/>
                <a:cs typeface="+mn-cs"/>
              </a:rPr>
              <a:t>While not directed specifically to old </a:t>
            </a:r>
            <a:r>
              <a:rPr lang="en-US" sz="1200" b="1" i="0" kern="1200" dirty="0" err="1" smtClean="0">
                <a:solidFill>
                  <a:schemeClr val="tx1"/>
                </a:solidFill>
                <a:effectLst/>
                <a:latin typeface="+mn-lt"/>
                <a:ea typeface="+mn-ea"/>
                <a:cs typeface="+mn-cs"/>
              </a:rPr>
              <a:t>earthism</a:t>
            </a:r>
            <a:r>
              <a:rPr lang="en-US" sz="1200" b="1" i="0" kern="1200" dirty="0" smtClean="0">
                <a:solidFill>
                  <a:schemeClr val="tx1"/>
                </a:solidFill>
                <a:effectLst/>
                <a:latin typeface="+mn-lt"/>
                <a:ea typeface="+mn-ea"/>
                <a:cs typeface="+mn-cs"/>
              </a:rPr>
              <a:t> it was an attempt to restore the church back to biblical standards. There was no such revival in England or on the continent.</a:t>
            </a:r>
          </a:p>
          <a:p>
            <a:endParaRPr lang="en-US" sz="1200" b="1" i="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Science was now supreme-media of all sorts-teachings by those considered authorities in matters science. This attitude persists to this very day.</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Like a charging knight on a white horse there rode into this arena of disbelief a man named Henry Morris.-Things now took a radical turn.</a:t>
            </a:r>
          </a:p>
          <a:p>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50</a:t>
            </a:fld>
            <a:endParaRPr lang="en-US"/>
          </a:p>
        </p:txBody>
      </p:sp>
    </p:spTree>
    <p:extLst>
      <p:ext uri="{BB962C8B-B14F-4D97-AF65-F5344CB8AC3E}">
        <p14:creationId xmlns:p14="http://schemas.microsoft.com/office/powerpoint/2010/main" val="1325203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Henry M. Morris is widely recognized as the founder of the modern creation science movement. He began, In 1946, by publishing a short book,</a:t>
            </a:r>
            <a:r>
              <a:rPr lang="en-US" sz="1200" b="1" i="1" kern="1200" dirty="0" smtClean="0">
                <a:solidFill>
                  <a:schemeClr val="tx1"/>
                </a:solidFill>
                <a:effectLst/>
                <a:latin typeface="+mn-lt"/>
                <a:ea typeface="+mn-ea"/>
                <a:cs typeface="+mn-cs"/>
              </a:rPr>
              <a:t> That You Might Believe,</a:t>
            </a:r>
            <a:r>
              <a:rPr lang="en-US" sz="1200" b="1" kern="1200" dirty="0" smtClean="0">
                <a:solidFill>
                  <a:schemeClr val="tx1"/>
                </a:solidFill>
                <a:effectLst/>
                <a:latin typeface="+mn-lt"/>
                <a:ea typeface="+mn-ea"/>
                <a:cs typeface="+mn-cs"/>
              </a:rPr>
              <a:t> exposing the scientific weaknesses in evolution. This was the opening salvo of</a:t>
            </a:r>
            <a:r>
              <a:rPr lang="en-US" sz="1200" b="1" kern="1200" baseline="0" dirty="0" smtClean="0">
                <a:solidFill>
                  <a:schemeClr val="tx1"/>
                </a:solidFill>
                <a:effectLst/>
                <a:latin typeface="+mn-lt"/>
                <a:ea typeface="+mn-ea"/>
                <a:cs typeface="+mn-cs"/>
              </a:rPr>
              <a:t> what was to become a resurgence of God as authority</a:t>
            </a:r>
            <a:r>
              <a:rPr lang="en-US" sz="1200" b="1" kern="1200" dirty="0" smtClean="0">
                <a:solidFill>
                  <a:schemeClr val="tx1"/>
                </a:solidFill>
                <a:effectLst/>
                <a:latin typeface="+mn-lt"/>
                <a:ea typeface="+mn-ea"/>
                <a:cs typeface="+mn-cs"/>
              </a:rPr>
              <a:t>.</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He lectured and wrote extensively in defense of a literal interpretation of the Bible's first book, Genesis,</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particularly the first 11 chapters that describe the creation of the world and all living things, the great Flood of Noah's age, and the human dispersion at Babel. </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 1961, Dr. Morris and an Old Testament expert, Dr. John C. </a:t>
            </a:r>
            <a:r>
              <a:rPr lang="en-US" sz="1200" b="1" kern="1200" dirty="0" err="1" smtClean="0">
                <a:solidFill>
                  <a:schemeClr val="tx1"/>
                </a:solidFill>
                <a:effectLst/>
                <a:latin typeface="+mn-lt"/>
                <a:ea typeface="+mn-ea"/>
                <a:cs typeface="+mn-cs"/>
              </a:rPr>
              <a:t>Whitcombe</a:t>
            </a:r>
            <a:r>
              <a:rPr lang="en-US" sz="1200" b="1" kern="1200" dirty="0" smtClean="0">
                <a:solidFill>
                  <a:schemeClr val="tx1"/>
                </a:solidFill>
                <a:effectLst/>
                <a:latin typeface="+mn-lt"/>
                <a:ea typeface="+mn-ea"/>
                <a:cs typeface="+mn-cs"/>
              </a:rPr>
              <a:t> published </a:t>
            </a:r>
            <a:r>
              <a:rPr lang="en-US" sz="1200" b="1" i="1" kern="1200" dirty="0" smtClean="0">
                <a:solidFill>
                  <a:schemeClr val="tx1"/>
                </a:solidFill>
                <a:effectLst/>
                <a:latin typeface="+mn-lt"/>
                <a:ea typeface="+mn-ea"/>
                <a:cs typeface="+mn-cs"/>
              </a:rPr>
              <a:t>The Genesis Flood, </a:t>
            </a:r>
            <a:r>
              <a:rPr lang="en-US" sz="1200" b="1" kern="1200" dirty="0" smtClean="0">
                <a:solidFill>
                  <a:schemeClr val="tx1"/>
                </a:solidFill>
                <a:effectLst/>
                <a:latin typeface="+mn-lt"/>
                <a:ea typeface="+mn-ea"/>
                <a:cs typeface="+mn-cs"/>
              </a:rPr>
              <a:t>the book that was widely acknowledged even by prominent evolutionary paleontologist Stephen J. Gould as "the founding document of the creationist movement.“</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While serving as president of ICR, Dr. Morris collaborated with scientists and theologians around the world. He wrote more than 60 books on topics that include creation science, evolution, and Christian apologetics, and he lectured worldwide at conferences, churches, and universities. He participated in over 100 debates--many alongside biochemist and ICR vice president Dr. Gish, and debated evolutionary scientists such as biologist Kenneth R. Miller, zoologist Hubert </a:t>
            </a:r>
            <a:r>
              <a:rPr lang="en-US" sz="1200" b="1" kern="1200" dirty="0" err="1" smtClean="0">
                <a:solidFill>
                  <a:schemeClr val="tx1"/>
                </a:solidFill>
                <a:effectLst/>
                <a:latin typeface="+mn-lt"/>
                <a:ea typeface="+mn-ea"/>
                <a:cs typeface="+mn-cs"/>
              </a:rPr>
              <a:t>Frings</a:t>
            </a:r>
            <a:r>
              <a:rPr lang="en-US" sz="1200" b="1" kern="1200" dirty="0" smtClean="0">
                <a:solidFill>
                  <a:schemeClr val="tx1"/>
                </a:solidFill>
                <a:effectLst/>
                <a:latin typeface="+mn-lt"/>
                <a:ea typeface="+mn-ea"/>
                <a:cs typeface="+mn-cs"/>
              </a:rPr>
              <a:t>, and paleontologist David B. Kitts.</a:t>
            </a:r>
          </a:p>
          <a:p>
            <a:endParaRPr lang="en-US" sz="1200" b="1" kern="1200" baseline="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 1963, Dr. Morris and nine other young-earth creationists, including Dr. Duane T. Gish, founded the Creation Research Society (CRS), [explain]. He resigned from his teaching post at Virginia Tech in 1969 and in 1970 founded the Institute for Creation Research as the research division of Christian Heritage College (now San Diego Christian College). </a:t>
            </a:r>
          </a:p>
          <a:p>
            <a:r>
              <a:rPr lang="en-US" sz="1200" b="1"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ICR's goal was research, communication, and education in those fields of science that are particularly relevant to the study of origins. In 1981, after receiving approval from the state of California to grant masters degrees in science education, ICR became an autonomous entity.</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  In his final book, S</a:t>
            </a:r>
            <a:r>
              <a:rPr lang="en-US" b="1" i="1" dirty="0" smtClean="0"/>
              <a:t>ome Call It Science</a:t>
            </a:r>
            <a:r>
              <a:rPr lang="en-US" b="1" dirty="0" smtClean="0"/>
              <a:t> (2006), Dr. Morris revealed the religion behind the so-called science of the evolutionary establishment.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In addition there sprang into existence such organizational, e.g.</a:t>
            </a:r>
            <a:r>
              <a:rPr lang="en-US" b="1" baseline="0" dirty="0" smtClean="0"/>
              <a:t> AIG, CMI and many more like CSFNM.</a:t>
            </a:r>
            <a:endParaRPr lang="en-US" b="1" dirty="0" smtClean="0"/>
          </a:p>
          <a:p>
            <a:r>
              <a:rPr lang="en-US" sz="1200" b="1"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I would like to mention in closing, statements by two more modern men. First is Charles Templeton. Tell his story and then his apostasy</a:t>
            </a:r>
            <a:r>
              <a:rPr lang="en-US" sz="1200" kern="1200" dirty="0" smtClean="0">
                <a:solidFill>
                  <a:schemeClr val="tx1"/>
                </a:solidFill>
                <a:effectLst/>
                <a:latin typeface="+mn-lt"/>
                <a:ea typeface="+mn-ea"/>
                <a:cs typeface="+mn-cs"/>
              </a:rPr>
              <a:t>. </a:t>
            </a:r>
            <a:r>
              <a:rPr lang="en-US" b="1" dirty="0" smtClean="0"/>
              <a:t>In closing I would like to quote 2 statements by two men: Charles Templeton and Raymond </a:t>
            </a:r>
            <a:r>
              <a:rPr lang="en-US" b="1" dirty="0" err="1" smtClean="0"/>
              <a:t>Damadian</a:t>
            </a:r>
            <a:r>
              <a:rPr lang="en-US" b="1" dirty="0" smtClean="0"/>
              <a:t>.</a:t>
            </a:r>
            <a:r>
              <a:rPr lang="en-US" b="1" baseline="0" dirty="0" smtClean="0"/>
              <a:t> First Charles  Templeton……..Tell story of his accent… He wrote:</a:t>
            </a:r>
          </a:p>
          <a:p>
            <a:endParaRPr lang="en-US" sz="1200" kern="1200" dirty="0" smtClean="0">
              <a:solidFill>
                <a:schemeClr val="tx1"/>
              </a:solidFill>
              <a:effectLst/>
              <a:latin typeface="+mn-lt"/>
              <a:ea typeface="+mn-ea"/>
              <a:cs typeface="+mn-cs"/>
            </a:endParaRPr>
          </a:p>
          <a:p>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51</a:t>
            </a:fld>
            <a:endParaRPr lang="en-US"/>
          </a:p>
        </p:txBody>
      </p:sp>
    </p:spTree>
    <p:extLst>
      <p:ext uri="{BB962C8B-B14F-4D97-AF65-F5344CB8AC3E}">
        <p14:creationId xmlns:p14="http://schemas.microsoft.com/office/powerpoint/2010/main" val="16652083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a:p>
            <a:r>
              <a:rPr lang="en-US" b="1" baseline="0" dirty="0" err="1" smtClean="0"/>
              <a:t>Theni</a:t>
            </a:r>
            <a:r>
              <a:rPr lang="en-US" b="1" baseline="0" dirty="0" smtClean="0"/>
              <a:t> in 1996 in his book, “Farewell to God” he wrote….Next</a:t>
            </a:r>
            <a:endParaRPr lang="en-US" b="1" dirty="0"/>
          </a:p>
        </p:txBody>
      </p:sp>
      <p:sp>
        <p:nvSpPr>
          <p:cNvPr id="4" name="Slide Number Placeholder 3"/>
          <p:cNvSpPr>
            <a:spLocks noGrp="1"/>
          </p:cNvSpPr>
          <p:nvPr>
            <p:ph type="sldNum" sz="quarter" idx="10"/>
          </p:nvPr>
        </p:nvSpPr>
        <p:spPr/>
        <p:txBody>
          <a:bodyPr/>
          <a:lstStyle/>
          <a:p>
            <a:fld id="{1CBC020A-C11F-405A-927A-AFEDB41E7978}" type="slidenum">
              <a:rPr lang="en-US" smtClean="0"/>
              <a:t>52</a:t>
            </a:fld>
            <a:endParaRPr lang="en-US"/>
          </a:p>
        </p:txBody>
      </p:sp>
    </p:spTree>
    <p:extLst>
      <p:ext uri="{BB962C8B-B14F-4D97-AF65-F5344CB8AC3E}">
        <p14:creationId xmlns:p14="http://schemas.microsoft.com/office/powerpoint/2010/main" val="12646078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His total </a:t>
            </a:r>
            <a:r>
              <a:rPr lang="en-US" b="1" dirty="0" err="1" smtClean="0"/>
              <a:t>apostacy</a:t>
            </a:r>
            <a:r>
              <a:rPr lang="en-US" b="1" dirty="0" smtClean="0"/>
              <a:t>. It’s hard to imagine one so strong in the faith going back……… But to his everlasting sorrow he did.</a:t>
            </a:r>
          </a:p>
          <a:p>
            <a:endParaRPr lang="en-US" b="1" dirty="0" smtClean="0"/>
          </a:p>
          <a:p>
            <a:r>
              <a:rPr lang="en-US" b="1" dirty="0" smtClean="0"/>
              <a:t>Raymond </a:t>
            </a:r>
            <a:r>
              <a:rPr lang="en-US" b="1" dirty="0" err="1" smtClean="0"/>
              <a:t>Damadian</a:t>
            </a:r>
            <a:r>
              <a:rPr lang="en-US" b="1" dirty="0" smtClean="0"/>
              <a:t>, Scientist, mathematician, young earth creationist and the inventor of the MRI scanner. He was once asked-”How did you come to accept the idea of a young earth?” He answered so succinctly………Next</a:t>
            </a:r>
            <a:r>
              <a:rPr lang="en-US" b="1" baseline="0" dirty="0" smtClean="0"/>
              <a:t> slide</a:t>
            </a:r>
            <a:endParaRPr lang="en-US" b="1" dirty="0" smtClean="0"/>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1CBC020A-C11F-405A-927A-AFEDB41E7978}" type="slidenum">
              <a:rPr lang="en-US" smtClean="0"/>
              <a:t>53</a:t>
            </a:fld>
            <a:endParaRPr lang="en-US"/>
          </a:p>
        </p:txBody>
      </p:sp>
    </p:spTree>
    <p:extLst>
      <p:ext uri="{BB962C8B-B14F-4D97-AF65-F5344CB8AC3E}">
        <p14:creationId xmlns:p14="http://schemas.microsoft.com/office/powerpoint/2010/main" val="41046872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That’s </a:t>
            </a:r>
            <a:r>
              <a:rPr lang="en-US" smtClean="0"/>
              <a:t>all folks.</a:t>
            </a:r>
            <a:endParaRPr lang="en-US"/>
          </a:p>
        </p:txBody>
      </p:sp>
      <p:sp>
        <p:nvSpPr>
          <p:cNvPr id="4" name="Slide Number Placeholder 3"/>
          <p:cNvSpPr>
            <a:spLocks noGrp="1"/>
          </p:cNvSpPr>
          <p:nvPr>
            <p:ph type="sldNum" sz="quarter" idx="10"/>
          </p:nvPr>
        </p:nvSpPr>
        <p:spPr/>
        <p:txBody>
          <a:bodyPr/>
          <a:lstStyle/>
          <a:p>
            <a:fld id="{1CBC020A-C11F-405A-927A-AFEDB41E7978}" type="slidenum">
              <a:rPr lang="en-US" smtClean="0"/>
              <a:t>54</a:t>
            </a:fld>
            <a:endParaRPr lang="en-US"/>
          </a:p>
        </p:txBody>
      </p:sp>
    </p:spTree>
    <p:extLst>
      <p:ext uri="{BB962C8B-B14F-4D97-AF65-F5344CB8AC3E}">
        <p14:creationId xmlns:p14="http://schemas.microsoft.com/office/powerpoint/2010/main" val="37671761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C020A-C11F-405A-927A-AFEDB41E7978}" type="slidenum">
              <a:rPr lang="en-US" smtClean="0"/>
              <a:t>55</a:t>
            </a:fld>
            <a:endParaRPr lang="en-US"/>
          </a:p>
        </p:txBody>
      </p:sp>
    </p:spTree>
    <p:extLst>
      <p:ext uri="{BB962C8B-B14F-4D97-AF65-F5344CB8AC3E}">
        <p14:creationId xmlns:p14="http://schemas.microsoft.com/office/powerpoint/2010/main" val="622106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3F1711-EF96-46C8-B220-4B18A81AE319}"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4AF30-5DE7-4516-81DF-4F2DE9DE042A}" type="slidenum">
              <a:rPr lang="en-US" smtClean="0"/>
              <a:t>‹#›</a:t>
            </a:fld>
            <a:endParaRPr lang="en-US"/>
          </a:p>
        </p:txBody>
      </p:sp>
    </p:spTree>
    <p:extLst>
      <p:ext uri="{BB962C8B-B14F-4D97-AF65-F5344CB8AC3E}">
        <p14:creationId xmlns:p14="http://schemas.microsoft.com/office/powerpoint/2010/main" val="324644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3F1711-EF96-46C8-B220-4B18A81AE319}"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4AF30-5DE7-4516-81DF-4F2DE9DE042A}" type="slidenum">
              <a:rPr lang="en-US" smtClean="0"/>
              <a:t>‹#›</a:t>
            </a:fld>
            <a:endParaRPr lang="en-US"/>
          </a:p>
        </p:txBody>
      </p:sp>
    </p:spTree>
    <p:extLst>
      <p:ext uri="{BB962C8B-B14F-4D97-AF65-F5344CB8AC3E}">
        <p14:creationId xmlns:p14="http://schemas.microsoft.com/office/powerpoint/2010/main" val="2865914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3F1711-EF96-46C8-B220-4B18A81AE319}"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4AF30-5DE7-4516-81DF-4F2DE9DE042A}" type="slidenum">
              <a:rPr lang="en-US" smtClean="0"/>
              <a:t>‹#›</a:t>
            </a:fld>
            <a:endParaRPr lang="en-US"/>
          </a:p>
        </p:txBody>
      </p:sp>
    </p:spTree>
    <p:extLst>
      <p:ext uri="{BB962C8B-B14F-4D97-AF65-F5344CB8AC3E}">
        <p14:creationId xmlns:p14="http://schemas.microsoft.com/office/powerpoint/2010/main" val="4171530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3F1711-EF96-46C8-B220-4B18A81AE319}" type="datetimeFigureOut">
              <a:rPr lang="en-US" smtClean="0"/>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34AF30-5DE7-4516-81DF-4F2DE9DE042A}" type="slidenum">
              <a:rPr lang="en-US" smtClean="0"/>
              <a:t>‹#›</a:t>
            </a:fld>
            <a:endParaRPr lang="en-US"/>
          </a:p>
        </p:txBody>
      </p:sp>
    </p:spTree>
    <p:extLst>
      <p:ext uri="{BB962C8B-B14F-4D97-AF65-F5344CB8AC3E}">
        <p14:creationId xmlns:p14="http://schemas.microsoft.com/office/powerpoint/2010/main" val="175798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3F1711-EF96-46C8-B220-4B18A81AE319}" type="datetimeFigureOut">
              <a:rPr lang="en-US" smtClean="0"/>
              <a:t>7/16/2014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34AF30-5DE7-4516-81DF-4F2DE9DE042A}" type="slidenum">
              <a:rPr lang="en-US" smtClean="0"/>
              <a:t>‹#›</a:t>
            </a:fld>
            <a:endParaRPr lang="en-US"/>
          </a:p>
        </p:txBody>
      </p:sp>
    </p:spTree>
    <p:extLst>
      <p:ext uri="{BB962C8B-B14F-4D97-AF65-F5344CB8AC3E}">
        <p14:creationId xmlns:p14="http://schemas.microsoft.com/office/powerpoint/2010/main" val="2618375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3F1711-EF96-46C8-B220-4B18A81AE319}" type="datetimeFigureOut">
              <a:rPr lang="en-US" smtClean="0"/>
              <a:t>7/16/2014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34AF30-5DE7-4516-81DF-4F2DE9DE042A}" type="slidenum">
              <a:rPr lang="en-US" smtClean="0"/>
              <a:t>‹#›</a:t>
            </a:fld>
            <a:endParaRPr lang="en-US"/>
          </a:p>
        </p:txBody>
      </p:sp>
    </p:spTree>
    <p:extLst>
      <p:ext uri="{BB962C8B-B14F-4D97-AF65-F5344CB8AC3E}">
        <p14:creationId xmlns:p14="http://schemas.microsoft.com/office/powerpoint/2010/main" val="1928061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3F1711-EF96-46C8-B220-4B18A81AE319}" type="datetimeFigureOut">
              <a:rPr lang="en-US" smtClean="0"/>
              <a:t>7/16/2014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34AF30-5DE7-4516-81DF-4F2DE9DE042A}" type="slidenum">
              <a:rPr lang="en-US" smtClean="0"/>
              <a:t>‹#›</a:t>
            </a:fld>
            <a:endParaRPr lang="en-US"/>
          </a:p>
        </p:txBody>
      </p:sp>
    </p:spTree>
    <p:extLst>
      <p:ext uri="{BB962C8B-B14F-4D97-AF65-F5344CB8AC3E}">
        <p14:creationId xmlns:p14="http://schemas.microsoft.com/office/powerpoint/2010/main" val="375516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3F1711-EF96-46C8-B220-4B18A81AE319}" type="datetimeFigureOut">
              <a:rPr lang="en-US" smtClean="0"/>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34AF30-5DE7-4516-81DF-4F2DE9DE042A}" type="slidenum">
              <a:rPr lang="en-US" smtClean="0"/>
              <a:t>‹#›</a:t>
            </a:fld>
            <a:endParaRPr lang="en-US"/>
          </a:p>
        </p:txBody>
      </p:sp>
    </p:spTree>
    <p:extLst>
      <p:ext uri="{BB962C8B-B14F-4D97-AF65-F5344CB8AC3E}">
        <p14:creationId xmlns:p14="http://schemas.microsoft.com/office/powerpoint/2010/main" val="3673511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3F1711-EF96-46C8-B220-4B18A81AE319}" type="datetimeFigureOut">
              <a:rPr lang="en-US" smtClean="0"/>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34AF30-5DE7-4516-81DF-4F2DE9DE042A}" type="slidenum">
              <a:rPr lang="en-US" smtClean="0"/>
              <a:t>‹#›</a:t>
            </a:fld>
            <a:endParaRPr lang="en-US"/>
          </a:p>
        </p:txBody>
      </p:sp>
    </p:spTree>
    <p:extLst>
      <p:ext uri="{BB962C8B-B14F-4D97-AF65-F5344CB8AC3E}">
        <p14:creationId xmlns:p14="http://schemas.microsoft.com/office/powerpoint/2010/main" val="3990707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3F1711-EF96-46C8-B220-4B18A81AE319}"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4AF30-5DE7-4516-81DF-4F2DE9DE042A}" type="slidenum">
              <a:rPr lang="en-US" smtClean="0"/>
              <a:t>‹#›</a:t>
            </a:fld>
            <a:endParaRPr lang="en-US"/>
          </a:p>
        </p:txBody>
      </p:sp>
    </p:spTree>
    <p:extLst>
      <p:ext uri="{BB962C8B-B14F-4D97-AF65-F5344CB8AC3E}">
        <p14:creationId xmlns:p14="http://schemas.microsoft.com/office/powerpoint/2010/main" val="749721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3F1711-EF96-46C8-B220-4B18A81AE319}"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4AF30-5DE7-4516-81DF-4F2DE9DE042A}" type="slidenum">
              <a:rPr lang="en-US" smtClean="0"/>
              <a:t>‹#›</a:t>
            </a:fld>
            <a:endParaRPr lang="en-US"/>
          </a:p>
        </p:txBody>
      </p:sp>
    </p:spTree>
    <p:extLst>
      <p:ext uri="{BB962C8B-B14F-4D97-AF65-F5344CB8AC3E}">
        <p14:creationId xmlns:p14="http://schemas.microsoft.com/office/powerpoint/2010/main" val="3762966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3F1711-EF96-46C8-B220-4B18A81AE319}" type="datetimeFigureOut">
              <a:rPr lang="en-US" smtClean="0"/>
              <a:t>7/16/2014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34AF30-5DE7-4516-81DF-4F2DE9DE042A}" type="slidenum">
              <a:rPr lang="en-US" smtClean="0"/>
              <a:t>‹#›</a:t>
            </a:fld>
            <a:endParaRPr lang="en-US"/>
          </a:p>
        </p:txBody>
      </p:sp>
    </p:spTree>
    <p:extLst>
      <p:ext uri="{BB962C8B-B14F-4D97-AF65-F5344CB8AC3E}">
        <p14:creationId xmlns:p14="http://schemas.microsoft.com/office/powerpoint/2010/main" val="418532876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1143000"/>
          </a:xfrm>
        </p:spPr>
        <p:txBody>
          <a:bodyPr>
            <a:normAutofit/>
          </a:bodyPr>
          <a:lstStyle/>
          <a:p>
            <a:r>
              <a:rPr lang="en-US" sz="6000" b="1" dirty="0" smtClean="0">
                <a:latin typeface="Harrington" panose="04040505050A02020702" pitchFamily="82" charset="0"/>
              </a:rPr>
              <a:t>Who is the authority?</a:t>
            </a:r>
            <a:endParaRPr lang="en-US" sz="6000" b="1" dirty="0">
              <a:latin typeface="Harrington" panose="04040505050A02020702" pitchFamily="82" charset="0"/>
            </a:endParaRPr>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r>
              <a:rPr lang="en-US" sz="9600" dirty="0" smtClean="0">
                <a:latin typeface="Harrington" panose="04040505050A02020702" pitchFamily="82" charset="0"/>
              </a:rPr>
              <a:t>God or man</a:t>
            </a:r>
          </a:p>
        </p:txBody>
      </p:sp>
    </p:spTree>
    <p:extLst>
      <p:ext uri="{BB962C8B-B14F-4D97-AF65-F5344CB8AC3E}">
        <p14:creationId xmlns:p14="http://schemas.microsoft.com/office/powerpoint/2010/main" val="12004231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Harrington" panose="04040505050A02020702" pitchFamily="82" charset="0"/>
              </a:rPr>
              <a:t>Descent into unbelief</a:t>
            </a:r>
            <a:br>
              <a:rPr lang="en-US" b="1" dirty="0" smtClean="0">
                <a:latin typeface="Harrington" panose="04040505050A02020702" pitchFamily="82" charset="0"/>
              </a:rPr>
            </a:br>
            <a:r>
              <a:rPr lang="en-US" b="1" dirty="0" smtClean="0">
                <a:latin typeface="Harrington" panose="04040505050A02020702" pitchFamily="82" charset="0"/>
              </a:rPr>
              <a:t>Young Earth vs Old earth geology</a:t>
            </a:r>
            <a:endParaRPr lang="en-US" b="1" dirty="0">
              <a:latin typeface="Harrington" panose="04040505050A02020702" pitchFamily="82" charset="0"/>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2257583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Harrington" panose="04040505050A02020702" pitchFamily="82" charset="0"/>
              </a:rPr>
              <a:t>God’s Glory</a:t>
            </a:r>
            <a:endParaRPr lang="en-US" b="1" dirty="0">
              <a:latin typeface="Harrington" panose="04040505050A02020702" pitchFamily="82" charset="0"/>
            </a:endParaRPr>
          </a:p>
        </p:txBody>
      </p:sp>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58585" y="1818250"/>
            <a:ext cx="4035829" cy="4089862"/>
          </a:xfrm>
        </p:spPr>
      </p:pic>
      <p:pic>
        <p:nvPicPr>
          <p:cNvPr id="6" name="Content Placeholder 5"/>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48200" y="1843881"/>
            <a:ext cx="4038600" cy="4038600"/>
          </a:xfrm>
        </p:spPr>
      </p:pic>
    </p:spTree>
    <p:extLst>
      <p:ext uri="{BB962C8B-B14F-4D97-AF65-F5344CB8AC3E}">
        <p14:creationId xmlns:p14="http://schemas.microsoft.com/office/powerpoint/2010/main" val="27853409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p:spPr>
        <p:txBody>
          <a:bodyPr>
            <a:normAutofit/>
          </a:bodyPr>
          <a:lstStyle/>
          <a:p>
            <a:pPr algn="l"/>
            <a:r>
              <a:rPr lang="en-US" sz="3200" b="1" dirty="0" smtClean="0">
                <a:latin typeface="Harrington" panose="04040505050A02020702" pitchFamily="82" charset="0"/>
              </a:rPr>
              <a:t>  Aristotle (bc384-bc322)       Ptolemy (90-168)</a:t>
            </a:r>
            <a:endParaRPr lang="en-US" sz="3200" b="1" dirty="0">
              <a:latin typeface="Harrington" panose="04040505050A02020702" pitchFamily="82" charset="0"/>
            </a:endParaRPr>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81682" y="1600200"/>
            <a:ext cx="3771635" cy="4525963"/>
          </a:xfrm>
        </p:spPr>
      </p:pic>
      <p:pic>
        <p:nvPicPr>
          <p:cNvPr id="4" name="Content Placeholder 3"/>
          <p:cNvPicPr>
            <a:picLocks noGrp="1" noChangeAspect="1"/>
          </p:cNvPicPr>
          <p:nvPr>
            <p:ph sz="half" idx="1"/>
          </p:nvPr>
        </p:nvPicPr>
        <p:blipFill>
          <a:blip r:embed="rId4" cstate="print">
            <a:extLst>
              <a:ext uri="{28A0092B-C50C-407E-A947-70E740481C1C}">
                <a14:useLocalDpi xmlns:a14="http://schemas.microsoft.com/office/drawing/2010/main" val="0"/>
              </a:ext>
            </a:extLst>
          </a:blip>
          <a:stretch>
            <a:fillRect/>
          </a:stretch>
        </p:blipFill>
        <p:spPr>
          <a:xfrm>
            <a:off x="785481" y="1600200"/>
            <a:ext cx="3382038" cy="4525963"/>
          </a:xfrm>
        </p:spPr>
      </p:pic>
    </p:spTree>
    <p:extLst>
      <p:ext uri="{BB962C8B-B14F-4D97-AF65-F5344CB8AC3E}">
        <p14:creationId xmlns:p14="http://schemas.microsoft.com/office/powerpoint/2010/main" val="28228110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04800"/>
            <a:ext cx="3008313" cy="596900"/>
          </a:xfrm>
        </p:spPr>
        <p:txBody>
          <a:bodyPr>
            <a:normAutofit/>
          </a:bodyPr>
          <a:lstStyle/>
          <a:p>
            <a:r>
              <a:rPr lang="en-US" sz="3200" dirty="0" smtClean="0">
                <a:latin typeface="Harrington" panose="04040505050A02020702" pitchFamily="82" charset="0"/>
              </a:rPr>
              <a:t>Rene Descartes</a:t>
            </a:r>
            <a:endParaRPr lang="en-US" sz="3200" dirty="0">
              <a:latin typeface="Harrington" panose="04040505050A02020702" pitchFamily="82" charset="0"/>
            </a:endParaRPr>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38848" y="273050"/>
            <a:ext cx="4784153" cy="5853113"/>
          </a:xfrm>
        </p:spPr>
      </p:pic>
      <p:sp>
        <p:nvSpPr>
          <p:cNvPr id="7" name="Text Placeholder 6"/>
          <p:cNvSpPr>
            <a:spLocks noGrp="1"/>
          </p:cNvSpPr>
          <p:nvPr>
            <p:ph type="body" sz="half" idx="2"/>
          </p:nvPr>
        </p:nvSpPr>
        <p:spPr/>
        <p:txBody>
          <a:bodyPr>
            <a:normAutofit/>
          </a:bodyPr>
          <a:lstStyle/>
          <a:p>
            <a:r>
              <a:rPr lang="en-US" sz="2000" dirty="0" smtClean="0">
                <a:latin typeface="Times New Roman" panose="02020603050405020304" pitchFamily="18" charset="0"/>
                <a:cs typeface="Times New Roman" panose="02020603050405020304" pitchFamily="18" charset="0"/>
              </a:rPr>
              <a:t>Born 11 MA R1596</a:t>
            </a:r>
          </a:p>
          <a:p>
            <a:r>
              <a:rPr lang="en-US" sz="2000" dirty="0" smtClean="0">
                <a:latin typeface="Times New Roman" panose="02020603050405020304" pitchFamily="18" charset="0"/>
                <a:cs typeface="Times New Roman" panose="02020603050405020304" pitchFamily="18" charset="0"/>
              </a:rPr>
              <a:t>Died 11 FEB 1650</a:t>
            </a:r>
          </a:p>
          <a:p>
            <a:r>
              <a:rPr lang="en-US" sz="2000" dirty="0" smtClean="0">
                <a:latin typeface="Times New Roman" panose="02020603050405020304" pitchFamily="18" charset="0"/>
                <a:cs typeface="Times New Roman" panose="02020603050405020304" pitchFamily="18" charset="0"/>
              </a:rPr>
              <a:t>French</a:t>
            </a:r>
          </a:p>
          <a:p>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17</a:t>
            </a:r>
            <a:r>
              <a:rPr lang="en-US" sz="2000" baseline="30000" dirty="0" smtClean="0">
                <a:latin typeface="Times New Roman" panose="02020603050405020304" pitchFamily="18" charset="0"/>
                <a:cs typeface="Times New Roman" panose="02020603050405020304" pitchFamily="18" charset="0"/>
              </a:rPr>
              <a:t>th</a:t>
            </a:r>
            <a:r>
              <a:rPr lang="en-US" sz="2000" dirty="0" smtClean="0">
                <a:latin typeface="Times New Roman" panose="02020603050405020304" pitchFamily="18" charset="0"/>
                <a:cs typeface="Times New Roman" panose="02020603050405020304" pitchFamily="18" charset="0"/>
              </a:rPr>
              <a:t> century Philosopher &amp;      Mathematician</a:t>
            </a:r>
          </a:p>
          <a:p>
            <a:r>
              <a:rPr lang="en-US" sz="2000" dirty="0" smtClean="0">
                <a:latin typeface="Times New Roman" panose="02020603050405020304" pitchFamily="18" charset="0"/>
                <a:cs typeface="Times New Roman" panose="02020603050405020304" pitchFamily="18" charset="0"/>
              </a:rPr>
              <a:t>Called the father of modern    philosophy</a:t>
            </a:r>
          </a:p>
          <a:p>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p>
          <a:p>
            <a:r>
              <a:rPr lang="en-US" sz="2000" dirty="0" smtClean="0">
                <a:latin typeface="Times New Roman" panose="02020603050405020304" pitchFamily="18" charset="0"/>
                <a:cs typeface="Times New Roman" panose="02020603050405020304" pitchFamily="18" charset="0"/>
              </a:rPr>
              <a:t> Interests</a:t>
            </a:r>
          </a:p>
          <a:p>
            <a:r>
              <a:rPr lang="en-US" sz="2000" dirty="0" smtClean="0">
                <a:latin typeface="Times New Roman" panose="02020603050405020304" pitchFamily="18" charset="0"/>
                <a:cs typeface="Times New Roman" panose="02020603050405020304" pitchFamily="18" charset="0"/>
              </a:rPr>
              <a:t>Metaphysics</a:t>
            </a:r>
          </a:p>
          <a:p>
            <a:r>
              <a:rPr lang="en-US" sz="2000" dirty="0" smtClean="0">
                <a:latin typeface="Times New Roman" panose="02020603050405020304" pitchFamily="18" charset="0"/>
                <a:cs typeface="Times New Roman" panose="02020603050405020304" pitchFamily="18" charset="0"/>
              </a:rPr>
              <a:t>Epistemology</a:t>
            </a:r>
          </a:p>
          <a:p>
            <a:r>
              <a:rPr lang="en-US" sz="2000" dirty="0" smtClean="0">
                <a:latin typeface="Times New Roman" panose="02020603050405020304" pitchFamily="18" charset="0"/>
                <a:cs typeface="Times New Roman" panose="02020603050405020304" pitchFamily="18" charset="0"/>
              </a:rPr>
              <a:t>Mathematics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831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654"/>
            <a:ext cx="8229600" cy="1501346"/>
          </a:xfrm>
        </p:spPr>
        <p:txBody>
          <a:bodyPr>
            <a:normAutofit fontScale="90000"/>
          </a:bodyPr>
          <a:lstStyle/>
          <a:p>
            <a:r>
              <a:rPr lang="en-US" dirty="0" smtClean="0">
                <a:latin typeface="Harrington" panose="04040505050A02020702" pitchFamily="82" charset="0"/>
              </a:rPr>
              <a:t/>
            </a:r>
            <a:br>
              <a:rPr lang="en-US" dirty="0" smtClean="0">
                <a:latin typeface="Harrington" panose="04040505050A02020702" pitchFamily="82" charset="0"/>
              </a:rPr>
            </a:br>
            <a:r>
              <a:rPr lang="en-US" dirty="0" smtClean="0">
                <a:latin typeface="Harrington" panose="04040505050A02020702" pitchFamily="82" charset="0"/>
              </a:rPr>
              <a:t>The Enlightenment</a:t>
            </a:r>
            <a:br>
              <a:rPr lang="en-US" dirty="0" smtClean="0">
                <a:latin typeface="Harrington" panose="04040505050A02020702" pitchFamily="82" charset="0"/>
              </a:rPr>
            </a:br>
            <a:r>
              <a:rPr lang="en-US" dirty="0" smtClean="0">
                <a:latin typeface="Harrington" panose="04040505050A02020702" pitchFamily="82" charset="0"/>
              </a:rPr>
              <a:t>(</a:t>
            </a:r>
            <a:r>
              <a:rPr lang="en-US" sz="3100" dirty="0" smtClean="0">
                <a:latin typeface="Harrington" panose="04040505050A02020702" pitchFamily="82" charset="0"/>
              </a:rPr>
              <a:t>The Age of Reason)</a:t>
            </a:r>
            <a:br>
              <a:rPr lang="en-US" sz="3100" dirty="0" smtClean="0">
                <a:latin typeface="Harrington" panose="04040505050A02020702" pitchFamily="82" charset="0"/>
              </a:rPr>
            </a:br>
            <a:r>
              <a:rPr lang="en-US" sz="3100" dirty="0" smtClean="0">
                <a:latin typeface="Harrington" panose="04040505050A02020702" pitchFamily="82" charset="0"/>
              </a:rPr>
              <a:t/>
            </a:r>
            <a:br>
              <a:rPr lang="en-US" sz="3100" dirty="0" smtClean="0">
                <a:latin typeface="Harrington" panose="04040505050A02020702" pitchFamily="82" charset="0"/>
              </a:rPr>
            </a:br>
            <a:endParaRPr lang="en-US" sz="3100" dirty="0">
              <a:latin typeface="Harrington" panose="04040505050A02020702" pitchFamily="82" charset="0"/>
            </a:endParaRPr>
          </a:p>
        </p:txBody>
      </p:sp>
      <p:sp>
        <p:nvSpPr>
          <p:cNvPr id="3" name="Content Placeholder 2"/>
          <p:cNvSpPr>
            <a:spLocks noGrp="1"/>
          </p:cNvSpPr>
          <p:nvPr>
            <p:ph idx="1"/>
          </p:nvPr>
        </p:nvSpPr>
        <p:spPr>
          <a:xfrm>
            <a:off x="457200" y="1752600"/>
            <a:ext cx="8229600" cy="4572000"/>
          </a:xfrm>
        </p:spPr>
        <p:txBody>
          <a:bodyPr>
            <a:normAutofit/>
          </a:bodyPr>
          <a:lstStyle/>
          <a:p>
            <a:r>
              <a:rPr lang="en-US" sz="2400" dirty="0" smtClean="0"/>
              <a:t>Cultural movement of intellectuals</a:t>
            </a:r>
          </a:p>
          <a:p>
            <a:r>
              <a:rPr lang="en-US" sz="2400" dirty="0" smtClean="0">
                <a:latin typeface="Times New Roman" panose="02020603050405020304" pitchFamily="18" charset="0"/>
                <a:cs typeface="Times New Roman" panose="02020603050405020304" pitchFamily="18" charset="0"/>
              </a:rPr>
              <a:t>Purpose-reform</a:t>
            </a:r>
            <a:r>
              <a:rPr lang="en-US" sz="2400" dirty="0" smtClean="0"/>
              <a:t> society  by the use of reason</a:t>
            </a:r>
          </a:p>
          <a:p>
            <a:r>
              <a:rPr lang="en-US" sz="2400" dirty="0" smtClean="0"/>
              <a:t>To challenge ideas grounded in tradition</a:t>
            </a:r>
          </a:p>
          <a:p>
            <a:r>
              <a:rPr lang="en-US" sz="2400" dirty="0" smtClean="0"/>
              <a:t>Advance knowledge through the scientific method</a:t>
            </a:r>
          </a:p>
          <a:p>
            <a:r>
              <a:rPr lang="en-US" sz="2400" dirty="0" smtClean="0"/>
              <a:t>Promoted scientific thought, skepticism &amp; intellectual interchange</a:t>
            </a:r>
          </a:p>
          <a:p>
            <a:r>
              <a:rPr lang="en-US" sz="2400" dirty="0" smtClean="0"/>
              <a:t>Created a revaluation in human thought</a:t>
            </a:r>
          </a:p>
          <a:p>
            <a:r>
              <a:rPr lang="en-US" sz="2400" dirty="0" smtClean="0"/>
              <a:t>Sparked by philosophers like Baruch Spinoza, John Locke, David Hume, Voltaire and others</a:t>
            </a:r>
          </a:p>
          <a:p>
            <a:r>
              <a:rPr lang="en-US" sz="2400" dirty="0" smtClean="0"/>
              <a:t>Led to the likes of Jean Paul Sartre &amp; existentialism</a:t>
            </a:r>
          </a:p>
        </p:txBody>
      </p:sp>
    </p:spTree>
    <p:extLst>
      <p:ext uri="{BB962C8B-B14F-4D97-AF65-F5344CB8AC3E}">
        <p14:creationId xmlns:p14="http://schemas.microsoft.com/office/powerpoint/2010/main" val="1701693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990600"/>
          </a:xfrm>
        </p:spPr>
        <p:txBody>
          <a:bodyPr>
            <a:normAutofit fontScale="90000"/>
          </a:bodyPr>
          <a:lstStyle/>
          <a:p>
            <a:r>
              <a:rPr lang="en-US" dirty="0" smtClean="0">
                <a:latin typeface="Old English Text MT" panose="03040902040508030806" pitchFamily="66" charset="0"/>
              </a:rPr>
              <a:t>                              Galileo Galilei</a:t>
            </a:r>
            <a:endParaRPr lang="en-US" dirty="0">
              <a:latin typeface="Old English Text MT" panose="03040902040508030806" pitchFamily="66" charset="0"/>
            </a:endParaRPr>
          </a:p>
        </p:txBody>
      </p:sp>
      <p:sp>
        <p:nvSpPr>
          <p:cNvPr id="3" name="Subtitle 2"/>
          <p:cNvSpPr>
            <a:spLocks noGrp="1"/>
          </p:cNvSpPr>
          <p:nvPr>
            <p:ph type="subTitle" idx="1"/>
          </p:nvPr>
        </p:nvSpPr>
        <p:spPr>
          <a:xfrm>
            <a:off x="152400" y="1143000"/>
            <a:ext cx="3962400" cy="4038600"/>
          </a:xfrm>
        </p:spPr>
        <p:txBody>
          <a:bodyPr>
            <a:normAutofit fontScale="77500" lnSpcReduction="20000"/>
          </a:bodyPr>
          <a:lstStyle/>
          <a:p>
            <a:pPr algn="l"/>
            <a:r>
              <a:rPr lang="en-US" sz="3600" b="1" dirty="0" smtClean="0">
                <a:latin typeface="Harrington" panose="04040505050A02020702" pitchFamily="82" charset="0"/>
              </a:rPr>
              <a:t>Born 15 Feb 1564</a:t>
            </a:r>
          </a:p>
          <a:p>
            <a:pPr algn="l"/>
            <a:r>
              <a:rPr lang="en-US" sz="3600" b="1" dirty="0" smtClean="0">
                <a:latin typeface="Harrington" panose="04040505050A02020702" pitchFamily="82" charset="0"/>
              </a:rPr>
              <a:t>Died 8 Jan 1642</a:t>
            </a:r>
          </a:p>
          <a:p>
            <a:pPr algn="l"/>
            <a:endParaRPr lang="en-US" sz="3600" b="1" dirty="0">
              <a:latin typeface="Harrington" panose="04040505050A02020702" pitchFamily="82" charset="0"/>
            </a:endParaRPr>
          </a:p>
          <a:p>
            <a:pPr algn="l"/>
            <a:r>
              <a:rPr lang="en-US" sz="2800" b="1" dirty="0" smtClean="0">
                <a:latin typeface="Harrington" panose="04040505050A02020702" pitchFamily="82" charset="0"/>
              </a:rPr>
              <a:t>Physicist</a:t>
            </a:r>
          </a:p>
          <a:p>
            <a:pPr algn="l"/>
            <a:r>
              <a:rPr lang="en-US" sz="2800" b="1" dirty="0" smtClean="0">
                <a:latin typeface="Harrington" panose="04040505050A02020702" pitchFamily="82" charset="0"/>
              </a:rPr>
              <a:t>Mathematician</a:t>
            </a:r>
          </a:p>
          <a:p>
            <a:pPr algn="l"/>
            <a:r>
              <a:rPr lang="en-US" sz="2800" b="1" dirty="0" smtClean="0">
                <a:latin typeface="Harrington" panose="04040505050A02020702" pitchFamily="82" charset="0"/>
              </a:rPr>
              <a:t>Engineer</a:t>
            </a:r>
          </a:p>
          <a:p>
            <a:pPr algn="l"/>
            <a:r>
              <a:rPr lang="en-US" sz="2800" b="1" dirty="0" smtClean="0">
                <a:latin typeface="Harrington" panose="04040505050A02020702" pitchFamily="82" charset="0"/>
              </a:rPr>
              <a:t>Astronomer</a:t>
            </a:r>
          </a:p>
          <a:p>
            <a:pPr algn="l"/>
            <a:r>
              <a:rPr lang="en-US" sz="2800" b="1" dirty="0" smtClean="0">
                <a:latin typeface="Harrington" panose="04040505050A02020702" pitchFamily="82" charset="0"/>
              </a:rPr>
              <a:t>Philosopher</a:t>
            </a:r>
          </a:p>
          <a:p>
            <a:pPr algn="l"/>
            <a:r>
              <a:rPr lang="en-US" sz="2800" b="1" dirty="0" err="1" smtClean="0">
                <a:latin typeface="Harrington" panose="04040505050A02020702" pitchFamily="82" charset="0"/>
              </a:rPr>
              <a:t>Heliocentrist</a:t>
            </a:r>
            <a:endParaRPr lang="en-US" sz="2800" b="1" dirty="0" smtClean="0">
              <a:latin typeface="Harrington" panose="04040505050A02020702" pitchFamily="82" charset="0"/>
            </a:endParaRPr>
          </a:p>
          <a:p>
            <a:pPr algn="l"/>
            <a:r>
              <a:rPr lang="en-US" sz="2800" b="1" dirty="0" smtClean="0">
                <a:latin typeface="Harrington" panose="04040505050A02020702" pitchFamily="82" charset="0"/>
              </a:rPr>
              <a:t>Alma Mater-University of Pisa</a:t>
            </a:r>
          </a:p>
          <a:p>
            <a:pPr algn="l"/>
            <a:endParaRPr lang="en-US" sz="8600" b="1" dirty="0" smtClean="0">
              <a:latin typeface="Harrington" panose="04040505050A02020702" pitchFamily="82" charset="0"/>
            </a:endParaRPr>
          </a:p>
          <a:p>
            <a:pPr algn="l"/>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5259" y="1219200"/>
            <a:ext cx="4411475" cy="5334000"/>
          </a:xfrm>
          <a:prstGeom prst="rect">
            <a:avLst/>
          </a:prstGeom>
        </p:spPr>
      </p:pic>
    </p:spTree>
    <p:extLst>
      <p:ext uri="{BB962C8B-B14F-4D97-AF65-F5344CB8AC3E}">
        <p14:creationId xmlns:p14="http://schemas.microsoft.com/office/powerpoint/2010/main" val="21976307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US" sz="4400" b="1" dirty="0" smtClean="0">
                <a:latin typeface="Harrington" panose="04040505050A02020702" pitchFamily="82" charset="0"/>
              </a:rPr>
              <a:t>The intention of the Holy Spirit is to teach us how to go to Heaven, not how the heavens go….</a:t>
            </a:r>
            <a:endParaRPr lang="en-US" sz="4400" b="1" dirty="0">
              <a:latin typeface="Harrington" panose="04040505050A02020702" pitchFamily="82" charset="0"/>
            </a:endParaRPr>
          </a:p>
        </p:txBody>
      </p:sp>
    </p:spTree>
    <p:extLst>
      <p:ext uri="{BB962C8B-B14F-4D97-AF65-F5344CB8AC3E}">
        <p14:creationId xmlns:p14="http://schemas.microsoft.com/office/powerpoint/2010/main" val="32506046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7282" y="1219200"/>
            <a:ext cx="3990975" cy="4800600"/>
          </a:xfrm>
          <a:prstGeom prst="rect">
            <a:avLst/>
          </a:prstGeom>
        </p:spPr>
      </p:pic>
      <p:sp>
        <p:nvSpPr>
          <p:cNvPr id="3" name="Title 2"/>
          <p:cNvSpPr>
            <a:spLocks noGrp="1"/>
          </p:cNvSpPr>
          <p:nvPr>
            <p:ph type="title"/>
          </p:nvPr>
        </p:nvSpPr>
        <p:spPr/>
        <p:txBody>
          <a:bodyPr/>
          <a:lstStyle/>
          <a:p>
            <a:r>
              <a:rPr lang="en-US" dirty="0" smtClean="0">
                <a:latin typeface="Old English Text MT" panose="03040902040508030806" pitchFamily="66" charset="0"/>
              </a:rPr>
              <a:t>                          Francis Bacon</a:t>
            </a:r>
            <a:endParaRPr lang="en-US" dirty="0">
              <a:latin typeface="Old English Text MT" panose="03040902040508030806" pitchFamily="66" charset="0"/>
            </a:endParaRPr>
          </a:p>
        </p:txBody>
      </p:sp>
      <p:sp>
        <p:nvSpPr>
          <p:cNvPr id="4" name="Content Placeholder 3"/>
          <p:cNvSpPr>
            <a:spLocks noGrp="1"/>
          </p:cNvSpPr>
          <p:nvPr>
            <p:ph idx="1"/>
          </p:nvPr>
        </p:nvSpPr>
        <p:spPr>
          <a:xfrm>
            <a:off x="457200" y="1219200"/>
            <a:ext cx="8229600" cy="4906963"/>
          </a:xfrm>
        </p:spPr>
        <p:txBody>
          <a:bodyPr>
            <a:normAutofit/>
          </a:bodyPr>
          <a:lstStyle/>
          <a:p>
            <a:pPr marL="0" indent="0">
              <a:buNone/>
            </a:pPr>
            <a:r>
              <a:rPr lang="en-US" b="1" dirty="0" smtClean="0">
                <a:latin typeface="Harrington" panose="04040505050A02020702" pitchFamily="82" charset="0"/>
              </a:rPr>
              <a:t>    Born 22 Jan 1561</a:t>
            </a:r>
          </a:p>
          <a:p>
            <a:pPr marL="0" indent="0">
              <a:buNone/>
            </a:pPr>
            <a:r>
              <a:rPr lang="en-US" b="1" dirty="0" smtClean="0">
                <a:latin typeface="Harrington" panose="04040505050A02020702" pitchFamily="82" charset="0"/>
              </a:rPr>
              <a:t>    Died 09 Apr 1626</a:t>
            </a:r>
          </a:p>
          <a:p>
            <a:pPr marL="0" indent="0">
              <a:buNone/>
            </a:pPr>
            <a:r>
              <a:rPr lang="en-US" b="1" dirty="0">
                <a:latin typeface="Harrington" panose="04040505050A02020702" pitchFamily="82" charset="0"/>
              </a:rPr>
              <a:t> </a:t>
            </a:r>
            <a:r>
              <a:rPr lang="en-US" b="1" dirty="0" smtClean="0">
                <a:latin typeface="Harrington" panose="04040505050A02020702" pitchFamily="82" charset="0"/>
              </a:rPr>
              <a:t>   Alma mater</a:t>
            </a:r>
          </a:p>
          <a:p>
            <a:pPr marL="457200" lvl="1" indent="0">
              <a:buNone/>
            </a:pPr>
            <a:r>
              <a:rPr lang="en-US" b="1" dirty="0" smtClean="0">
                <a:latin typeface="Harrington" panose="04040505050A02020702" pitchFamily="82" charset="0"/>
              </a:rPr>
              <a:t>Cambridge University</a:t>
            </a:r>
          </a:p>
          <a:p>
            <a:pPr marL="457200" lvl="1" indent="0">
              <a:buNone/>
            </a:pPr>
            <a:r>
              <a:rPr lang="en-US" sz="2400" b="1" dirty="0" smtClean="0">
                <a:latin typeface="Harrington" panose="04040505050A02020702" pitchFamily="82" charset="0"/>
              </a:rPr>
              <a:t>Philosopher</a:t>
            </a:r>
          </a:p>
          <a:p>
            <a:pPr marL="457200" lvl="1" indent="0">
              <a:buNone/>
            </a:pPr>
            <a:r>
              <a:rPr lang="en-US" sz="2400" b="1" dirty="0" smtClean="0">
                <a:latin typeface="Harrington" panose="04040505050A02020702" pitchFamily="82" charset="0"/>
              </a:rPr>
              <a:t>Scientist</a:t>
            </a:r>
          </a:p>
          <a:p>
            <a:pPr marL="457200" lvl="1" indent="0">
              <a:buNone/>
            </a:pPr>
            <a:r>
              <a:rPr lang="en-US" sz="2400" b="1" dirty="0" smtClean="0">
                <a:latin typeface="Harrington" panose="04040505050A02020702" pitchFamily="82" charset="0"/>
              </a:rPr>
              <a:t>Jurist </a:t>
            </a:r>
          </a:p>
          <a:p>
            <a:pPr marL="457200" lvl="1" indent="0">
              <a:buNone/>
            </a:pPr>
            <a:r>
              <a:rPr lang="en-US" sz="2400" b="1" dirty="0" smtClean="0">
                <a:latin typeface="Harrington" panose="04040505050A02020702" pitchFamily="82" charset="0"/>
              </a:rPr>
              <a:t>Orator </a:t>
            </a:r>
          </a:p>
          <a:p>
            <a:pPr marL="457200" lvl="1" indent="0">
              <a:buNone/>
            </a:pPr>
            <a:r>
              <a:rPr lang="en-US" sz="2400" b="1" dirty="0" smtClean="0">
                <a:latin typeface="Harrington" panose="04040505050A02020702" pitchFamily="82" charset="0"/>
              </a:rPr>
              <a:t>Essayist</a:t>
            </a:r>
          </a:p>
          <a:p>
            <a:pPr marL="457200" lvl="1" indent="0">
              <a:buNone/>
            </a:pPr>
            <a:r>
              <a:rPr lang="en-US" sz="2400" b="1" dirty="0" smtClean="0">
                <a:latin typeface="Harrington" panose="04040505050A02020702" pitchFamily="82" charset="0"/>
              </a:rPr>
              <a:t>Author</a:t>
            </a:r>
          </a:p>
        </p:txBody>
      </p:sp>
    </p:spTree>
    <p:extLst>
      <p:ext uri="{BB962C8B-B14F-4D97-AF65-F5344CB8AC3E}">
        <p14:creationId xmlns:p14="http://schemas.microsoft.com/office/powerpoint/2010/main" val="28239427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457200" y="457200"/>
            <a:ext cx="8229600" cy="5668963"/>
          </a:xfrm>
        </p:spPr>
        <p:txBody>
          <a:bodyPr>
            <a:normAutofit lnSpcReduction="10000"/>
          </a:bodyPr>
          <a:lstStyle/>
          <a:p>
            <a:pPr marL="0" indent="0">
              <a:buNone/>
            </a:pPr>
            <a:r>
              <a:rPr lang="en-US" sz="4000" b="1" dirty="0" smtClean="0">
                <a:latin typeface="Harrington" panose="04040505050A02020702" pitchFamily="82" charset="0"/>
              </a:rPr>
              <a:t>“ But some of the moderns however, have indulged in this folly , theology vs philosophical naturalism (science), with such consummate carelessness, as to have endeavored to found a </a:t>
            </a:r>
            <a:r>
              <a:rPr lang="en-US" sz="4000" b="1" u="sng" dirty="0" smtClean="0">
                <a:latin typeface="Harrington" panose="04040505050A02020702" pitchFamily="82" charset="0"/>
              </a:rPr>
              <a:t>natural philosophy</a:t>
            </a:r>
            <a:r>
              <a:rPr lang="en-US" sz="4000" b="1" dirty="0" smtClean="0">
                <a:latin typeface="Harrington" panose="04040505050A02020702" pitchFamily="82" charset="0"/>
              </a:rPr>
              <a:t> on the first chapter of Genesis, the book of Job, and other passages of Holy Scriptur</a:t>
            </a:r>
            <a:r>
              <a:rPr lang="en-US" b="1" dirty="0" smtClean="0">
                <a:latin typeface="Harrington" panose="04040505050A02020702" pitchFamily="82" charset="0"/>
              </a:rPr>
              <a:t>e, </a:t>
            </a:r>
            <a:r>
              <a:rPr lang="en-US" sz="4000" b="1" dirty="0" smtClean="0">
                <a:latin typeface="Harrington" panose="04040505050A02020702" pitchFamily="82" charset="0"/>
              </a:rPr>
              <a:t>seeking the dead among the living,</a:t>
            </a:r>
            <a:endParaRPr lang="en-US" sz="4000" b="1" dirty="0">
              <a:latin typeface="Harrington" panose="04040505050A02020702" pitchFamily="82" charset="0"/>
            </a:endParaRPr>
          </a:p>
        </p:txBody>
      </p:sp>
    </p:spTree>
    <p:extLst>
      <p:ext uri="{BB962C8B-B14F-4D97-AF65-F5344CB8AC3E}">
        <p14:creationId xmlns:p14="http://schemas.microsoft.com/office/powerpoint/2010/main" val="18403673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marL="0" indent="0">
              <a:buNone/>
            </a:pPr>
            <a:r>
              <a:rPr lang="en-US" sz="4000" b="1" dirty="0">
                <a:latin typeface="Harrington" panose="04040505050A02020702" pitchFamily="82" charset="0"/>
              </a:rPr>
              <a:t>a</a:t>
            </a:r>
            <a:r>
              <a:rPr lang="en-US" sz="4000" b="1" dirty="0" smtClean="0">
                <a:latin typeface="Harrington" panose="04040505050A02020702" pitchFamily="82" charset="0"/>
              </a:rPr>
              <a:t>nd this folly is more to be prevented and restrained, because from the unsound admixture of things divine and human, there arises not merely a fantastic philosophy, but also a heretical religion.”</a:t>
            </a:r>
            <a:endParaRPr lang="en-US" sz="4000" b="1" dirty="0">
              <a:latin typeface="Harrington" panose="04040505050A02020702" pitchFamily="82" charset="0"/>
            </a:endParaRPr>
          </a:p>
        </p:txBody>
      </p:sp>
    </p:spTree>
    <p:extLst>
      <p:ext uri="{BB962C8B-B14F-4D97-AF65-F5344CB8AC3E}">
        <p14:creationId xmlns:p14="http://schemas.microsoft.com/office/powerpoint/2010/main" val="2555763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1219199"/>
          </a:xfrm>
        </p:spPr>
        <p:txBody>
          <a:bodyPr>
            <a:normAutofit fontScale="90000"/>
          </a:bodyPr>
          <a:lstStyle/>
          <a:p>
            <a:r>
              <a:rPr lang="en-US" dirty="0" smtClean="0">
                <a:latin typeface="Old English Text MT" panose="03040902040508030806" pitchFamily="66" charset="0"/>
              </a:rPr>
              <a:t>                     Georges-Louis Leclerc</a:t>
            </a:r>
            <a:br>
              <a:rPr lang="en-US" dirty="0" smtClean="0">
                <a:latin typeface="Old English Text MT" panose="03040902040508030806" pitchFamily="66" charset="0"/>
              </a:rPr>
            </a:br>
            <a:r>
              <a:rPr lang="en-US" dirty="0" smtClean="0">
                <a:latin typeface="Old English Text MT" panose="03040902040508030806" pitchFamily="66" charset="0"/>
              </a:rPr>
              <a:t>                   Comte de Buffon</a:t>
            </a:r>
            <a:endParaRPr lang="en-US" dirty="0">
              <a:latin typeface="Old English Text MT" panose="03040902040508030806" pitchFamily="66" charset="0"/>
            </a:endParaRPr>
          </a:p>
        </p:txBody>
      </p:sp>
      <p:sp>
        <p:nvSpPr>
          <p:cNvPr id="5" name="Subtitle 4"/>
          <p:cNvSpPr>
            <a:spLocks noGrp="1"/>
          </p:cNvSpPr>
          <p:nvPr>
            <p:ph type="subTitle" idx="1"/>
          </p:nvPr>
        </p:nvSpPr>
        <p:spPr>
          <a:xfrm>
            <a:off x="457200" y="1676400"/>
            <a:ext cx="4953000" cy="3962400"/>
          </a:xfrm>
        </p:spPr>
        <p:txBody>
          <a:bodyPr>
            <a:normAutofit/>
          </a:bodyPr>
          <a:lstStyle/>
          <a:p>
            <a:pPr algn="l"/>
            <a:r>
              <a:rPr lang="en-US" b="1" dirty="0" smtClean="0">
                <a:latin typeface="Harrington" panose="04040505050A02020702" pitchFamily="82" charset="0"/>
              </a:rPr>
              <a:t>Born 7 Sep 1707</a:t>
            </a:r>
          </a:p>
          <a:p>
            <a:pPr algn="l"/>
            <a:r>
              <a:rPr lang="en-US" b="1" dirty="0" smtClean="0">
                <a:latin typeface="Harrington" panose="04040505050A02020702" pitchFamily="82" charset="0"/>
              </a:rPr>
              <a:t>Died 16 Apr 1788</a:t>
            </a:r>
          </a:p>
          <a:p>
            <a:pPr algn="l"/>
            <a:endParaRPr lang="en-US" b="1" dirty="0" smtClean="0">
              <a:latin typeface="Harrington" panose="04040505050A02020702" pitchFamily="82" charset="0"/>
            </a:endParaRPr>
          </a:p>
          <a:p>
            <a:pPr algn="l"/>
            <a:r>
              <a:rPr lang="en-US" b="1" dirty="0" smtClean="0">
                <a:latin typeface="Harrington" panose="04040505050A02020702" pitchFamily="82" charset="0"/>
              </a:rPr>
              <a:t>French naturalist</a:t>
            </a:r>
          </a:p>
          <a:p>
            <a:pPr algn="l"/>
            <a:r>
              <a:rPr lang="en-US" b="1" dirty="0" smtClean="0">
                <a:latin typeface="Harrington" panose="04040505050A02020702" pitchFamily="82" charset="0"/>
              </a:rPr>
              <a:t>Mathematician</a:t>
            </a:r>
          </a:p>
          <a:p>
            <a:pPr algn="l"/>
            <a:r>
              <a:rPr lang="en-US" b="1" dirty="0" smtClean="0">
                <a:latin typeface="Harrington" panose="04040505050A02020702" pitchFamily="82" charset="0"/>
              </a:rPr>
              <a:t>Cosmologist</a:t>
            </a:r>
          </a:p>
          <a:p>
            <a:pPr algn="l"/>
            <a:endParaRPr lang="en-US" dirty="0"/>
          </a:p>
        </p:txBody>
      </p:sp>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4038600" y="1828800"/>
            <a:ext cx="3733800" cy="4525963"/>
          </a:xfrm>
        </p:spPr>
      </p:pic>
    </p:spTree>
    <p:extLst>
      <p:ext uri="{BB962C8B-B14F-4D97-AF65-F5344CB8AC3E}">
        <p14:creationId xmlns:p14="http://schemas.microsoft.com/office/powerpoint/2010/main" val="13462420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124200" y="0"/>
            <a:ext cx="5791200" cy="1219200"/>
          </a:xfrm>
        </p:spPr>
        <p:txBody>
          <a:bodyPr>
            <a:normAutofit/>
          </a:bodyPr>
          <a:lstStyle/>
          <a:p>
            <a:r>
              <a:rPr lang="en-US" sz="4000" dirty="0" smtClean="0">
                <a:latin typeface="Old English Text MT" panose="03040902040508030806" pitchFamily="66" charset="0"/>
              </a:rPr>
              <a:t>       Pierre Simon Laplace</a:t>
            </a:r>
            <a:endParaRPr lang="en-US" sz="4000" dirty="0">
              <a:latin typeface="Old English Text MT" panose="03040902040508030806" pitchFamily="66" charset="0"/>
            </a:endParaRPr>
          </a:p>
        </p:txBody>
      </p:sp>
      <p:sp>
        <p:nvSpPr>
          <p:cNvPr id="5" name="Subtitle 4"/>
          <p:cNvSpPr>
            <a:spLocks noGrp="1"/>
          </p:cNvSpPr>
          <p:nvPr>
            <p:ph type="subTitle" idx="1"/>
          </p:nvPr>
        </p:nvSpPr>
        <p:spPr>
          <a:xfrm>
            <a:off x="287037" y="945291"/>
            <a:ext cx="4102443" cy="5457825"/>
          </a:xfrm>
        </p:spPr>
        <p:txBody>
          <a:bodyPr>
            <a:normAutofit lnSpcReduction="10000"/>
          </a:bodyPr>
          <a:lstStyle/>
          <a:p>
            <a:pPr algn="l"/>
            <a:r>
              <a:rPr lang="en-US" b="1" dirty="0" smtClean="0">
                <a:latin typeface="Harrington" panose="04040505050A02020702" pitchFamily="82" charset="0"/>
              </a:rPr>
              <a:t>Born 23 Mar 1749</a:t>
            </a:r>
          </a:p>
          <a:p>
            <a:pPr algn="l"/>
            <a:r>
              <a:rPr lang="en-US" b="1" dirty="0" smtClean="0">
                <a:latin typeface="Harrington" panose="04040505050A02020702" pitchFamily="82" charset="0"/>
              </a:rPr>
              <a:t>Died   5 Mar 1827</a:t>
            </a:r>
          </a:p>
          <a:p>
            <a:pPr algn="l"/>
            <a:r>
              <a:rPr lang="en-US" b="1" dirty="0" smtClean="0">
                <a:latin typeface="Harrington" panose="04040505050A02020702" pitchFamily="82" charset="0"/>
              </a:rPr>
              <a:t>Institutions:</a:t>
            </a:r>
          </a:p>
          <a:p>
            <a:pPr algn="l"/>
            <a:r>
              <a:rPr lang="en-US" b="1" dirty="0" smtClean="0">
                <a:latin typeface="Harrington" panose="04040505050A02020702" pitchFamily="82" charset="0"/>
              </a:rPr>
              <a:t>University of Caen</a:t>
            </a:r>
          </a:p>
          <a:p>
            <a:pPr algn="l"/>
            <a:r>
              <a:rPr lang="en-US" b="1" dirty="0" err="1" smtClean="0">
                <a:latin typeface="Harrington" panose="04040505050A02020702" pitchFamily="82" charset="0"/>
              </a:rPr>
              <a:t>Ecole</a:t>
            </a:r>
            <a:r>
              <a:rPr lang="en-US" b="1" dirty="0" smtClean="0">
                <a:latin typeface="Harrington" panose="04040505050A02020702" pitchFamily="82" charset="0"/>
              </a:rPr>
              <a:t> </a:t>
            </a:r>
            <a:r>
              <a:rPr lang="en-US" b="1" dirty="0" err="1" smtClean="0">
                <a:latin typeface="Harrington" panose="04040505050A02020702" pitchFamily="82" charset="0"/>
              </a:rPr>
              <a:t>Militaire</a:t>
            </a:r>
            <a:endParaRPr lang="en-US" b="1" dirty="0">
              <a:latin typeface="Harrington" panose="04040505050A02020702" pitchFamily="82" charset="0"/>
            </a:endParaRPr>
          </a:p>
          <a:p>
            <a:pPr algn="l"/>
            <a:endParaRPr lang="en-US" b="1" dirty="0" smtClean="0">
              <a:latin typeface="Harrington" panose="04040505050A02020702" pitchFamily="82" charset="0"/>
            </a:endParaRPr>
          </a:p>
          <a:p>
            <a:pPr algn="l"/>
            <a:r>
              <a:rPr lang="en-US" b="1" dirty="0" smtClean="0">
                <a:latin typeface="Harrington" panose="04040505050A02020702" pitchFamily="82" charset="0"/>
              </a:rPr>
              <a:t>Occupation</a:t>
            </a:r>
            <a:r>
              <a:rPr lang="en-US" b="1" dirty="0">
                <a:latin typeface="Harrington" panose="04040505050A02020702" pitchFamily="82" charset="0"/>
              </a:rPr>
              <a:t>:</a:t>
            </a:r>
          </a:p>
          <a:p>
            <a:pPr algn="l"/>
            <a:r>
              <a:rPr lang="en-US" b="1" dirty="0">
                <a:latin typeface="Harrington" panose="04040505050A02020702" pitchFamily="82" charset="0"/>
              </a:rPr>
              <a:t>Mathematician</a:t>
            </a:r>
          </a:p>
          <a:p>
            <a:pPr algn="l"/>
            <a:r>
              <a:rPr lang="en-US" b="1" dirty="0" smtClean="0">
                <a:latin typeface="Harrington" panose="04040505050A02020702" pitchFamily="82" charset="0"/>
              </a:rPr>
              <a:t>Astronomer</a:t>
            </a:r>
          </a:p>
          <a:p>
            <a:pPr algn="l"/>
            <a:r>
              <a:rPr lang="en-US" b="1" dirty="0" smtClean="0">
                <a:latin typeface="Harrington" panose="04040505050A02020702" pitchFamily="82" charset="0"/>
              </a:rPr>
              <a:t>Statistician</a:t>
            </a:r>
            <a:endParaRPr lang="en-US" b="1" dirty="0">
              <a:latin typeface="Harrington" panose="04040505050A02020702" pitchFamily="82" charset="0"/>
            </a:endParaRPr>
          </a:p>
          <a:p>
            <a:pPr algn="l"/>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9480" y="945292"/>
            <a:ext cx="4248150" cy="5457825"/>
          </a:xfrm>
          <a:prstGeom prst="rect">
            <a:avLst/>
          </a:prstGeom>
        </p:spPr>
      </p:pic>
    </p:spTree>
    <p:extLst>
      <p:ext uri="{BB962C8B-B14F-4D97-AF65-F5344CB8AC3E}">
        <p14:creationId xmlns:p14="http://schemas.microsoft.com/office/powerpoint/2010/main" val="3798660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
            <a:ext cx="8115301" cy="1219199"/>
          </a:xfrm>
        </p:spPr>
        <p:txBody>
          <a:bodyPr>
            <a:normAutofit/>
          </a:bodyPr>
          <a:lstStyle/>
          <a:p>
            <a:r>
              <a:rPr lang="en-US" sz="4000" dirty="0" smtClean="0">
                <a:latin typeface="Old English Text MT" panose="03040902040508030806" pitchFamily="66" charset="0"/>
              </a:rPr>
              <a:t>                     Jean Baptiste Lamarck</a:t>
            </a:r>
            <a:endParaRPr lang="en-US" sz="4000" dirty="0">
              <a:latin typeface="Old English Text MT" panose="03040902040508030806" pitchFamily="66" charset="0"/>
            </a:endParaRPr>
          </a:p>
        </p:txBody>
      </p:sp>
      <p:sp>
        <p:nvSpPr>
          <p:cNvPr id="5" name="Subtitle 4"/>
          <p:cNvSpPr>
            <a:spLocks noGrp="1"/>
          </p:cNvSpPr>
          <p:nvPr>
            <p:ph type="subTitle" idx="1"/>
          </p:nvPr>
        </p:nvSpPr>
        <p:spPr>
          <a:xfrm>
            <a:off x="457200" y="1219200"/>
            <a:ext cx="3657600" cy="5334000"/>
          </a:xfrm>
        </p:spPr>
        <p:txBody>
          <a:bodyPr>
            <a:normAutofit fontScale="92500"/>
          </a:bodyPr>
          <a:lstStyle/>
          <a:p>
            <a:pPr algn="l"/>
            <a:r>
              <a:rPr lang="en-US" b="1" dirty="0" smtClean="0">
                <a:latin typeface="Harrington" panose="04040505050A02020702" pitchFamily="82" charset="0"/>
              </a:rPr>
              <a:t>Born 1 Aug 1744</a:t>
            </a:r>
          </a:p>
          <a:p>
            <a:pPr algn="l"/>
            <a:r>
              <a:rPr lang="en-US" b="1" dirty="0" smtClean="0">
                <a:latin typeface="Harrington" panose="04040505050A02020702" pitchFamily="82" charset="0"/>
              </a:rPr>
              <a:t>Died 18 Dec1829</a:t>
            </a:r>
          </a:p>
          <a:p>
            <a:pPr algn="l"/>
            <a:r>
              <a:rPr lang="en-US" b="1" dirty="0" smtClean="0">
                <a:latin typeface="Harrington" panose="04040505050A02020702" pitchFamily="82" charset="0"/>
              </a:rPr>
              <a:t>Institutions:</a:t>
            </a:r>
          </a:p>
          <a:p>
            <a:pPr algn="l"/>
            <a:r>
              <a:rPr lang="en-US" sz="2400" b="1" dirty="0" smtClean="0">
                <a:latin typeface="Harrington" panose="04040505050A02020702" pitchFamily="82" charset="0"/>
              </a:rPr>
              <a:t>French Academy of science</a:t>
            </a:r>
          </a:p>
          <a:p>
            <a:pPr algn="l"/>
            <a:r>
              <a:rPr lang="en-US" sz="2400" b="1" dirty="0" smtClean="0">
                <a:latin typeface="Harrington" panose="04040505050A02020702" pitchFamily="82" charset="0"/>
              </a:rPr>
              <a:t>Museum </a:t>
            </a:r>
            <a:r>
              <a:rPr lang="en-US" sz="2400" b="1" dirty="0" err="1" smtClean="0">
                <a:latin typeface="Harrington" panose="04040505050A02020702" pitchFamily="82" charset="0"/>
              </a:rPr>
              <a:t>Nationale</a:t>
            </a:r>
            <a:r>
              <a:rPr lang="en-US" sz="2400" b="1" dirty="0" smtClean="0">
                <a:latin typeface="Harrington" panose="04040505050A02020702" pitchFamily="82" charset="0"/>
              </a:rPr>
              <a:t> </a:t>
            </a:r>
            <a:r>
              <a:rPr lang="en-US" sz="2400" b="1" dirty="0" err="1" smtClean="0">
                <a:latin typeface="Harrington" panose="04040505050A02020702" pitchFamily="82" charset="0"/>
              </a:rPr>
              <a:t>d’Histore</a:t>
            </a:r>
            <a:endParaRPr lang="en-US" sz="2400" b="1" dirty="0" smtClean="0">
              <a:latin typeface="Harrington" panose="04040505050A02020702" pitchFamily="82" charset="0"/>
            </a:endParaRPr>
          </a:p>
          <a:p>
            <a:pPr algn="l"/>
            <a:endParaRPr lang="en-US" b="1" dirty="0" smtClean="0">
              <a:latin typeface="Harrington" panose="04040505050A02020702" pitchFamily="82" charset="0"/>
            </a:endParaRPr>
          </a:p>
          <a:p>
            <a:pPr algn="l"/>
            <a:r>
              <a:rPr lang="en-US" b="1" dirty="0" smtClean="0">
                <a:latin typeface="Harrington" panose="04040505050A02020702" pitchFamily="82" charset="0"/>
              </a:rPr>
              <a:t>Known for:</a:t>
            </a:r>
            <a:endParaRPr lang="en-US" sz="2800" b="1" dirty="0" smtClean="0">
              <a:latin typeface="Harrington" panose="04040505050A02020702" pitchFamily="82" charset="0"/>
            </a:endParaRPr>
          </a:p>
          <a:p>
            <a:pPr algn="l"/>
            <a:r>
              <a:rPr lang="en-US" sz="2800" b="1" dirty="0" smtClean="0">
                <a:latin typeface="Harrington" panose="04040505050A02020702" pitchFamily="82" charset="0"/>
              </a:rPr>
              <a:t>Evolution-Inheritance of  acquired characteristics</a:t>
            </a:r>
            <a:endParaRPr lang="en-US" b="1" dirty="0">
              <a:latin typeface="Harrington" panose="04040505050A02020702" pitchFamily="82"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0086" y="1219200"/>
            <a:ext cx="4038600" cy="5334000"/>
          </a:xfrm>
          <a:prstGeom prst="rect">
            <a:avLst/>
          </a:prstGeom>
        </p:spPr>
      </p:pic>
    </p:spTree>
    <p:extLst>
      <p:ext uri="{BB962C8B-B14F-4D97-AF65-F5344CB8AC3E}">
        <p14:creationId xmlns:p14="http://schemas.microsoft.com/office/powerpoint/2010/main" val="35631803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90800" y="381000"/>
            <a:ext cx="5943600" cy="1470025"/>
          </a:xfrm>
        </p:spPr>
        <p:txBody>
          <a:bodyPr/>
          <a:lstStyle/>
          <a:p>
            <a:r>
              <a:rPr lang="en-US" dirty="0" smtClean="0"/>
              <a:t>    </a:t>
            </a:r>
            <a:r>
              <a:rPr lang="en-US" sz="4000" dirty="0" smtClean="0">
                <a:latin typeface="Old English Text MT" panose="03040902040508030806" pitchFamily="66" charset="0"/>
              </a:rPr>
              <a:t>Abraham Gottlob Werner</a:t>
            </a:r>
            <a:endParaRPr lang="en-US" sz="4000" dirty="0">
              <a:latin typeface="Old English Text MT" panose="03040902040508030806" pitchFamily="66" charset="0"/>
            </a:endParaRPr>
          </a:p>
        </p:txBody>
      </p:sp>
      <p:sp>
        <p:nvSpPr>
          <p:cNvPr id="5" name="Subtitle 4"/>
          <p:cNvSpPr>
            <a:spLocks noGrp="1"/>
          </p:cNvSpPr>
          <p:nvPr>
            <p:ph type="subTitle" idx="1"/>
          </p:nvPr>
        </p:nvSpPr>
        <p:spPr>
          <a:xfrm>
            <a:off x="228600" y="1676400"/>
            <a:ext cx="4648200" cy="3352800"/>
          </a:xfrm>
        </p:spPr>
        <p:txBody>
          <a:bodyPr>
            <a:normAutofit fontScale="85000" lnSpcReduction="20000"/>
          </a:bodyPr>
          <a:lstStyle/>
          <a:p>
            <a:pPr algn="l"/>
            <a:r>
              <a:rPr lang="en-US" b="1" dirty="0" smtClean="0">
                <a:latin typeface="Harrington" panose="04040505050A02020702" pitchFamily="82" charset="0"/>
              </a:rPr>
              <a:t>Born 25 Sep 1749</a:t>
            </a:r>
          </a:p>
          <a:p>
            <a:pPr algn="l"/>
            <a:r>
              <a:rPr lang="en-US" b="1" dirty="0" smtClean="0">
                <a:latin typeface="Harrington" panose="04040505050A02020702" pitchFamily="82" charset="0"/>
              </a:rPr>
              <a:t>Died 30 Jun 1817</a:t>
            </a:r>
          </a:p>
          <a:p>
            <a:pPr algn="l"/>
            <a:r>
              <a:rPr lang="en-US" b="1" dirty="0" smtClean="0">
                <a:latin typeface="Harrington" panose="04040505050A02020702" pitchFamily="82" charset="0"/>
              </a:rPr>
              <a:t>Field:</a:t>
            </a:r>
          </a:p>
          <a:p>
            <a:pPr algn="l"/>
            <a:r>
              <a:rPr lang="en-US" b="1" dirty="0" smtClean="0">
                <a:latin typeface="Harrington" panose="04040505050A02020702" pitchFamily="82" charset="0"/>
              </a:rPr>
              <a:t>Geology</a:t>
            </a:r>
          </a:p>
          <a:p>
            <a:pPr algn="l"/>
            <a:r>
              <a:rPr lang="en-US" b="1" dirty="0" smtClean="0">
                <a:latin typeface="Harrington" panose="04040505050A02020702" pitchFamily="82" charset="0"/>
              </a:rPr>
              <a:t>Nationality:</a:t>
            </a:r>
          </a:p>
          <a:p>
            <a:pPr algn="l"/>
            <a:r>
              <a:rPr lang="en-US" b="1" dirty="0" smtClean="0">
                <a:latin typeface="Harrington" panose="04040505050A02020702" pitchFamily="82" charset="0"/>
              </a:rPr>
              <a:t>German</a:t>
            </a:r>
          </a:p>
          <a:p>
            <a:pPr algn="l"/>
            <a:r>
              <a:rPr lang="en-US" b="1" dirty="0" smtClean="0">
                <a:latin typeface="Harrington" panose="04040505050A02020702" pitchFamily="82" charset="0"/>
              </a:rPr>
              <a:t>Known for:</a:t>
            </a:r>
          </a:p>
          <a:p>
            <a:pPr algn="l"/>
            <a:r>
              <a:rPr lang="en-US" b="1" dirty="0" smtClean="0">
                <a:latin typeface="Harrington" panose="04040505050A02020702" pitchFamily="82" charset="0"/>
              </a:rPr>
              <a:t>Stratification</a:t>
            </a:r>
            <a:endParaRPr lang="en-US" b="1" dirty="0">
              <a:latin typeface="Harrington" panose="04040505050A02020702" pitchFamily="82"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1453978"/>
            <a:ext cx="3995408" cy="4953000"/>
          </a:xfrm>
          <a:prstGeom prst="rect">
            <a:avLst/>
          </a:prstGeom>
        </p:spPr>
      </p:pic>
    </p:spTree>
    <p:extLst>
      <p:ext uri="{BB962C8B-B14F-4D97-AF65-F5344CB8AC3E}">
        <p14:creationId xmlns:p14="http://schemas.microsoft.com/office/powerpoint/2010/main" val="33088471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152400"/>
            <a:ext cx="5410200" cy="914400"/>
          </a:xfrm>
        </p:spPr>
        <p:txBody>
          <a:bodyPr>
            <a:normAutofit/>
          </a:bodyPr>
          <a:lstStyle/>
          <a:p>
            <a:r>
              <a:rPr lang="en-US" sz="4000" dirty="0" smtClean="0">
                <a:latin typeface="Old English Text MT" panose="03040902040508030806" pitchFamily="66" charset="0"/>
              </a:rPr>
              <a:t>  James Hutton</a:t>
            </a:r>
            <a:endParaRPr lang="en-US" sz="4000" dirty="0">
              <a:latin typeface="Old English Text MT" panose="03040902040508030806" pitchFamily="66" charset="0"/>
            </a:endParaRPr>
          </a:p>
        </p:txBody>
      </p:sp>
      <p:sp>
        <p:nvSpPr>
          <p:cNvPr id="3" name="Subtitle 2"/>
          <p:cNvSpPr>
            <a:spLocks noGrp="1"/>
          </p:cNvSpPr>
          <p:nvPr>
            <p:ph type="subTitle" idx="1"/>
          </p:nvPr>
        </p:nvSpPr>
        <p:spPr>
          <a:xfrm>
            <a:off x="152400" y="1295400"/>
            <a:ext cx="4419600" cy="4937760"/>
          </a:xfrm>
        </p:spPr>
        <p:txBody>
          <a:bodyPr>
            <a:normAutofit/>
          </a:bodyPr>
          <a:lstStyle/>
          <a:p>
            <a:pPr algn="l"/>
            <a:r>
              <a:rPr lang="en-US" sz="2800" b="1" spc="-150" dirty="0" smtClean="0">
                <a:latin typeface="Harrington" panose="04040505050A02020702" pitchFamily="82" charset="0"/>
              </a:rPr>
              <a:t>Born 3 Jun 1726</a:t>
            </a:r>
          </a:p>
          <a:p>
            <a:pPr algn="l"/>
            <a:r>
              <a:rPr lang="en-US" sz="2800" b="1" spc="-150" dirty="0" smtClean="0">
                <a:latin typeface="Harrington" panose="04040505050A02020702" pitchFamily="82" charset="0"/>
              </a:rPr>
              <a:t>Died 26 Mar 1797</a:t>
            </a:r>
          </a:p>
          <a:p>
            <a:pPr algn="l"/>
            <a:endParaRPr lang="en-US" sz="2800" b="1" spc="-150" dirty="0" smtClean="0">
              <a:latin typeface="Harrington" panose="04040505050A02020702" pitchFamily="82" charset="0"/>
            </a:endParaRPr>
          </a:p>
          <a:p>
            <a:pPr algn="l"/>
            <a:r>
              <a:rPr lang="en-US" sz="2800" b="1" spc="-150" dirty="0" smtClean="0">
                <a:latin typeface="Harrington" panose="04040505050A02020702" pitchFamily="82" charset="0"/>
              </a:rPr>
              <a:t>Field:</a:t>
            </a:r>
          </a:p>
          <a:p>
            <a:pPr algn="l"/>
            <a:r>
              <a:rPr lang="en-US" sz="2800" b="1" spc="-150" dirty="0" smtClean="0">
                <a:latin typeface="Harrington" panose="04040505050A02020702" pitchFamily="82" charset="0"/>
              </a:rPr>
              <a:t>Physician</a:t>
            </a:r>
          </a:p>
          <a:p>
            <a:pPr algn="l"/>
            <a:r>
              <a:rPr lang="en-US" sz="2800" b="1" spc="-150" dirty="0" smtClean="0">
                <a:latin typeface="Harrington" panose="04040505050A02020702" pitchFamily="82" charset="0"/>
              </a:rPr>
              <a:t>Naturalist</a:t>
            </a:r>
          </a:p>
          <a:p>
            <a:pPr algn="l"/>
            <a:r>
              <a:rPr lang="en-US" sz="2800" b="1" spc="-150" dirty="0" smtClean="0">
                <a:latin typeface="Harrington" panose="04040505050A02020702" pitchFamily="82" charset="0"/>
              </a:rPr>
              <a:t>Agriculturist</a:t>
            </a:r>
          </a:p>
          <a:p>
            <a:pPr algn="l"/>
            <a:r>
              <a:rPr lang="en-US" sz="2800" b="1" spc="-150" dirty="0" smtClean="0">
                <a:latin typeface="Harrington" panose="04040505050A02020702" pitchFamily="82" charset="0"/>
              </a:rPr>
              <a:t>Geology</a:t>
            </a:r>
            <a:endParaRPr lang="en-US" sz="2800" b="1" spc="-150" dirty="0">
              <a:latin typeface="Harrington" panose="04040505050A02020702" pitchFamily="82" charset="0"/>
            </a:endParaRPr>
          </a:p>
          <a:p>
            <a:pPr algn="l"/>
            <a:endParaRPr lang="en-US" sz="2800" b="1" spc="-150" dirty="0">
              <a:latin typeface="Harrington" panose="04040505050A02020702" pitchFamily="82"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1447800"/>
            <a:ext cx="3886200" cy="4978400"/>
          </a:xfrm>
          <a:prstGeom prst="rect">
            <a:avLst/>
          </a:prstGeom>
        </p:spPr>
      </p:pic>
    </p:spTree>
    <p:extLst>
      <p:ext uri="{BB962C8B-B14F-4D97-AF65-F5344CB8AC3E}">
        <p14:creationId xmlns:p14="http://schemas.microsoft.com/office/powerpoint/2010/main" val="12878787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752599"/>
          </a:xfrm>
        </p:spPr>
        <p:txBody>
          <a:bodyPr/>
          <a:lstStyle/>
          <a:p>
            <a:r>
              <a:rPr lang="en-US" dirty="0" smtClean="0">
                <a:latin typeface="Old English Text MT" panose="03040902040508030806" pitchFamily="66" charset="0"/>
              </a:rPr>
              <a:t>James Hutton</a:t>
            </a:r>
            <a:br>
              <a:rPr lang="en-US" dirty="0" smtClean="0">
                <a:latin typeface="Old English Text MT" panose="03040902040508030806" pitchFamily="66" charset="0"/>
              </a:rPr>
            </a:br>
            <a:r>
              <a:rPr lang="en-US" sz="2800" b="1" dirty="0" smtClean="0">
                <a:latin typeface="Harrington" panose="04040505050A02020702" pitchFamily="82" charset="0"/>
              </a:rPr>
              <a:t>His influential book</a:t>
            </a:r>
            <a:endParaRPr lang="en-US" sz="2800" b="1" dirty="0">
              <a:latin typeface="Harrington" panose="04040505050A02020702" pitchFamily="82"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2147886"/>
            <a:ext cx="3100388" cy="4024313"/>
          </a:xfrm>
          <a:prstGeom prst="rect">
            <a:avLst/>
          </a:prstGeom>
        </p:spPr>
      </p:pic>
    </p:spTree>
    <p:extLst>
      <p:ext uri="{BB962C8B-B14F-4D97-AF65-F5344CB8AC3E}">
        <p14:creationId xmlns:p14="http://schemas.microsoft.com/office/powerpoint/2010/main" val="36883518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295400"/>
            <a:ext cx="8229600" cy="1143000"/>
          </a:xfrm>
        </p:spPr>
        <p:txBody>
          <a:bodyPr/>
          <a:lstStyle/>
          <a:p>
            <a:r>
              <a:rPr lang="en-US" b="1" dirty="0" smtClean="0">
                <a:latin typeface="Harrington" panose="04040505050A02020702" pitchFamily="82" charset="0"/>
                <a:ea typeface="Segoe UI Semi Light" panose="020B0402040204020203" pitchFamily="34" charset="0"/>
                <a:cs typeface="Segoe UI Semi Light" panose="020B0402040204020203" pitchFamily="34" charset="0"/>
              </a:rPr>
              <a:t>Uniformitarianism</a:t>
            </a:r>
            <a:endParaRPr lang="en-US" b="1" dirty="0">
              <a:latin typeface="Harrington" panose="04040505050A02020702" pitchFamily="82" charset="0"/>
              <a:ea typeface="Segoe UI Semi Light" panose="020B0402040204020203" pitchFamily="34" charset="0"/>
              <a:cs typeface="Segoe UI Semi Light" panose="020B0402040204020203" pitchFamily="34" charset="0"/>
            </a:endParaRPr>
          </a:p>
        </p:txBody>
      </p:sp>
      <p:sp>
        <p:nvSpPr>
          <p:cNvPr id="3" name="Content Placeholder 2"/>
          <p:cNvSpPr>
            <a:spLocks noGrp="1"/>
          </p:cNvSpPr>
          <p:nvPr>
            <p:ph idx="1"/>
          </p:nvPr>
        </p:nvSpPr>
        <p:spPr/>
        <p:txBody>
          <a:bodyPr/>
          <a:lstStyle/>
          <a:p>
            <a:pPr marL="0" indent="0">
              <a:buNone/>
            </a:pPr>
            <a:endParaRPr lang="en-US" dirty="0"/>
          </a:p>
          <a:p>
            <a:endParaRPr lang="en-US" dirty="0" smtClean="0"/>
          </a:p>
          <a:p>
            <a:pPr marL="0" indent="0">
              <a:buNone/>
            </a:pPr>
            <a:endParaRPr lang="en-US" dirty="0"/>
          </a:p>
          <a:p>
            <a:pPr marL="0" indent="0" algn="ctr">
              <a:buNone/>
            </a:pPr>
            <a:r>
              <a:rPr lang="en-US" sz="6600" dirty="0" smtClean="0">
                <a:latin typeface="Script MT Bold" panose="03040602040607080904" pitchFamily="66" charset="0"/>
              </a:rPr>
              <a:t>What is it?</a:t>
            </a:r>
            <a:endParaRPr lang="en-US" sz="6600" dirty="0">
              <a:latin typeface="Script MT Bold" panose="03040602040607080904" pitchFamily="66" charset="0"/>
            </a:endParaRPr>
          </a:p>
        </p:txBody>
      </p:sp>
    </p:spTree>
    <p:extLst>
      <p:ext uri="{BB962C8B-B14F-4D97-AF65-F5344CB8AC3E}">
        <p14:creationId xmlns:p14="http://schemas.microsoft.com/office/powerpoint/2010/main" val="27399686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Script MT Bold" panose="03040602040607080904" pitchFamily="66" charset="0"/>
              </a:rPr>
              <a:t>Uniformitarianism</a:t>
            </a:r>
            <a:endParaRPr lang="en-US" dirty="0">
              <a:latin typeface="Script MT Bold" panose="03040602040607080904" pitchFamily="66"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sz="2800" dirty="0" smtClean="0">
                <a:latin typeface="Times New Roman" panose="02020603050405020304" pitchFamily="18" charset="0"/>
                <a:cs typeface="Times New Roman" panose="02020603050405020304" pitchFamily="18" charset="0"/>
              </a:rPr>
              <a:t>Uniformitarianism is the </a:t>
            </a:r>
            <a:r>
              <a:rPr lang="en-US" sz="2800" b="1" dirty="0" smtClean="0">
                <a:latin typeface="Times New Roman" panose="02020603050405020304" pitchFamily="18" charset="0"/>
                <a:cs typeface="Times New Roman" panose="02020603050405020304" pitchFamily="18" charset="0"/>
              </a:rPr>
              <a:t>assumption </a:t>
            </a:r>
            <a:r>
              <a:rPr lang="en-US" sz="2800" dirty="0" smtClean="0">
                <a:latin typeface="Times New Roman" panose="02020603050405020304" pitchFamily="18" charset="0"/>
                <a:cs typeface="Times New Roman" panose="02020603050405020304" pitchFamily="18" charset="0"/>
              </a:rPr>
              <a:t>that the same natural laws and processes that operate in the universe now, have always operated in the universe in the past and apply everywhere in the universe. It has included the gradualistic concept that “the present is the key to the past” and is functioning at the same rate. This has been a key principle of geology and virtually all fields of science</a:t>
            </a:r>
            <a:r>
              <a:rPr lang="en-US" sz="2800" dirty="0">
                <a:latin typeface="Times New Roman" panose="02020603050405020304" pitchFamily="18" charset="0"/>
                <a:cs typeface="Times New Roman" panose="02020603050405020304" pitchFamily="18" charset="0"/>
              </a:rPr>
              <a:t>. Uniformitarianism </a:t>
            </a:r>
            <a:r>
              <a:rPr lang="en-US" sz="2800" dirty="0" smtClean="0">
                <a:latin typeface="Times New Roman" panose="02020603050405020304" pitchFamily="18" charset="0"/>
                <a:cs typeface="Times New Roman" panose="02020603050405020304" pitchFamily="18" charset="0"/>
              </a:rPr>
              <a:t>was founded by James Hutton, refined by John Playfair and popularized by Charles Lyell. The term was recoined by William </a:t>
            </a:r>
            <a:r>
              <a:rPr lang="en-US" sz="2800" dirty="0" err="1" smtClean="0">
                <a:latin typeface="Times New Roman" panose="02020603050405020304" pitchFamily="18" charset="0"/>
                <a:cs typeface="Times New Roman" panose="02020603050405020304" pitchFamily="18" charset="0"/>
              </a:rPr>
              <a:t>Whewell</a:t>
            </a:r>
            <a:r>
              <a:rPr lang="en-US" sz="2800" dirty="0" smtClean="0">
                <a:latin typeface="Times New Roman" panose="02020603050405020304" pitchFamily="18" charset="0"/>
                <a:cs typeface="Times New Roman" panose="02020603050405020304" pitchFamily="18" charset="0"/>
              </a:rPr>
              <a:t> who also coined the term catastrophism for the idea that the earth was shaped by a series of sudden short-lived, violent events.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21144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38200" y="152401"/>
            <a:ext cx="7772400" cy="990599"/>
          </a:xfrm>
        </p:spPr>
        <p:txBody>
          <a:bodyPr>
            <a:normAutofit/>
          </a:bodyPr>
          <a:lstStyle/>
          <a:p>
            <a:r>
              <a:rPr lang="en-US" sz="4000" dirty="0" smtClean="0">
                <a:latin typeface="Old English Text MT" panose="03040902040508030806" pitchFamily="66" charset="0"/>
              </a:rPr>
              <a:t>                                 Georges Cuvier</a:t>
            </a:r>
            <a:endParaRPr lang="en-US" sz="4000" dirty="0">
              <a:latin typeface="Old English Text MT" panose="03040902040508030806" pitchFamily="66" charset="0"/>
            </a:endParaRPr>
          </a:p>
        </p:txBody>
      </p:sp>
      <p:sp>
        <p:nvSpPr>
          <p:cNvPr id="5" name="Subtitle 4"/>
          <p:cNvSpPr>
            <a:spLocks noGrp="1"/>
          </p:cNvSpPr>
          <p:nvPr>
            <p:ph type="subTitle" idx="1"/>
          </p:nvPr>
        </p:nvSpPr>
        <p:spPr>
          <a:xfrm>
            <a:off x="381000" y="1066800"/>
            <a:ext cx="5334000" cy="4038600"/>
          </a:xfrm>
        </p:spPr>
        <p:txBody>
          <a:bodyPr/>
          <a:lstStyle/>
          <a:p>
            <a:pPr algn="l"/>
            <a:r>
              <a:rPr lang="en-US" b="1" dirty="0" smtClean="0">
                <a:latin typeface="Harrington" panose="04040505050A02020702" pitchFamily="82" charset="0"/>
              </a:rPr>
              <a:t>Born 23 Aug 1769</a:t>
            </a:r>
          </a:p>
          <a:p>
            <a:pPr algn="l"/>
            <a:r>
              <a:rPr lang="en-US" b="1" dirty="0" smtClean="0">
                <a:latin typeface="Harrington" panose="04040505050A02020702" pitchFamily="82" charset="0"/>
              </a:rPr>
              <a:t>Died 13 May 1832</a:t>
            </a:r>
          </a:p>
          <a:p>
            <a:pPr algn="l"/>
            <a:r>
              <a:rPr lang="en-US" b="1" dirty="0" smtClean="0">
                <a:latin typeface="Harrington" panose="04040505050A02020702" pitchFamily="82" charset="0"/>
              </a:rPr>
              <a:t>Fields:</a:t>
            </a:r>
          </a:p>
          <a:p>
            <a:pPr algn="l"/>
            <a:r>
              <a:rPr lang="en-US" b="1" dirty="0" smtClean="0">
                <a:latin typeface="Harrington" panose="04040505050A02020702" pitchFamily="82" charset="0"/>
              </a:rPr>
              <a:t>Natural history</a:t>
            </a:r>
          </a:p>
          <a:p>
            <a:pPr algn="l"/>
            <a:r>
              <a:rPr lang="en-US" b="1" dirty="0" smtClean="0">
                <a:latin typeface="Harrington" panose="04040505050A02020702" pitchFamily="82" charset="0"/>
              </a:rPr>
              <a:t>Anatomy</a:t>
            </a:r>
          </a:p>
          <a:p>
            <a:pPr algn="l"/>
            <a:r>
              <a:rPr lang="en-US" b="1" dirty="0" smtClean="0">
                <a:latin typeface="Harrington" panose="04040505050A02020702" pitchFamily="82" charset="0"/>
              </a:rPr>
              <a:t>Paleontology</a:t>
            </a:r>
            <a:endParaRPr lang="en-US" b="1" dirty="0">
              <a:latin typeface="Harrington" panose="04040505050A02020702" pitchFamily="82"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600" y="1066800"/>
            <a:ext cx="2743200" cy="3810000"/>
          </a:xfrm>
          <a:prstGeom prst="rect">
            <a:avLst/>
          </a:prstGeom>
        </p:spPr>
      </p:pic>
    </p:spTree>
    <p:extLst>
      <p:ext uri="{BB962C8B-B14F-4D97-AF65-F5344CB8AC3E}">
        <p14:creationId xmlns:p14="http://schemas.microsoft.com/office/powerpoint/2010/main" val="41718997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819400" y="533401"/>
            <a:ext cx="5638800" cy="1600199"/>
          </a:xfrm>
        </p:spPr>
        <p:txBody>
          <a:bodyPr>
            <a:normAutofit/>
          </a:bodyPr>
          <a:lstStyle/>
          <a:p>
            <a:r>
              <a:rPr lang="en-US" sz="4000" dirty="0" smtClean="0">
                <a:latin typeface="Old English Text MT" panose="03040902040508030806" pitchFamily="66" charset="0"/>
              </a:rPr>
              <a:t>               William Smith</a:t>
            </a:r>
            <a:endParaRPr lang="en-US" sz="4000" dirty="0">
              <a:latin typeface="Old English Text MT" panose="03040902040508030806" pitchFamily="66" charset="0"/>
            </a:endParaRPr>
          </a:p>
        </p:txBody>
      </p:sp>
      <p:sp>
        <p:nvSpPr>
          <p:cNvPr id="5" name="Subtitle 4"/>
          <p:cNvSpPr>
            <a:spLocks noGrp="1"/>
          </p:cNvSpPr>
          <p:nvPr>
            <p:ph type="subTitle" idx="1"/>
          </p:nvPr>
        </p:nvSpPr>
        <p:spPr>
          <a:xfrm>
            <a:off x="228600" y="1752600"/>
            <a:ext cx="4938584" cy="2743200"/>
          </a:xfrm>
        </p:spPr>
        <p:txBody>
          <a:bodyPr>
            <a:normAutofit lnSpcReduction="10000"/>
          </a:bodyPr>
          <a:lstStyle/>
          <a:p>
            <a:pPr algn="l"/>
            <a:r>
              <a:rPr lang="en-US" b="1" dirty="0" smtClean="0">
                <a:latin typeface="Harrington" panose="04040505050A02020702" pitchFamily="82" charset="0"/>
              </a:rPr>
              <a:t>Born 23 Mar 1769</a:t>
            </a:r>
          </a:p>
          <a:p>
            <a:pPr algn="l"/>
            <a:r>
              <a:rPr lang="en-US" b="1" dirty="0" smtClean="0">
                <a:latin typeface="Harrington" panose="04040505050A02020702" pitchFamily="82" charset="0"/>
              </a:rPr>
              <a:t>Died 28 Aug 1839</a:t>
            </a:r>
          </a:p>
          <a:p>
            <a:pPr algn="l"/>
            <a:r>
              <a:rPr lang="en-US" b="1" dirty="0" smtClean="0">
                <a:latin typeface="Harrington" panose="04040505050A02020702" pitchFamily="82" charset="0"/>
              </a:rPr>
              <a:t>Field:</a:t>
            </a:r>
          </a:p>
          <a:p>
            <a:pPr algn="l"/>
            <a:r>
              <a:rPr lang="en-US" b="1" dirty="0" smtClean="0">
                <a:latin typeface="Harrington" panose="04040505050A02020702" pitchFamily="82" charset="0"/>
              </a:rPr>
              <a:t>Civil engineering</a:t>
            </a:r>
          </a:p>
          <a:p>
            <a:pPr algn="l"/>
            <a:r>
              <a:rPr lang="en-US" b="1" dirty="0" smtClean="0">
                <a:latin typeface="Harrington" panose="04040505050A02020702" pitchFamily="82" charset="0"/>
              </a:rPr>
              <a:t>Geology</a:t>
            </a:r>
            <a:endParaRPr lang="en-US" b="1" dirty="0">
              <a:latin typeface="Harrington" panose="04040505050A02020702" pitchFamily="82" charset="0"/>
            </a:endParaRPr>
          </a:p>
        </p:txBody>
      </p:sp>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5486400" y="1828800"/>
            <a:ext cx="2514600" cy="3429000"/>
          </a:xfrm>
        </p:spPr>
      </p:pic>
    </p:spTree>
    <p:extLst>
      <p:ext uri="{BB962C8B-B14F-4D97-AF65-F5344CB8AC3E}">
        <p14:creationId xmlns:p14="http://schemas.microsoft.com/office/powerpoint/2010/main" val="3180134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2000250"/>
          </a:xfrm>
        </p:spPr>
        <p:txBody>
          <a:bodyPr>
            <a:normAutofit/>
          </a:bodyPr>
          <a:lstStyle/>
          <a:p>
            <a:r>
              <a:rPr lang="en-US" dirty="0" smtClean="0">
                <a:latin typeface="Old English Text MT" panose="03040902040508030806" pitchFamily="66" charset="0"/>
              </a:rPr>
              <a:t>                       William Buckland</a:t>
            </a:r>
            <a:r>
              <a:rPr lang="en-US" dirty="0" smtClean="0"/>
              <a:t/>
            </a:r>
            <a:br>
              <a:rPr lang="en-US" dirty="0" smtClean="0"/>
            </a:br>
            <a:endParaRPr lang="en-US" dirty="0"/>
          </a:p>
        </p:txBody>
      </p:sp>
      <p:sp>
        <p:nvSpPr>
          <p:cNvPr id="5" name="Subtitle 4"/>
          <p:cNvSpPr>
            <a:spLocks noGrp="1"/>
          </p:cNvSpPr>
          <p:nvPr>
            <p:ph type="subTitle" idx="1"/>
          </p:nvPr>
        </p:nvSpPr>
        <p:spPr>
          <a:xfrm>
            <a:off x="762000" y="1828800"/>
            <a:ext cx="6400800" cy="3352800"/>
          </a:xfrm>
        </p:spPr>
        <p:txBody>
          <a:bodyPr/>
          <a:lstStyle/>
          <a:p>
            <a:pPr algn="l"/>
            <a:r>
              <a:rPr lang="en-US" b="1" dirty="0" smtClean="0">
                <a:latin typeface="Harrington" panose="04040505050A02020702" pitchFamily="82" charset="0"/>
              </a:rPr>
              <a:t>Born 12 Mar 1784</a:t>
            </a:r>
          </a:p>
          <a:p>
            <a:pPr algn="l"/>
            <a:r>
              <a:rPr lang="en-US" b="1" dirty="0" smtClean="0">
                <a:latin typeface="Harrington" panose="04040505050A02020702" pitchFamily="82" charset="0"/>
              </a:rPr>
              <a:t>Died 14 Aug 1859</a:t>
            </a:r>
            <a:endParaRPr lang="en-US" b="1" dirty="0">
              <a:latin typeface="Harrington" panose="04040505050A02020702" pitchFamily="82" charset="0"/>
            </a:endParaRPr>
          </a:p>
          <a:p>
            <a:pPr algn="l"/>
            <a:r>
              <a:rPr lang="en-US" b="1" dirty="0" smtClean="0">
                <a:latin typeface="Harrington" panose="04040505050A02020702" pitchFamily="82" charset="0"/>
              </a:rPr>
              <a:t>English theologian</a:t>
            </a:r>
          </a:p>
          <a:p>
            <a:pPr algn="l"/>
            <a:r>
              <a:rPr lang="en-US" b="1" dirty="0" smtClean="0">
                <a:latin typeface="Harrington" panose="04040505050A02020702" pitchFamily="82" charset="0"/>
              </a:rPr>
              <a:t>Geologist</a:t>
            </a:r>
          </a:p>
          <a:p>
            <a:pPr algn="l"/>
            <a:r>
              <a:rPr lang="en-US" b="1" dirty="0" smtClean="0">
                <a:latin typeface="Harrington" panose="04040505050A02020702" pitchFamily="82" charset="0"/>
              </a:rPr>
              <a:t>Paleontologist</a:t>
            </a:r>
            <a:endParaRPr lang="en-US" b="1" dirty="0">
              <a:latin typeface="Harrington" panose="04040505050A02020702" pitchFamily="82" charset="0"/>
            </a:endParaRPr>
          </a:p>
        </p:txBody>
      </p:sp>
      <p:pic>
        <p:nvPicPr>
          <p:cNvPr id="4" name="Content Placeholder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4648200" y="1600200"/>
            <a:ext cx="3124200" cy="3835400"/>
          </a:xfrm>
        </p:spPr>
      </p:pic>
    </p:spTree>
    <p:extLst>
      <p:ext uri="{BB962C8B-B14F-4D97-AF65-F5344CB8AC3E}">
        <p14:creationId xmlns:p14="http://schemas.microsoft.com/office/powerpoint/2010/main" val="21401799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43000" y="152400"/>
            <a:ext cx="7772400" cy="1470025"/>
          </a:xfrm>
        </p:spPr>
        <p:txBody>
          <a:bodyPr/>
          <a:lstStyle/>
          <a:p>
            <a:r>
              <a:rPr lang="en-US" b="1" dirty="0" smtClean="0">
                <a:latin typeface="Harrington" panose="04040505050A02020702" pitchFamily="82" charset="0"/>
              </a:rPr>
              <a:t>                    Adam Sedgwick</a:t>
            </a:r>
            <a:endParaRPr lang="en-US" b="1" dirty="0">
              <a:latin typeface="Harrington" panose="04040505050A02020702" pitchFamily="82" charset="0"/>
            </a:endParaRPr>
          </a:p>
        </p:txBody>
      </p:sp>
      <p:sp>
        <p:nvSpPr>
          <p:cNvPr id="6" name="Subtitle 5"/>
          <p:cNvSpPr>
            <a:spLocks noGrp="1"/>
          </p:cNvSpPr>
          <p:nvPr>
            <p:ph type="subTitle" idx="1"/>
          </p:nvPr>
        </p:nvSpPr>
        <p:spPr>
          <a:xfrm>
            <a:off x="152400" y="1600200"/>
            <a:ext cx="6400800" cy="3352800"/>
          </a:xfrm>
        </p:spPr>
        <p:txBody>
          <a:bodyPr>
            <a:normAutofit lnSpcReduction="10000"/>
          </a:bodyPr>
          <a:lstStyle/>
          <a:p>
            <a:pPr algn="l"/>
            <a:r>
              <a:rPr lang="en-US" b="1" dirty="0" smtClean="0">
                <a:latin typeface="Harrington" panose="04040505050A02020702" pitchFamily="82" charset="0"/>
              </a:rPr>
              <a:t>Born 22 Mar 1785</a:t>
            </a:r>
          </a:p>
          <a:p>
            <a:pPr algn="l"/>
            <a:r>
              <a:rPr lang="en-US" b="1" dirty="0" smtClean="0">
                <a:latin typeface="Harrington" panose="04040505050A02020702" pitchFamily="82" charset="0"/>
              </a:rPr>
              <a:t>Died 27 Jan 1873</a:t>
            </a:r>
          </a:p>
          <a:p>
            <a:pPr algn="l"/>
            <a:endParaRPr lang="en-US" b="1" dirty="0">
              <a:latin typeface="Harrington" panose="04040505050A02020702" pitchFamily="82" charset="0"/>
            </a:endParaRPr>
          </a:p>
          <a:p>
            <a:pPr algn="l"/>
            <a:r>
              <a:rPr lang="en-US" b="1" dirty="0" smtClean="0">
                <a:latin typeface="Harrington" panose="04040505050A02020702" pitchFamily="82" charset="0"/>
              </a:rPr>
              <a:t>Geologist</a:t>
            </a:r>
          </a:p>
          <a:p>
            <a:pPr algn="l"/>
            <a:r>
              <a:rPr lang="en-US" b="1" dirty="0" smtClean="0">
                <a:latin typeface="Harrington" panose="04040505050A02020702" pitchFamily="82" charset="0"/>
              </a:rPr>
              <a:t>University of Cambridge</a:t>
            </a:r>
          </a:p>
          <a:p>
            <a:pPr algn="l"/>
            <a:r>
              <a:rPr lang="en-US" b="1" dirty="0" smtClean="0">
                <a:latin typeface="Harrington" panose="04040505050A02020702" pitchFamily="82" charset="0"/>
              </a:rPr>
              <a:t>Anglican clergyman</a:t>
            </a:r>
            <a:endParaRPr lang="en-US" b="1" dirty="0">
              <a:latin typeface="Harrington" panose="04040505050A02020702" pitchFamily="82" charset="0"/>
            </a:endParaRPr>
          </a:p>
        </p:txBody>
      </p:sp>
      <p:pic>
        <p:nvPicPr>
          <p:cNvPr id="4" name="Content Placeholder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4724400" y="1600200"/>
            <a:ext cx="3717925" cy="4525963"/>
          </a:xfrm>
        </p:spPr>
      </p:pic>
    </p:spTree>
    <p:extLst>
      <p:ext uri="{BB962C8B-B14F-4D97-AF65-F5344CB8AC3E}">
        <p14:creationId xmlns:p14="http://schemas.microsoft.com/office/powerpoint/2010/main" val="12258179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0" y="304800"/>
            <a:ext cx="3124200" cy="914400"/>
          </a:xfrm>
        </p:spPr>
        <p:txBody>
          <a:bodyPr>
            <a:noAutofit/>
          </a:bodyPr>
          <a:lstStyle/>
          <a:p>
            <a:r>
              <a:rPr lang="en-US" sz="4000" dirty="0" smtClean="0">
                <a:latin typeface="Old English Text MT" panose="03040902040508030806" pitchFamily="66" charset="0"/>
              </a:rPr>
              <a:t>                  Charles Lyell</a:t>
            </a:r>
            <a:endParaRPr lang="en-US" sz="4000" dirty="0">
              <a:latin typeface="Old English Text MT" panose="03040902040508030806" pitchFamily="66" charset="0"/>
            </a:endParaRPr>
          </a:p>
        </p:txBody>
      </p:sp>
      <p:sp>
        <p:nvSpPr>
          <p:cNvPr id="3" name="Subtitle 2"/>
          <p:cNvSpPr>
            <a:spLocks noGrp="1"/>
          </p:cNvSpPr>
          <p:nvPr>
            <p:ph type="subTitle" idx="1"/>
          </p:nvPr>
        </p:nvSpPr>
        <p:spPr>
          <a:xfrm>
            <a:off x="228600" y="1524000"/>
            <a:ext cx="5257800" cy="5029200"/>
          </a:xfrm>
        </p:spPr>
        <p:txBody>
          <a:bodyPr>
            <a:normAutofit/>
          </a:bodyPr>
          <a:lstStyle/>
          <a:p>
            <a:pPr algn="l"/>
            <a:r>
              <a:rPr lang="en-US" sz="2000" b="1" dirty="0" smtClean="0">
                <a:latin typeface="Harrington" panose="04040505050A02020702" pitchFamily="82" charset="0"/>
              </a:rPr>
              <a:t>Born 14 Sep 1797</a:t>
            </a:r>
          </a:p>
          <a:p>
            <a:pPr algn="l"/>
            <a:r>
              <a:rPr lang="en-US" sz="2000" b="1" dirty="0" smtClean="0">
                <a:latin typeface="Harrington" panose="04040505050A02020702" pitchFamily="82" charset="0"/>
              </a:rPr>
              <a:t>Died 22 Feb 1875</a:t>
            </a:r>
          </a:p>
          <a:p>
            <a:pPr algn="l"/>
            <a:r>
              <a:rPr lang="en-US" sz="2000" b="1" dirty="0" smtClean="0">
                <a:latin typeface="Harrington" panose="04040505050A02020702" pitchFamily="82" charset="0"/>
              </a:rPr>
              <a:t>Fields:</a:t>
            </a:r>
          </a:p>
          <a:p>
            <a:pPr algn="l"/>
            <a:r>
              <a:rPr lang="en-US" sz="2000" b="1" dirty="0" smtClean="0">
                <a:latin typeface="Harrington" panose="04040505050A02020702" pitchFamily="82" charset="0"/>
              </a:rPr>
              <a:t>Law</a:t>
            </a:r>
          </a:p>
          <a:p>
            <a:pPr algn="l"/>
            <a:r>
              <a:rPr lang="en-US" sz="2000" b="1" dirty="0" smtClean="0">
                <a:latin typeface="Harrington" panose="04040505050A02020702" pitchFamily="82" charset="0"/>
              </a:rPr>
              <a:t>Geology</a:t>
            </a:r>
          </a:p>
          <a:p>
            <a:pPr algn="l"/>
            <a:r>
              <a:rPr lang="en-US" sz="2000" b="1" dirty="0" smtClean="0">
                <a:latin typeface="Harrington" panose="04040505050A02020702" pitchFamily="82" charset="0"/>
              </a:rPr>
              <a:t>Influenced:</a:t>
            </a:r>
          </a:p>
          <a:p>
            <a:pPr algn="l"/>
            <a:r>
              <a:rPr lang="en-US" sz="2000" b="1" dirty="0" smtClean="0">
                <a:latin typeface="Harrington" panose="04040505050A02020702" pitchFamily="82" charset="0"/>
              </a:rPr>
              <a:t>Charles Darwin, Alfred Wallace, Thomas Huxley, and </a:t>
            </a:r>
            <a:r>
              <a:rPr lang="en-US" sz="2000" b="1" dirty="0" err="1" smtClean="0">
                <a:latin typeface="Harrington" panose="04040505050A02020702" pitchFamily="82" charset="0"/>
              </a:rPr>
              <a:t>Impey</a:t>
            </a:r>
            <a:r>
              <a:rPr lang="en-US" sz="2000" b="1" dirty="0" smtClean="0">
                <a:latin typeface="Harrington" panose="04040505050A02020702" pitchFamily="82" charset="0"/>
              </a:rPr>
              <a:t> Murchison</a:t>
            </a:r>
          </a:p>
          <a:p>
            <a:pPr algn="l"/>
            <a:r>
              <a:rPr lang="en-US" sz="2000" b="1" dirty="0" smtClean="0">
                <a:latin typeface="Harrington" panose="04040505050A02020702" pitchFamily="82" charset="0"/>
              </a:rPr>
              <a:t>Notable awards:</a:t>
            </a:r>
          </a:p>
          <a:p>
            <a:pPr algn="l"/>
            <a:r>
              <a:rPr lang="en-US" sz="2000" b="1" dirty="0">
                <a:latin typeface="Harrington" panose="04040505050A02020702" pitchFamily="82" charset="0"/>
              </a:rPr>
              <a:t>	</a:t>
            </a:r>
            <a:r>
              <a:rPr lang="en-US" sz="2000" b="1" dirty="0" smtClean="0">
                <a:latin typeface="Harrington" panose="04040505050A02020702" pitchFamily="82" charset="0"/>
              </a:rPr>
              <a:t>Royal medal 1834</a:t>
            </a:r>
          </a:p>
          <a:p>
            <a:pPr algn="l"/>
            <a:r>
              <a:rPr lang="en-US" sz="2000" b="1" dirty="0">
                <a:latin typeface="Harrington" panose="04040505050A02020702" pitchFamily="82" charset="0"/>
              </a:rPr>
              <a:t>	</a:t>
            </a:r>
            <a:r>
              <a:rPr lang="en-US" sz="2000" b="1" dirty="0" err="1" smtClean="0">
                <a:latin typeface="Harrington" panose="04040505050A02020702" pitchFamily="82" charset="0"/>
              </a:rPr>
              <a:t>Copely</a:t>
            </a:r>
            <a:r>
              <a:rPr lang="en-US" sz="2000" b="1" dirty="0" smtClean="0">
                <a:latin typeface="Harrington" panose="04040505050A02020702" pitchFamily="82" charset="0"/>
              </a:rPr>
              <a:t> medal 1858</a:t>
            </a:r>
          </a:p>
          <a:p>
            <a:pPr algn="l"/>
            <a:endParaRPr lang="en-US" b="1" dirty="0">
              <a:latin typeface="Harrington" panose="04040505050A02020702" pitchFamily="82"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1200" y="1295400"/>
            <a:ext cx="2362200" cy="3733800"/>
          </a:xfrm>
          <a:prstGeom prst="rect">
            <a:avLst/>
          </a:prstGeom>
        </p:spPr>
      </p:pic>
    </p:spTree>
    <p:extLst>
      <p:ext uri="{BB962C8B-B14F-4D97-AF65-F5344CB8AC3E}">
        <p14:creationId xmlns:p14="http://schemas.microsoft.com/office/powerpoint/2010/main" val="8916395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4599" y="838200"/>
            <a:ext cx="4267201" cy="5562600"/>
          </a:xfrm>
          <a:prstGeom prst="rect">
            <a:avLst/>
          </a:prstGeom>
        </p:spPr>
      </p:pic>
    </p:spTree>
    <p:extLst>
      <p:ext uri="{BB962C8B-B14F-4D97-AF65-F5344CB8AC3E}">
        <p14:creationId xmlns:p14="http://schemas.microsoft.com/office/powerpoint/2010/main" val="7500905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9612" y="0"/>
            <a:ext cx="5124775" cy="6858000"/>
          </a:xfrm>
          <a:prstGeom prst="rect">
            <a:avLst/>
          </a:prstGeom>
        </p:spPr>
      </p:pic>
    </p:spTree>
    <p:extLst>
      <p:ext uri="{BB962C8B-B14F-4D97-AF65-F5344CB8AC3E}">
        <p14:creationId xmlns:p14="http://schemas.microsoft.com/office/powerpoint/2010/main" val="27670210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8200" y="0"/>
            <a:ext cx="4267200" cy="1219199"/>
          </a:xfrm>
        </p:spPr>
        <p:txBody>
          <a:bodyPr>
            <a:normAutofit fontScale="90000"/>
          </a:bodyPr>
          <a:lstStyle/>
          <a:p>
            <a:r>
              <a:rPr lang="en-US" sz="4000" b="1" dirty="0" smtClean="0">
                <a:latin typeface="Old English Text MT" panose="03040902040508030806" pitchFamily="66" charset="0"/>
              </a:rPr>
              <a:t>                                </a:t>
            </a:r>
            <a:r>
              <a:rPr lang="en-US" b="1" dirty="0" smtClean="0">
                <a:latin typeface="Old English Text MT" panose="03040902040508030806" pitchFamily="66" charset="0"/>
              </a:rPr>
              <a:t>Charles Darwin</a:t>
            </a:r>
            <a:endParaRPr lang="en-US" b="1" dirty="0">
              <a:latin typeface="Old English Text MT" panose="03040902040508030806" pitchFamily="66" charset="0"/>
            </a:endParaRPr>
          </a:p>
        </p:txBody>
      </p:sp>
      <p:sp>
        <p:nvSpPr>
          <p:cNvPr id="3" name="Subtitle 2"/>
          <p:cNvSpPr>
            <a:spLocks noGrp="1"/>
          </p:cNvSpPr>
          <p:nvPr>
            <p:ph type="subTitle" idx="1"/>
          </p:nvPr>
        </p:nvSpPr>
        <p:spPr>
          <a:xfrm>
            <a:off x="228599" y="1295400"/>
            <a:ext cx="4953001" cy="3767328"/>
          </a:xfrm>
        </p:spPr>
        <p:txBody>
          <a:bodyPr>
            <a:normAutofit fontScale="77500" lnSpcReduction="20000"/>
          </a:bodyPr>
          <a:lstStyle/>
          <a:p>
            <a:pPr algn="l"/>
            <a:r>
              <a:rPr lang="en-US" sz="2800" b="1" dirty="0" smtClean="0">
                <a:latin typeface="Harrington" panose="04040505050A02020702" pitchFamily="82" charset="0"/>
              </a:rPr>
              <a:t>Born 12 Feb 1809</a:t>
            </a:r>
          </a:p>
          <a:p>
            <a:pPr algn="l"/>
            <a:r>
              <a:rPr lang="en-US" sz="2800" b="1" dirty="0" smtClean="0">
                <a:latin typeface="Harrington" panose="04040505050A02020702" pitchFamily="82" charset="0"/>
              </a:rPr>
              <a:t>Died 19 Apr 1882</a:t>
            </a:r>
          </a:p>
          <a:p>
            <a:pPr algn="l"/>
            <a:endParaRPr lang="en-US" sz="2800" b="1" dirty="0" smtClean="0">
              <a:latin typeface="Harrington" panose="04040505050A02020702" pitchFamily="82" charset="0"/>
            </a:endParaRPr>
          </a:p>
          <a:p>
            <a:pPr algn="l"/>
            <a:r>
              <a:rPr lang="en-US" sz="2800" b="1" dirty="0" smtClean="0">
                <a:latin typeface="Harrington" panose="04040505050A02020702" pitchFamily="82" charset="0"/>
              </a:rPr>
              <a:t>Fields:</a:t>
            </a:r>
          </a:p>
          <a:p>
            <a:pPr algn="l"/>
            <a:r>
              <a:rPr lang="en-US" sz="2800" b="1" dirty="0" smtClean="0">
                <a:latin typeface="Harrington" panose="04040505050A02020702" pitchFamily="82" charset="0"/>
              </a:rPr>
              <a:t>Naturalist</a:t>
            </a:r>
          </a:p>
          <a:p>
            <a:pPr algn="l"/>
            <a:r>
              <a:rPr lang="en-US" sz="2800" b="1" dirty="0">
                <a:latin typeface="Harrington" panose="04040505050A02020702" pitchFamily="82" charset="0"/>
              </a:rPr>
              <a:t>Geologist </a:t>
            </a:r>
            <a:endParaRPr lang="en-US" sz="2800" b="1" dirty="0" smtClean="0">
              <a:latin typeface="Harrington" panose="04040505050A02020702" pitchFamily="82" charset="0"/>
            </a:endParaRPr>
          </a:p>
          <a:p>
            <a:pPr algn="l"/>
            <a:r>
              <a:rPr lang="en-US" sz="2800" b="1" dirty="0" smtClean="0">
                <a:latin typeface="Harrington" panose="04040505050A02020702" pitchFamily="82" charset="0"/>
              </a:rPr>
              <a:t>Internationally famous </a:t>
            </a:r>
            <a:r>
              <a:rPr lang="en-US" sz="2800" b="1" dirty="0">
                <a:latin typeface="Harrington" panose="04040505050A02020702" pitchFamily="82" charset="0"/>
              </a:rPr>
              <a:t>for </a:t>
            </a:r>
            <a:r>
              <a:rPr lang="en-US" sz="2800" b="1" dirty="0" smtClean="0">
                <a:latin typeface="Harrington" panose="04040505050A02020702" pitchFamily="82" charset="0"/>
              </a:rPr>
              <a:t>his Theory</a:t>
            </a:r>
          </a:p>
          <a:p>
            <a:pPr algn="l"/>
            <a:r>
              <a:rPr lang="en-US" sz="2800" b="1" dirty="0" smtClean="0">
                <a:latin typeface="Harrington" panose="04040505050A02020702" pitchFamily="82" charset="0"/>
              </a:rPr>
              <a:t>Of Evolution.</a:t>
            </a:r>
          </a:p>
          <a:p>
            <a:pPr algn="l"/>
            <a:r>
              <a:rPr lang="en-US" sz="2800" b="1" dirty="0" smtClean="0">
                <a:latin typeface="Harrington" panose="04040505050A02020702" pitchFamily="82" charset="0"/>
              </a:rPr>
              <a:t>His preeminence as a scientist honored by burial in Westminster Abbey</a:t>
            </a:r>
          </a:p>
          <a:p>
            <a:pPr algn="l"/>
            <a:endParaRPr lang="en-US" sz="2800" b="1" dirty="0">
              <a:latin typeface="Harrington" panose="04040505050A02020702" pitchFamily="82"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0200" y="1295400"/>
            <a:ext cx="2999232" cy="3767328"/>
          </a:xfrm>
          <a:prstGeom prst="rect">
            <a:avLst/>
          </a:prstGeom>
        </p:spPr>
      </p:pic>
    </p:spTree>
    <p:extLst>
      <p:ext uri="{BB962C8B-B14F-4D97-AF65-F5344CB8AC3E}">
        <p14:creationId xmlns:p14="http://schemas.microsoft.com/office/powerpoint/2010/main" val="30817897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b="1" dirty="0" smtClean="0">
                <a:latin typeface="Harrington" panose="04040505050A02020702" pitchFamily="82" charset="0"/>
              </a:rPr>
              <a:t>The celebrated HMS Beagle</a:t>
            </a:r>
            <a:endParaRPr lang="en-US" b="1" dirty="0">
              <a:latin typeface="Harrington" panose="04040505050A02020702" pitchFamily="82"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0" y="1981200"/>
            <a:ext cx="5257800" cy="3733800"/>
          </a:xfrm>
          <a:prstGeom prst="rect">
            <a:avLst/>
          </a:prstGeom>
        </p:spPr>
      </p:pic>
    </p:spTree>
    <p:extLst>
      <p:ext uri="{BB962C8B-B14F-4D97-AF65-F5344CB8AC3E}">
        <p14:creationId xmlns:p14="http://schemas.microsoft.com/office/powerpoint/2010/main" val="21688071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304800"/>
            <a:ext cx="7772400" cy="1470025"/>
          </a:xfrm>
        </p:spPr>
        <p:txBody>
          <a:bodyPr>
            <a:normAutofit/>
          </a:bodyPr>
          <a:lstStyle/>
          <a:p>
            <a:r>
              <a:rPr lang="en-US" sz="3600" b="1" dirty="0" smtClean="0">
                <a:latin typeface="Harrington" panose="04040505050A02020702" pitchFamily="82" charset="0"/>
              </a:rPr>
              <a:t>The voyage of the Beagle</a:t>
            </a:r>
            <a:endParaRPr lang="en-US" sz="3600" b="1" dirty="0">
              <a:latin typeface="Harrington" panose="04040505050A02020702" pitchFamily="82"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752600"/>
            <a:ext cx="7315200" cy="4191000"/>
          </a:xfrm>
          <a:prstGeom prst="rect">
            <a:avLst/>
          </a:prstGeom>
        </p:spPr>
      </p:pic>
    </p:spTree>
    <p:extLst>
      <p:ext uri="{BB962C8B-B14F-4D97-AF65-F5344CB8AC3E}">
        <p14:creationId xmlns:p14="http://schemas.microsoft.com/office/powerpoint/2010/main" val="12506977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57200"/>
            <a:ext cx="7772400" cy="1371599"/>
          </a:xfrm>
        </p:spPr>
        <p:txBody>
          <a:bodyPr>
            <a:normAutofit/>
          </a:bodyPr>
          <a:lstStyle/>
          <a:p>
            <a:r>
              <a:rPr lang="en-US" sz="3600" b="1" dirty="0" smtClean="0">
                <a:latin typeface="Harrington" panose="04040505050A02020702" pitchFamily="82" charset="0"/>
              </a:rPr>
              <a:t>Early Sketch of evolutionary tree</a:t>
            </a:r>
            <a:br>
              <a:rPr lang="en-US" sz="3600" b="1" dirty="0" smtClean="0">
                <a:latin typeface="Harrington" panose="04040505050A02020702" pitchFamily="82" charset="0"/>
              </a:rPr>
            </a:br>
            <a:r>
              <a:rPr lang="en-US" sz="3600" b="1" dirty="0" smtClean="0">
                <a:latin typeface="Harrington" panose="04040505050A02020702" pitchFamily="82" charset="0"/>
              </a:rPr>
              <a:t>Note “I think” (at top of sketch)</a:t>
            </a:r>
            <a:endParaRPr lang="en-US" sz="3600" b="1" dirty="0">
              <a:latin typeface="Harrington" panose="04040505050A02020702" pitchFamily="82" charset="0"/>
            </a:endParaRPr>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6616" y="1828799"/>
            <a:ext cx="4035826" cy="4864443"/>
          </a:xfrm>
          <a:prstGeom prst="rect">
            <a:avLst/>
          </a:prstGeom>
        </p:spPr>
      </p:pic>
    </p:spTree>
    <p:extLst>
      <p:ext uri="{BB962C8B-B14F-4D97-AF65-F5344CB8AC3E}">
        <p14:creationId xmlns:p14="http://schemas.microsoft.com/office/powerpoint/2010/main" val="29254158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Harrington" panose="04040505050A02020702" pitchFamily="82" charset="0"/>
              </a:rPr>
              <a:t>The first copy of his book. “The Origin of Species</a:t>
            </a:r>
            <a:r>
              <a:rPr lang="en-US" sz="3200" dirty="0" smtClean="0">
                <a:latin typeface="Harrington" panose="04040505050A02020702" pitchFamily="82" charset="0"/>
              </a:rPr>
              <a:t>”</a:t>
            </a:r>
            <a:endParaRPr lang="en-US" sz="3200" dirty="0">
              <a:latin typeface="Harrington" panose="04040505050A02020702" pitchFamily="82" charset="0"/>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162992" y="1602119"/>
            <a:ext cx="2818015" cy="4522124"/>
          </a:xfrm>
        </p:spPr>
      </p:pic>
    </p:spTree>
    <p:extLst>
      <p:ext uri="{BB962C8B-B14F-4D97-AF65-F5344CB8AC3E}">
        <p14:creationId xmlns:p14="http://schemas.microsoft.com/office/powerpoint/2010/main" val="16864503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7772400" cy="1470025"/>
          </a:xfrm>
        </p:spPr>
        <p:txBody>
          <a:bodyPr>
            <a:normAutofit/>
          </a:bodyPr>
          <a:lstStyle/>
          <a:p>
            <a:r>
              <a:rPr lang="en-US" sz="3600" b="1" dirty="0" smtClean="0">
                <a:latin typeface="Harrington" panose="04040505050A02020702" pitchFamily="82" charset="0"/>
              </a:rPr>
              <a:t>From Punch’s Almanac 1882</a:t>
            </a:r>
            <a:endParaRPr lang="en-US" sz="3600" b="1" dirty="0">
              <a:latin typeface="Harrington" panose="04040505050A02020702" pitchFamily="82" charset="0"/>
            </a:endParaRPr>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219200"/>
            <a:ext cx="5791200" cy="5486400"/>
          </a:xfrm>
          <a:prstGeom prst="rect">
            <a:avLst/>
          </a:prstGeom>
        </p:spPr>
      </p:pic>
    </p:spTree>
    <p:extLst>
      <p:ext uri="{BB962C8B-B14F-4D97-AF65-F5344CB8AC3E}">
        <p14:creationId xmlns:p14="http://schemas.microsoft.com/office/powerpoint/2010/main" val="15357818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Harrington" panose="04040505050A02020702" pitchFamily="82" charset="0"/>
              </a:rPr>
              <a:t>An early caricature of Darwin</a:t>
            </a:r>
            <a:endParaRPr lang="en-US" sz="4000" b="1" dirty="0">
              <a:latin typeface="Harrington" panose="04040505050A02020702" pitchFamily="82" charset="0"/>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347083" y="1600200"/>
            <a:ext cx="2449833" cy="4525963"/>
          </a:xfrm>
        </p:spPr>
      </p:pic>
    </p:spTree>
    <p:extLst>
      <p:ext uri="{BB962C8B-B14F-4D97-AF65-F5344CB8AC3E}">
        <p14:creationId xmlns:p14="http://schemas.microsoft.com/office/powerpoint/2010/main" val="36482625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3901" y="304801"/>
            <a:ext cx="7772400" cy="1142999"/>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b="1" dirty="0" smtClean="0">
                <a:latin typeface="Harrington" panose="04040505050A02020702" pitchFamily="82" charset="0"/>
              </a:rPr>
              <a:t>Another Early Darwin Caricature</a:t>
            </a:r>
            <a:r>
              <a:rPr lang="en-US" dirty="0">
                <a:latin typeface="Harrington" panose="04040505050A02020702" pitchFamily="82" charset="0"/>
              </a:rPr>
              <a:t/>
            </a:r>
            <a:br>
              <a:rPr lang="en-US" dirty="0">
                <a:latin typeface="Harrington" panose="04040505050A02020702" pitchFamily="82" charset="0"/>
              </a:rPr>
            </a:br>
            <a:r>
              <a:rPr lang="en-US" dirty="0" smtClean="0"/>
              <a:t/>
            </a:r>
            <a:br>
              <a:rPr lang="en-US" dirty="0" smtClean="0"/>
            </a:br>
            <a:r>
              <a:rPr lang="en-US" dirty="0"/>
              <a:t/>
            </a:r>
            <a:br>
              <a:rPr lang="en-US" dirty="0"/>
            </a:br>
            <a:r>
              <a:rPr lang="en-US" dirty="0" smtClean="0"/>
              <a:t>an</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6999" y="1676400"/>
            <a:ext cx="4076699" cy="4648200"/>
          </a:xfrm>
          <a:prstGeom prst="rect">
            <a:avLst/>
          </a:prstGeom>
        </p:spPr>
      </p:pic>
    </p:spTree>
    <p:extLst>
      <p:ext uri="{BB962C8B-B14F-4D97-AF65-F5344CB8AC3E}">
        <p14:creationId xmlns:p14="http://schemas.microsoft.com/office/powerpoint/2010/main" val="18833573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6200"/>
            <a:ext cx="6400800" cy="6781800"/>
          </a:xfrm>
        </p:spPr>
        <p:txBody>
          <a:bodyPr>
            <a:noAutofit/>
          </a:bodyPr>
          <a:lstStyle/>
          <a:p>
            <a:pPr algn="l"/>
            <a:endParaRPr lang="en-US" sz="2400" b="1" dirty="0" smtClean="0">
              <a:latin typeface="Harrington" panose="04040505050A02020702" pitchFamily="82" charset="0"/>
            </a:endParaRPr>
          </a:p>
          <a:p>
            <a:pPr algn="l"/>
            <a:endParaRPr lang="en-US" sz="2400" b="1" dirty="0">
              <a:latin typeface="Harrington" panose="04040505050A02020702" pitchFamily="82" charset="0"/>
            </a:endParaRPr>
          </a:p>
          <a:p>
            <a:pPr algn="l"/>
            <a:r>
              <a:rPr lang="en-US" sz="2400" b="1" dirty="0" smtClean="0">
                <a:latin typeface="Harrington" panose="04040505050A02020702" pitchFamily="82" charset="0"/>
              </a:rPr>
              <a:t>Surprisingly</a:t>
            </a:r>
            <a:r>
              <a:rPr lang="en-US" sz="2400" b="1" dirty="0">
                <a:latin typeface="Harrington" panose="04040505050A02020702" pitchFamily="82" charset="0"/>
              </a:rPr>
              <a:t>, Charles Darwin said, “I was a young man with </a:t>
            </a:r>
            <a:r>
              <a:rPr lang="en-US" sz="2400" b="1" i="1" dirty="0">
                <a:latin typeface="Harrington" panose="04040505050A02020702" pitchFamily="82" charset="0"/>
              </a:rPr>
              <a:t>unformed </a:t>
            </a:r>
            <a:r>
              <a:rPr lang="en-US" sz="2400" b="1" dirty="0">
                <a:latin typeface="Harrington" panose="04040505050A02020702" pitchFamily="82" charset="0"/>
              </a:rPr>
              <a:t>ideas. I threw out theories and suggestions, wondering at all times over everything, and to my astonishment the ideas took like wildfire; </a:t>
            </a:r>
            <a:r>
              <a:rPr lang="en-US" sz="2400" b="1" i="1" u="sng" dirty="0">
                <a:latin typeface="Harrington" panose="04040505050A02020702" pitchFamily="82" charset="0"/>
              </a:rPr>
              <a:t>men made a religion of them</a:t>
            </a:r>
            <a:r>
              <a:rPr lang="en-US" sz="2400" b="1" dirty="0">
                <a:latin typeface="Harrington" panose="04040505050A02020702" pitchFamily="82" charset="0"/>
              </a:rPr>
              <a:t>.” He later stated, “If it could be demonstrated that any complex organ existed which could not possibly have been formed by numerous slight modifications my theory would absolutely break down.” </a:t>
            </a:r>
            <a:r>
              <a:rPr lang="en-US" sz="2400" b="1" dirty="0" smtClean="0">
                <a:latin typeface="Harrington" panose="04040505050A02020702" pitchFamily="82" charset="0"/>
              </a:rPr>
              <a:t> </a:t>
            </a:r>
            <a:r>
              <a:rPr lang="en-US" sz="2400" b="1" i="1" u="sng" dirty="0" smtClean="0">
                <a:latin typeface="Harrington" panose="04040505050A02020702" pitchFamily="82" charset="0"/>
              </a:rPr>
              <a:t>Men </a:t>
            </a:r>
            <a:r>
              <a:rPr lang="en-US" sz="2400" b="1" i="1" u="sng" dirty="0">
                <a:latin typeface="Harrington" panose="04040505050A02020702" pitchFamily="82" charset="0"/>
              </a:rPr>
              <a:t>liked Darwin’s theory, whether it could be proved or not</a:t>
            </a:r>
          </a:p>
        </p:txBody>
      </p:sp>
    </p:spTree>
    <p:extLst>
      <p:ext uri="{BB962C8B-B14F-4D97-AF65-F5344CB8AC3E}">
        <p14:creationId xmlns:p14="http://schemas.microsoft.com/office/powerpoint/2010/main" val="35358205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Harrington" panose="04040505050A02020702" pitchFamily="82" charset="0"/>
              </a:rPr>
              <a:t>Summary</a:t>
            </a:r>
            <a:endParaRPr lang="en-US" b="1" dirty="0">
              <a:latin typeface="Harrington" panose="04040505050A02020702" pitchFamily="82" charset="0"/>
            </a:endParaRPr>
          </a:p>
        </p:txBody>
      </p:sp>
      <p:sp>
        <p:nvSpPr>
          <p:cNvPr id="3" name="Content Placeholder 2"/>
          <p:cNvSpPr>
            <a:spLocks noGrp="1"/>
          </p:cNvSpPr>
          <p:nvPr>
            <p:ph idx="1"/>
          </p:nvPr>
        </p:nvSpPr>
        <p:spPr>
          <a:xfrm>
            <a:off x="304800" y="1676400"/>
            <a:ext cx="8229600" cy="4525963"/>
          </a:xfrm>
        </p:spPr>
        <p:txBody>
          <a:bodyPr>
            <a:normAutofit fontScale="92500" lnSpcReduction="10000"/>
          </a:bodyPr>
          <a:lstStyle/>
          <a:p>
            <a:pPr marL="0" indent="0">
              <a:buNone/>
            </a:pPr>
            <a:r>
              <a:rPr lang="en-US" b="1" dirty="0" smtClean="0">
                <a:latin typeface="Harrington" panose="04040505050A02020702" pitchFamily="82" charset="0"/>
              </a:rPr>
              <a:t>Leclerc:   Gradual cooling of earth. 78K yrs. old</a:t>
            </a:r>
          </a:p>
          <a:p>
            <a:pPr marL="0" indent="0">
              <a:buNone/>
            </a:pPr>
            <a:r>
              <a:rPr lang="en-US" b="1" dirty="0" smtClean="0">
                <a:latin typeface="Harrington" panose="04040505050A02020702" pitchFamily="82" charset="0"/>
              </a:rPr>
              <a:t>Laplace:  Nebular hypothesis</a:t>
            </a:r>
          </a:p>
          <a:p>
            <a:pPr marL="0" indent="0">
              <a:buNone/>
            </a:pPr>
            <a:r>
              <a:rPr lang="en-US" b="1" dirty="0" smtClean="0">
                <a:latin typeface="Harrington" panose="04040505050A02020702" pitchFamily="82" charset="0"/>
              </a:rPr>
              <a:t>Werner:    Receding oceon-1 million yr. old earth</a:t>
            </a:r>
          </a:p>
          <a:p>
            <a:pPr marL="0" indent="0">
              <a:buNone/>
            </a:pPr>
            <a:r>
              <a:rPr lang="en-US" b="1" dirty="0" smtClean="0">
                <a:latin typeface="Harrington" panose="04040505050A02020702" pitchFamily="82" charset="0"/>
              </a:rPr>
              <a:t>Hutton:     Uniformitarianism-No beginning and               		no end</a:t>
            </a:r>
          </a:p>
          <a:p>
            <a:pPr marL="0" indent="0">
              <a:buNone/>
            </a:pPr>
            <a:r>
              <a:rPr lang="en-US" b="1" dirty="0" err="1" smtClean="0">
                <a:latin typeface="Harrington" panose="04040505050A02020702" pitchFamily="82" charset="0"/>
              </a:rPr>
              <a:t>Cavier</a:t>
            </a:r>
            <a:r>
              <a:rPr lang="en-US" b="1" dirty="0" smtClean="0">
                <a:latin typeface="Harrington" panose="04040505050A02020702" pitchFamily="82" charset="0"/>
              </a:rPr>
              <a:t>:      Catastrophism-Eons of time</a:t>
            </a:r>
          </a:p>
          <a:p>
            <a:pPr marL="0" indent="0">
              <a:buNone/>
            </a:pPr>
            <a:r>
              <a:rPr lang="en-US" b="1" dirty="0" smtClean="0">
                <a:latin typeface="Harrington" panose="04040505050A02020702" pitchFamily="82" charset="0"/>
              </a:rPr>
              <a:t>Smith:        Molten beginning-Long ages</a:t>
            </a:r>
          </a:p>
          <a:p>
            <a:pPr marL="0" indent="0">
              <a:buNone/>
            </a:pPr>
            <a:r>
              <a:rPr lang="en-US" b="1" dirty="0" smtClean="0">
                <a:latin typeface="Harrington" panose="04040505050A02020702" pitchFamily="82" charset="0"/>
              </a:rPr>
              <a:t>Lyell:         Uniformitarianism-Long ages</a:t>
            </a:r>
          </a:p>
          <a:p>
            <a:pPr marL="0" indent="0">
              <a:buNone/>
            </a:pPr>
            <a:r>
              <a:rPr lang="en-US" b="1" dirty="0" smtClean="0">
                <a:latin typeface="Harrington" panose="04040505050A02020702" pitchFamily="82" charset="0"/>
              </a:rPr>
              <a:t>Darwin:      Evolution</a:t>
            </a:r>
          </a:p>
          <a:p>
            <a:pPr marL="0" indent="0">
              <a:buNone/>
            </a:pPr>
            <a:endParaRPr lang="en-US" dirty="0" smtClean="0"/>
          </a:p>
        </p:txBody>
      </p:sp>
    </p:spTree>
    <p:extLst>
      <p:ext uri="{BB962C8B-B14F-4D97-AF65-F5344CB8AC3E}">
        <p14:creationId xmlns:p14="http://schemas.microsoft.com/office/powerpoint/2010/main" val="282575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b="1" dirty="0" smtClean="0">
                <a:latin typeface="Harrington" panose="04040505050A02020702" pitchFamily="82" charset="0"/>
              </a:rPr>
              <a:t>Compromises</a:t>
            </a:r>
            <a:br>
              <a:rPr lang="en-US" b="1" dirty="0" smtClean="0">
                <a:latin typeface="Harrington" panose="04040505050A02020702" pitchFamily="82" charset="0"/>
              </a:rPr>
            </a:br>
            <a:r>
              <a:rPr lang="en-US" b="1" dirty="0" smtClean="0">
                <a:latin typeface="Harrington" panose="04040505050A02020702" pitchFamily="82" charset="0"/>
              </a:rPr>
              <a:t>Within the church</a:t>
            </a:r>
            <a:endParaRPr lang="en-US" b="1" dirty="0">
              <a:latin typeface="Harrington" panose="04040505050A02020702" pitchFamily="82" charset="0"/>
            </a:endParaRPr>
          </a:p>
        </p:txBody>
      </p:sp>
      <p:sp>
        <p:nvSpPr>
          <p:cNvPr id="3" name="Subtitle 2"/>
          <p:cNvSpPr>
            <a:spLocks noGrp="1"/>
          </p:cNvSpPr>
          <p:nvPr>
            <p:ph type="subTitle" idx="1"/>
          </p:nvPr>
        </p:nvSpPr>
        <p:spPr>
          <a:xfrm>
            <a:off x="762000" y="2590800"/>
            <a:ext cx="7543800" cy="2667000"/>
          </a:xfrm>
        </p:spPr>
        <p:txBody>
          <a:bodyPr>
            <a:normAutofit lnSpcReduction="10000"/>
          </a:bodyPr>
          <a:lstStyle/>
          <a:p>
            <a:pPr algn="l"/>
            <a:r>
              <a:rPr lang="en-US" b="1" dirty="0" smtClean="0">
                <a:latin typeface="Harrington" panose="04040505050A02020702" pitchFamily="82" charset="0"/>
              </a:rPr>
              <a:t>1810’s    Gap theory was born</a:t>
            </a:r>
          </a:p>
          <a:p>
            <a:pPr algn="l"/>
            <a:r>
              <a:rPr lang="en-US" b="1" dirty="0" smtClean="0">
                <a:latin typeface="Harrington" panose="04040505050A02020702" pitchFamily="82" charset="0"/>
              </a:rPr>
              <a:t>1820’s    </a:t>
            </a:r>
            <a:r>
              <a:rPr lang="en-US" b="1" dirty="0">
                <a:latin typeface="Harrington" panose="04040505050A02020702" pitchFamily="82" charset="0"/>
              </a:rPr>
              <a:t>Day age theory </a:t>
            </a:r>
            <a:r>
              <a:rPr lang="en-US" b="1" dirty="0" smtClean="0">
                <a:latin typeface="Harrington" panose="04040505050A02020702" pitchFamily="82" charset="0"/>
              </a:rPr>
              <a:t>arose</a:t>
            </a:r>
          </a:p>
          <a:p>
            <a:pPr algn="l"/>
            <a:r>
              <a:rPr lang="en-US" b="1" dirty="0" smtClean="0">
                <a:latin typeface="Harrington" panose="04040505050A02020702" pitchFamily="82" charset="0"/>
              </a:rPr>
              <a:t>1830’s    Flood of Noah was  a local  flood</a:t>
            </a:r>
          </a:p>
          <a:p>
            <a:pPr algn="l"/>
            <a:r>
              <a:rPr lang="en-US" b="1" dirty="0" smtClean="0">
                <a:latin typeface="Harrington" panose="04040505050A02020702" pitchFamily="82" charset="0"/>
              </a:rPr>
              <a:t>1830’s     Liberalism now enters the fray                         	</a:t>
            </a:r>
            <a:r>
              <a:rPr lang="en-US" b="1" dirty="0">
                <a:latin typeface="Harrington" panose="04040505050A02020702" pitchFamily="82" charset="0"/>
              </a:rPr>
              <a:t> </a:t>
            </a:r>
            <a:r>
              <a:rPr lang="en-US" b="1" dirty="0" smtClean="0">
                <a:latin typeface="Harrington" panose="04040505050A02020702" pitchFamily="82" charset="0"/>
              </a:rPr>
              <a:t>      in a big way</a:t>
            </a:r>
            <a:endParaRPr lang="en-US" b="1" dirty="0">
              <a:latin typeface="Harrington" panose="04040505050A02020702" pitchFamily="82" charset="0"/>
            </a:endParaRPr>
          </a:p>
        </p:txBody>
      </p:sp>
    </p:spTree>
    <p:extLst>
      <p:ext uri="{BB962C8B-B14F-4D97-AF65-F5344CB8AC3E}">
        <p14:creationId xmlns:p14="http://schemas.microsoft.com/office/powerpoint/2010/main" val="1758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lstStyle/>
          <a:p>
            <a:r>
              <a:rPr lang="en-US" dirty="0" smtClean="0">
                <a:latin typeface="Harrington" panose="04040505050A02020702" pitchFamily="82" charset="0"/>
              </a:rPr>
              <a:t>Liberalism</a:t>
            </a:r>
            <a:endParaRPr lang="en-US" dirty="0">
              <a:latin typeface="Harrington" panose="04040505050A02020702" pitchFamily="82" charset="0"/>
            </a:endParaRPr>
          </a:p>
        </p:txBody>
      </p:sp>
      <p:sp>
        <p:nvSpPr>
          <p:cNvPr id="3" name="Content Placeholder 2"/>
          <p:cNvSpPr>
            <a:spLocks noGrp="1"/>
          </p:cNvSpPr>
          <p:nvPr>
            <p:ph idx="1"/>
          </p:nvPr>
        </p:nvSpPr>
        <p:spPr>
          <a:xfrm>
            <a:off x="609600" y="1524000"/>
            <a:ext cx="7924800" cy="4525963"/>
          </a:xfrm>
        </p:spPr>
        <p:txBody>
          <a:bodyPr>
            <a:normAutofit lnSpcReduction="10000"/>
          </a:bodyPr>
          <a:lstStyle/>
          <a:p>
            <a:pPr marL="0" indent="0">
              <a:buNone/>
            </a:pPr>
            <a:r>
              <a:rPr lang="en-US" b="1" dirty="0" smtClean="0">
                <a:latin typeface="Harrington" panose="04040505050A02020702" pitchFamily="82" charset="0"/>
              </a:rPr>
              <a:t>     1 Genesis 1-11 is a myth</a:t>
            </a:r>
          </a:p>
          <a:p>
            <a:pPr marL="0" indent="0">
              <a:buNone/>
            </a:pPr>
            <a:r>
              <a:rPr lang="en-US" b="1" dirty="0" smtClean="0">
                <a:latin typeface="Harrington" panose="04040505050A02020702" pitchFamily="82" charset="0"/>
              </a:rPr>
              <a:t>     2 Nature, i.e. matter is all that exists</a:t>
            </a:r>
          </a:p>
          <a:p>
            <a:pPr marL="0" indent="0">
              <a:buNone/>
            </a:pPr>
            <a:r>
              <a:rPr lang="en-US" b="1" dirty="0" smtClean="0">
                <a:latin typeface="Harrington" panose="04040505050A02020702" pitchFamily="82" charset="0"/>
              </a:rPr>
              <a:t>     3 Everything can be explained by TIME,   	plus Chance plus the laws of nature 	working on matter</a:t>
            </a:r>
          </a:p>
          <a:p>
            <a:pPr marL="0" indent="0">
              <a:buNone/>
            </a:pPr>
            <a:endParaRPr lang="en-US" b="1" dirty="0">
              <a:latin typeface="Harrington" panose="04040505050A02020702" pitchFamily="82" charset="0"/>
            </a:endParaRPr>
          </a:p>
          <a:p>
            <a:pPr marL="0" indent="0">
              <a:buNone/>
            </a:pPr>
            <a:r>
              <a:rPr lang="en-US" b="1" dirty="0" smtClean="0">
                <a:latin typeface="Harrington" panose="04040505050A02020702" pitchFamily="82" charset="0"/>
              </a:rPr>
              <a:t>        Due to enlightenment dogma human     	reasoning was now been raised to the 	highest level of authority</a:t>
            </a:r>
            <a:endParaRPr lang="en-US" b="1" dirty="0">
              <a:latin typeface="Harrington" panose="04040505050A02020702" pitchFamily="82" charset="0"/>
            </a:endParaRPr>
          </a:p>
        </p:txBody>
      </p:sp>
    </p:spTree>
    <p:extLst>
      <p:ext uri="{BB962C8B-B14F-4D97-AF65-F5344CB8AC3E}">
        <p14:creationId xmlns:p14="http://schemas.microsoft.com/office/powerpoint/2010/main" val="1399982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sz="4900" b="1" dirty="0">
                <a:latin typeface="Harrington" panose="04040505050A02020702" pitchFamily="82" charset="0"/>
              </a:rPr>
              <a:t>S</a:t>
            </a:r>
            <a:r>
              <a:rPr lang="en-US" sz="4900" b="1" dirty="0" smtClean="0">
                <a:latin typeface="Harrington" panose="04040505050A02020702" pitchFamily="82" charset="0"/>
              </a:rPr>
              <a:t>criptural Geologists</a:t>
            </a:r>
            <a:r>
              <a:rPr lang="en-US" sz="4900" b="1" dirty="0">
                <a:latin typeface="Harrington" panose="04040505050A02020702" pitchFamily="82" charset="0"/>
              </a:rPr>
              <a:t/>
            </a:r>
            <a:br>
              <a:rPr lang="en-US" sz="4900" b="1" dirty="0">
                <a:latin typeface="Harrington" panose="04040505050A02020702" pitchFamily="82" charset="0"/>
              </a:rPr>
            </a:br>
            <a:endParaRPr lang="en-US" sz="4900" b="1" dirty="0">
              <a:latin typeface="Harrington" panose="04040505050A02020702" pitchFamily="82" charset="0"/>
            </a:endParaRPr>
          </a:p>
        </p:txBody>
      </p:sp>
      <p:sp>
        <p:nvSpPr>
          <p:cNvPr id="3" name="Content Placeholder 2"/>
          <p:cNvSpPr>
            <a:spLocks noGrp="1"/>
          </p:cNvSpPr>
          <p:nvPr>
            <p:ph idx="1"/>
          </p:nvPr>
        </p:nvSpPr>
        <p:spPr>
          <a:xfrm>
            <a:off x="457200" y="1219200"/>
            <a:ext cx="8229600" cy="4525963"/>
          </a:xfrm>
        </p:spPr>
        <p:txBody>
          <a:bodyPr/>
          <a:lstStyle/>
          <a:p>
            <a:pPr marL="0" indent="0">
              <a:buNone/>
            </a:pPr>
            <a:r>
              <a:rPr lang="en-US" b="1" dirty="0" smtClean="0">
                <a:latin typeface="Harrington" panose="04040505050A02020702" pitchFamily="82" charset="0"/>
              </a:rPr>
              <a:t>There was a response to these attacks on the church and a number of biblically astute individuals arose to counter these attacks. The raised a number of biblical, geological and philosophical arguments against this false doctrine raised by old </a:t>
            </a:r>
            <a:r>
              <a:rPr lang="en-US" b="1" dirty="0" err="1" smtClean="0">
                <a:latin typeface="Harrington" panose="04040505050A02020702" pitchFamily="82" charset="0"/>
              </a:rPr>
              <a:t>earthers</a:t>
            </a:r>
            <a:r>
              <a:rPr lang="en-US" b="1" dirty="0" smtClean="0">
                <a:latin typeface="Harrington" panose="04040505050A02020702" pitchFamily="82" charset="0"/>
              </a:rPr>
              <a:t> and the rising liberal movement. Charles Lyell in particular railed against these scriptural geologists. Speaking of them he once said:</a:t>
            </a:r>
            <a:endParaRPr lang="en-US" b="1" dirty="0">
              <a:latin typeface="Harrington" panose="04040505050A02020702" pitchFamily="82" charset="0"/>
            </a:endParaRPr>
          </a:p>
        </p:txBody>
      </p:sp>
    </p:spTree>
    <p:extLst>
      <p:ext uri="{BB962C8B-B14F-4D97-AF65-F5344CB8AC3E}">
        <p14:creationId xmlns:p14="http://schemas.microsoft.com/office/powerpoint/2010/main" val="28730755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11"/>
          <p:cNvSpPr>
            <a:spLocks noGrp="1"/>
          </p:cNvSpPr>
          <p:nvPr>
            <p:ph type="subTitle" idx="1"/>
          </p:nvPr>
        </p:nvSpPr>
        <p:spPr>
          <a:xfrm>
            <a:off x="533400" y="228600"/>
            <a:ext cx="8153400" cy="6019800"/>
          </a:xfrm>
        </p:spPr>
        <p:txBody>
          <a:bodyPr>
            <a:noAutofit/>
          </a:bodyPr>
          <a:lstStyle/>
          <a:p>
            <a:pPr algn="l"/>
            <a:r>
              <a:rPr lang="en-US" b="1" dirty="0" smtClean="0">
                <a:latin typeface="Harrington" panose="04040505050A02020702" pitchFamily="82" charset="0"/>
              </a:rPr>
              <a:t>“They (the scriptural geologists) are wholly destitute of geological knowledge and un-acquainted with the elements of any one branch of natural history which bears on science. They are incapable of appreciating the force of objections or of discerning the weight of inductions from numerous facts. Instead they endeavor to point out the accordance of the Mosaic history with phenomena which they have never studied and every page of their writings proves their consummate incompetence.”</a:t>
            </a:r>
          </a:p>
          <a:p>
            <a:pPr algn="l"/>
            <a:r>
              <a:rPr lang="en-US" b="1" dirty="0" smtClean="0">
                <a:latin typeface="Harrington" panose="04040505050A02020702" pitchFamily="82" charset="0"/>
              </a:rPr>
              <a:t>.</a:t>
            </a:r>
            <a:endParaRPr lang="en-US" b="1" dirty="0">
              <a:latin typeface="Harrington" panose="04040505050A02020702" pitchFamily="82" charset="0"/>
            </a:endParaRPr>
          </a:p>
        </p:txBody>
      </p:sp>
    </p:spTree>
    <p:extLst>
      <p:ext uri="{BB962C8B-B14F-4D97-AF65-F5344CB8AC3E}">
        <p14:creationId xmlns:p14="http://schemas.microsoft.com/office/powerpoint/2010/main" val="37533219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219200" y="457200"/>
            <a:ext cx="6400800" cy="5486400"/>
          </a:xfrm>
        </p:spPr>
        <p:txBody>
          <a:bodyPr>
            <a:normAutofit lnSpcReduction="10000"/>
          </a:bodyPr>
          <a:lstStyle/>
          <a:p>
            <a:pPr algn="l"/>
            <a:r>
              <a:rPr lang="en-US" b="1" dirty="0" smtClean="0">
                <a:latin typeface="Harrington" panose="04040505050A02020702" pitchFamily="82" charset="0"/>
              </a:rPr>
              <a:t>Deism-Deists believed in a transcendent God but He was distant. He created man and then like a watchmaker who wound up his watch and then left it, never more to be attended. The deist believed in the transcendence of God but not in the imminence of God. He didn’t believe in miracles, answered prayer, fulfilled prophecy, or that Jesus was not the Son of God.</a:t>
            </a:r>
            <a:endParaRPr lang="en-US" b="1" dirty="0">
              <a:latin typeface="Harrington" panose="04040505050A02020702" pitchFamily="82" charset="0"/>
            </a:endParaRPr>
          </a:p>
        </p:txBody>
      </p:sp>
    </p:spTree>
    <p:extLst>
      <p:ext uri="{BB962C8B-B14F-4D97-AF65-F5344CB8AC3E}">
        <p14:creationId xmlns:p14="http://schemas.microsoft.com/office/powerpoint/2010/main" val="9847819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r>
              <a:rPr lang="en-US" b="1" dirty="0" smtClean="0">
                <a:latin typeface="Harrington" panose="04040505050A02020702" pitchFamily="82" charset="0"/>
              </a:rPr>
              <a:t>Atheism</a:t>
            </a:r>
            <a:endParaRPr lang="en-US" b="1" dirty="0">
              <a:latin typeface="Harrington" panose="04040505050A02020702" pitchFamily="82" charset="0"/>
            </a:endParaRPr>
          </a:p>
        </p:txBody>
      </p:sp>
      <p:sp>
        <p:nvSpPr>
          <p:cNvPr id="4" name="Subtitle 3"/>
          <p:cNvSpPr>
            <a:spLocks noGrp="1"/>
          </p:cNvSpPr>
          <p:nvPr>
            <p:ph type="subTitle" idx="1"/>
          </p:nvPr>
        </p:nvSpPr>
        <p:spPr>
          <a:xfrm>
            <a:off x="1295400" y="2286000"/>
            <a:ext cx="6400800" cy="1752600"/>
          </a:xfrm>
        </p:spPr>
        <p:txBody>
          <a:bodyPr/>
          <a:lstStyle/>
          <a:p>
            <a:pPr algn="l"/>
            <a:r>
              <a:rPr lang="en-US" b="1" dirty="0" smtClean="0">
                <a:latin typeface="Harrington" panose="04040505050A02020702" pitchFamily="82" charset="0"/>
              </a:rPr>
              <a:t>This was the second world view to emerge in popularity as a result of the enlightenment.</a:t>
            </a:r>
          </a:p>
          <a:p>
            <a:pPr algn="l"/>
            <a:endParaRPr lang="en-US" b="1" dirty="0">
              <a:latin typeface="Harrington" panose="04040505050A02020702" pitchFamily="82" charset="0"/>
            </a:endParaRPr>
          </a:p>
          <a:p>
            <a:pPr algn="l"/>
            <a:endParaRPr lang="en-US" b="1" dirty="0">
              <a:latin typeface="Harrington" panose="04040505050A02020702" pitchFamily="82" charset="0"/>
            </a:endParaRPr>
          </a:p>
        </p:txBody>
      </p:sp>
    </p:spTree>
    <p:extLst>
      <p:ext uri="{BB962C8B-B14F-4D97-AF65-F5344CB8AC3E}">
        <p14:creationId xmlns:p14="http://schemas.microsoft.com/office/powerpoint/2010/main" val="20209552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62000"/>
            <a:ext cx="6400800" cy="4876800"/>
          </a:xfrm>
        </p:spPr>
        <p:txBody>
          <a:bodyPr>
            <a:normAutofit/>
          </a:bodyPr>
          <a:lstStyle/>
          <a:p>
            <a:pPr algn="l"/>
            <a:r>
              <a:rPr lang="en-US" b="1" dirty="0">
                <a:latin typeface="Harrington" panose="04040505050A02020702" pitchFamily="82" charset="0"/>
              </a:rPr>
              <a:t>“We cannot overestimate the influence exercised by deistic thought, and by the principles of the humanist worldview </a:t>
            </a:r>
            <a:r>
              <a:rPr lang="en-US" b="1" dirty="0" smtClean="0">
                <a:latin typeface="Harrington" panose="04040505050A02020702" pitchFamily="82" charset="0"/>
              </a:rPr>
              <a:t>which </a:t>
            </a:r>
            <a:r>
              <a:rPr lang="en-US" b="1" dirty="0">
                <a:latin typeface="Harrington" panose="04040505050A02020702" pitchFamily="82" charset="0"/>
              </a:rPr>
              <a:t>the deists made </a:t>
            </a:r>
            <a:r>
              <a:rPr lang="en-US" b="1" dirty="0" smtClean="0">
                <a:latin typeface="Harrington" panose="04040505050A02020702" pitchFamily="82" charset="0"/>
              </a:rPr>
              <a:t>the criterion of their biblical criticism, on the historical-critical exegesis of the 19</a:t>
            </a:r>
            <a:r>
              <a:rPr lang="en-US" b="1" baseline="30000" dirty="0" smtClean="0">
                <a:latin typeface="Harrington" panose="04040505050A02020702" pitchFamily="82" charset="0"/>
              </a:rPr>
              <a:t>th</a:t>
            </a:r>
            <a:r>
              <a:rPr lang="en-US" b="1" dirty="0" smtClean="0">
                <a:latin typeface="Harrington" panose="04040505050A02020702" pitchFamily="82" charset="0"/>
              </a:rPr>
              <a:t> century; the consequences extend right down to the present.”</a:t>
            </a:r>
            <a:endParaRPr lang="en-US" b="1" dirty="0"/>
          </a:p>
        </p:txBody>
      </p:sp>
    </p:spTree>
    <p:extLst>
      <p:ext uri="{BB962C8B-B14F-4D97-AF65-F5344CB8AC3E}">
        <p14:creationId xmlns:p14="http://schemas.microsoft.com/office/powerpoint/2010/main" val="38172128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990600" y="381000"/>
            <a:ext cx="6934200" cy="4343400"/>
          </a:xfrm>
        </p:spPr>
        <p:txBody>
          <a:bodyPr>
            <a:normAutofit/>
          </a:bodyPr>
          <a:lstStyle/>
          <a:p>
            <a:endParaRPr lang="en-US" dirty="0" smtClean="0"/>
          </a:p>
          <a:p>
            <a:endParaRPr lang="en-US" dirty="0" smtClean="0"/>
          </a:p>
          <a:p>
            <a:pPr algn="l"/>
            <a:r>
              <a:rPr lang="en-US" sz="3600" b="1" dirty="0" smtClean="0">
                <a:latin typeface="Harrington" panose="04040505050A02020702" pitchFamily="82" charset="0"/>
              </a:rPr>
              <a:t>1 Scriptural analysis of the Bible</a:t>
            </a:r>
          </a:p>
          <a:p>
            <a:pPr algn="l"/>
            <a:r>
              <a:rPr lang="en-US" sz="3600" b="1" dirty="0" smtClean="0">
                <a:latin typeface="Harrington" panose="04040505050A02020702" pitchFamily="82" charset="0"/>
              </a:rPr>
              <a:t>2 Death before the fall</a:t>
            </a:r>
          </a:p>
          <a:p>
            <a:pPr algn="l"/>
            <a:r>
              <a:rPr lang="en-US" sz="3600" b="1" dirty="0" smtClean="0">
                <a:latin typeface="Harrington" panose="04040505050A02020702" pitchFamily="82" charset="0"/>
              </a:rPr>
              <a:t>3 The nature of God</a:t>
            </a:r>
            <a:endParaRPr lang="en-US" sz="3600" b="1" dirty="0">
              <a:latin typeface="Harrington" panose="04040505050A02020702" pitchFamily="82" charset="0"/>
            </a:endParaRPr>
          </a:p>
        </p:txBody>
      </p:sp>
    </p:spTree>
    <p:extLst>
      <p:ext uri="{BB962C8B-B14F-4D97-AF65-F5344CB8AC3E}">
        <p14:creationId xmlns:p14="http://schemas.microsoft.com/office/powerpoint/2010/main" val="3367866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1066800"/>
            <a:ext cx="6400800" cy="4191000"/>
          </a:xfrm>
        </p:spPr>
        <p:txBody>
          <a:bodyPr>
            <a:normAutofit lnSpcReduction="10000"/>
          </a:bodyPr>
          <a:lstStyle/>
          <a:p>
            <a:pPr algn="l"/>
            <a:r>
              <a:rPr lang="en-US" b="1" dirty="0" smtClean="0"/>
              <a:t>“</a:t>
            </a:r>
            <a:r>
              <a:rPr lang="en-US" b="1" dirty="0" smtClean="0">
                <a:latin typeface="Harrington" panose="04040505050A02020702" pitchFamily="82" charset="0"/>
              </a:rPr>
              <a:t>And it is a point worthy of our most serious reflection, when men, who are known to be public teachers of morals and religion, place a subject of such incalculable importance as death in a light which </a:t>
            </a:r>
            <a:r>
              <a:rPr lang="en-US" b="1" dirty="0">
                <a:latin typeface="Harrington" panose="04040505050A02020702" pitchFamily="82" charset="0"/>
              </a:rPr>
              <a:t>essentially varies from that in which it is placed by </a:t>
            </a:r>
            <a:r>
              <a:rPr lang="en-US" b="1" dirty="0" smtClean="0">
                <a:latin typeface="Harrington" panose="04040505050A02020702" pitchFamily="82" charset="0"/>
              </a:rPr>
              <a:t>God.”                </a:t>
            </a:r>
            <a:endParaRPr lang="en-US" b="1" dirty="0">
              <a:latin typeface="Harrington" panose="04040505050A02020702" pitchFamily="82" charset="0"/>
            </a:endParaRPr>
          </a:p>
        </p:txBody>
      </p:sp>
    </p:spTree>
    <p:extLst>
      <p:ext uri="{BB962C8B-B14F-4D97-AF65-F5344CB8AC3E}">
        <p14:creationId xmlns:p14="http://schemas.microsoft.com/office/powerpoint/2010/main" val="36317884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81000"/>
            <a:ext cx="7848600" cy="5867400"/>
          </a:xfrm>
        </p:spPr>
        <p:txBody>
          <a:bodyPr>
            <a:normAutofit fontScale="92500" lnSpcReduction="10000"/>
          </a:bodyPr>
          <a:lstStyle/>
          <a:p>
            <a:pPr algn="l"/>
            <a:r>
              <a:rPr lang="en-US" b="1" dirty="0" smtClean="0">
                <a:latin typeface="Harrington" panose="04040505050A02020702" pitchFamily="82" charset="0"/>
              </a:rPr>
              <a:t>“Hence then we have arrived at the wonton and wicked idea of the </a:t>
            </a:r>
            <a:r>
              <a:rPr lang="en-US" b="1" dirty="0" err="1" smtClean="0">
                <a:latin typeface="Harrington" panose="04040505050A02020702" pitchFamily="82" charset="0"/>
              </a:rPr>
              <a:t>Hindoos</a:t>
            </a:r>
            <a:r>
              <a:rPr lang="en-US" b="1" dirty="0" smtClean="0">
                <a:latin typeface="Harrington" panose="04040505050A02020702" pitchFamily="82" charset="0"/>
              </a:rPr>
              <a:t>, viz. that God  has created and destroyed worlds as if in sport, again, and again and again!! But will any Christian </a:t>
            </a:r>
            <a:r>
              <a:rPr lang="en-US" b="1" dirty="0" err="1" smtClean="0">
                <a:latin typeface="Harrington" panose="04040505050A02020702" pitchFamily="82" charset="0"/>
              </a:rPr>
              <a:t>devine</a:t>
            </a:r>
            <a:r>
              <a:rPr lang="en-US" b="1" dirty="0">
                <a:latin typeface="Harrington" panose="04040505050A02020702" pitchFamily="82" charset="0"/>
              </a:rPr>
              <a:t> </a:t>
            </a:r>
            <a:r>
              <a:rPr lang="en-US" b="1" dirty="0" smtClean="0">
                <a:latin typeface="Harrington" panose="04040505050A02020702" pitchFamily="82" charset="0"/>
              </a:rPr>
              <a:t>who regards his Bible, or will any philosopher who believes that the Almighty works no superfluxes miracles, and does nothing in vain, advocate the absurdity that a wise, just and benevolent deity, has, numerous times, wrought miracles,  and gone out of His usual way for the sole purpose of destroying whole generations of animals that He might create others very like them, but yet differing a little from their predecessors!”</a:t>
            </a:r>
            <a:endParaRPr lang="en-US" b="1" dirty="0">
              <a:latin typeface="Harrington" panose="04040505050A02020702" pitchFamily="82" charset="0"/>
            </a:endParaRPr>
          </a:p>
        </p:txBody>
      </p:sp>
    </p:spTree>
    <p:extLst>
      <p:ext uri="{BB962C8B-B14F-4D97-AF65-F5344CB8AC3E}">
        <p14:creationId xmlns:p14="http://schemas.microsoft.com/office/powerpoint/2010/main" val="153119410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04800" y="304800"/>
            <a:ext cx="8458200" cy="6172200"/>
          </a:xfrm>
        </p:spPr>
        <p:txBody>
          <a:bodyPr>
            <a:normAutofit fontScale="92500" lnSpcReduction="20000"/>
          </a:bodyPr>
          <a:lstStyle/>
          <a:p>
            <a:pPr algn="l"/>
            <a:r>
              <a:rPr lang="en-US" b="1" dirty="0" smtClean="0">
                <a:latin typeface="Harrington" panose="04040505050A02020702" pitchFamily="82" charset="0"/>
                <a:cs typeface="Times New Roman" panose="02020603050405020304" pitchFamily="18" charset="0"/>
              </a:rPr>
              <a:t>“ To assume arbitrarily, a priori, that God created the matter of this globe in the most imperfect state to which the gross imagination of man can contrive to reduce it, which it effectively does, by reducing the creative fiat to the mere production </a:t>
            </a:r>
            <a:r>
              <a:rPr lang="en-US" b="1" dirty="0">
                <a:latin typeface="Harrington" panose="04040505050A02020702" pitchFamily="82" charset="0"/>
                <a:cs typeface="Times New Roman" panose="02020603050405020304" pitchFamily="18" charset="0"/>
              </a:rPr>
              <a:t>o</a:t>
            </a:r>
            <a:r>
              <a:rPr lang="en-US" b="1" dirty="0" smtClean="0">
                <a:latin typeface="Harrington" panose="04040505050A02020702" pitchFamily="82" charset="0"/>
                <a:cs typeface="Times New Roman" panose="02020603050405020304" pitchFamily="18" charset="0"/>
              </a:rPr>
              <a:t>f an amorphous elementary mass; and then to pretend, that His  intelligence and wisdom are to be collected from certain hypothetical occult laws, by which that mass worked itself into perfection of figure and arrangement after innumerable ages; would tend to lessen our sense either of the divine wisdom or power, did not the supposition recoil with tremendous reaction upon the </a:t>
            </a:r>
            <a:r>
              <a:rPr lang="en-US" b="1" dirty="0" err="1" smtClean="0">
                <a:latin typeface="Harrington" panose="04040505050A02020702" pitchFamily="82" charset="0"/>
                <a:cs typeface="Times New Roman" panose="02020603050405020304" pitchFamily="18" charset="0"/>
              </a:rPr>
              <a:t>supposers</a:t>
            </a:r>
            <a:r>
              <a:rPr lang="en-US" b="1" dirty="0" smtClean="0">
                <a:latin typeface="Harrington" panose="04040505050A02020702" pitchFamily="82" charset="0"/>
                <a:cs typeface="Times New Roman" panose="02020603050405020304" pitchFamily="18" charset="0"/>
              </a:rPr>
              <a:t>, and convict them of the clumsiest irrationality</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94597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04800"/>
            <a:ext cx="8153400" cy="6172200"/>
          </a:xfrm>
        </p:spPr>
        <p:txBody>
          <a:bodyPr>
            <a:normAutofit lnSpcReduction="10000"/>
          </a:bodyPr>
          <a:lstStyle/>
          <a:p>
            <a:pPr algn="l"/>
            <a:r>
              <a:rPr lang="en-US" b="1" dirty="0" smtClean="0">
                <a:latin typeface="Harrington" panose="04040505050A02020702" pitchFamily="82" charset="0"/>
              </a:rPr>
              <a:t>The supposition is totally arbitrary; not only arbitrary, viciously arbitrary; because it is totally unnecessary, and therefore betrays a vice of choice. For, the laws of matter could not have worked perfection in the mass which the Creator is thus supposed to have formed imperfect, unless a power imparted by Himself who established the laws. And if He could thus produce perfection </a:t>
            </a:r>
            <a:r>
              <a:rPr lang="en-US" b="1" dirty="0" err="1" smtClean="0">
                <a:latin typeface="Harrington" panose="04040505050A02020702" pitchFamily="82" charset="0"/>
              </a:rPr>
              <a:t>mediately</a:t>
            </a:r>
            <a:r>
              <a:rPr lang="en-US" b="1" dirty="0" smtClean="0">
                <a:latin typeface="Harrington" panose="04040505050A02020702" pitchFamily="82" charset="0"/>
              </a:rPr>
              <a:t> (</a:t>
            </a:r>
            <a:r>
              <a:rPr lang="en-US" dirty="0" smtClean="0">
                <a:latin typeface="Harrington" panose="04040505050A02020702" pitchFamily="82" charset="0"/>
              </a:rPr>
              <a:t>that is through secondary causes</a:t>
            </a:r>
            <a:r>
              <a:rPr lang="en-US" b="1" dirty="0" smtClean="0">
                <a:latin typeface="Harrington" panose="04040505050A02020702" pitchFamily="82" charset="0"/>
              </a:rPr>
              <a:t>) through their operation, He could produce it immediately, ( i.e. </a:t>
            </a:r>
            <a:r>
              <a:rPr lang="en-US" dirty="0" smtClean="0">
                <a:latin typeface="Harrington" panose="04040505050A02020702" pitchFamily="82" charset="0"/>
              </a:rPr>
              <a:t>super-naturally</a:t>
            </a:r>
            <a:r>
              <a:rPr lang="en-US" b="1" dirty="0" smtClean="0">
                <a:latin typeface="Harrington" panose="04040505050A02020702" pitchFamily="82" charset="0"/>
              </a:rPr>
              <a:t>)without their operation</a:t>
            </a:r>
            <a:r>
              <a:rPr lang="en-US" b="1" dirty="0" smtClean="0"/>
              <a:t>.</a:t>
            </a:r>
            <a:endParaRPr lang="en-US" b="1" dirty="0"/>
          </a:p>
        </p:txBody>
      </p:sp>
    </p:spTree>
    <p:extLst>
      <p:ext uri="{BB962C8B-B14F-4D97-AF65-F5344CB8AC3E}">
        <p14:creationId xmlns:p14="http://schemas.microsoft.com/office/powerpoint/2010/main" val="4067540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457200"/>
            <a:ext cx="8153400" cy="5867400"/>
          </a:xfrm>
        </p:spPr>
        <p:txBody>
          <a:bodyPr>
            <a:normAutofit fontScale="92500" lnSpcReduction="10000"/>
          </a:bodyPr>
          <a:lstStyle/>
          <a:p>
            <a:pPr algn="l"/>
            <a:r>
              <a:rPr lang="en-US" b="1" dirty="0" smtClean="0">
                <a:latin typeface="Harrington" panose="04040505050A02020702" pitchFamily="82" charset="0"/>
              </a:rPr>
              <a:t>Why, then, want only and viscously, without a pretense of authority, choose the supposition of their mediation? It is entirely a decision of choice and preference, that is, of the will; for the reason is no party in it neither urging, suggesting, encouraging, or in any way aiding or abetting the decision, but on the contrary, positively denying and condemning it. The vast length of time, which this sinistrous choice is necessarily is obliged to call in for its own defense, could only be requisite to the Creator for overcoming difficulties, obstructions the perfecting process;</a:t>
            </a:r>
            <a:endParaRPr lang="en-US" b="1" dirty="0">
              <a:latin typeface="Harrington" panose="04040505050A02020702" pitchFamily="82" charset="0"/>
            </a:endParaRPr>
          </a:p>
        </p:txBody>
      </p:sp>
    </p:spTree>
    <p:extLst>
      <p:ext uri="{BB962C8B-B14F-4D97-AF65-F5344CB8AC3E}">
        <p14:creationId xmlns:p14="http://schemas.microsoft.com/office/powerpoint/2010/main" val="42874461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382000" cy="6248400"/>
          </a:xfrm>
        </p:spPr>
        <p:txBody>
          <a:bodyPr>
            <a:normAutofit fontScale="85000" lnSpcReduction="10000"/>
          </a:bodyPr>
          <a:lstStyle/>
          <a:p>
            <a:pPr algn="l"/>
            <a:r>
              <a:rPr lang="en-US" b="1" dirty="0" smtClean="0">
                <a:latin typeface="Harrington" panose="04040505050A02020702" pitchFamily="82" charset="0"/>
              </a:rPr>
              <a:t>It therefore chooses to  suppose that He created obstructions in matter to resist and retard the perfecting of the work which He designed; whilst at the same time He might have perfected it without any resistance at all, by His own creative act…. To suppose then, a priori, and without the slightest motive prompted by reason, that His wisdom willed, at the same time , both the formation of a perfect work, and a series of resistances to obstruct and delay that perfect work, argues a gross defect of intelligence somewhere; either in the Creator or in the </a:t>
            </a:r>
            <a:r>
              <a:rPr lang="en-US" b="1" dirty="0" err="1" smtClean="0">
                <a:latin typeface="Harrington" panose="04040505050A02020702" pitchFamily="82" charset="0"/>
              </a:rPr>
              <a:t>supposer</a:t>
            </a:r>
            <a:r>
              <a:rPr lang="en-US" b="1" dirty="0" smtClean="0">
                <a:latin typeface="Harrington" panose="04040505050A02020702" pitchFamily="82" charset="0"/>
              </a:rPr>
              <a:t>, and leave it to  this science, to determine the alternative.”</a:t>
            </a:r>
          </a:p>
          <a:p>
            <a:pPr algn="l"/>
            <a:r>
              <a:rPr lang="en-US" b="1" i="1" dirty="0" smtClean="0">
                <a:latin typeface="Harrington" panose="04040505050A02020702" pitchFamily="82" charset="0"/>
              </a:rPr>
              <a:t>Granville Penn, Comparative estimate of the of the mineral and Mosaic geologies, </a:t>
            </a:r>
          </a:p>
          <a:p>
            <a:pPr algn="l"/>
            <a:r>
              <a:rPr lang="en-US" b="1" i="1" dirty="0" smtClean="0">
                <a:latin typeface="Harrington" panose="04040505050A02020702" pitchFamily="82" charset="0"/>
              </a:rPr>
              <a:t>(</a:t>
            </a:r>
            <a:r>
              <a:rPr lang="en-US" b="1" i="1" dirty="0" err="1" smtClean="0">
                <a:latin typeface="Harrington" panose="04040505050A02020702" pitchFamily="82" charset="0"/>
              </a:rPr>
              <a:t>Clundon</a:t>
            </a:r>
            <a:r>
              <a:rPr lang="en-US" b="1" i="1" dirty="0" smtClean="0">
                <a:latin typeface="Harrington" panose="04040505050A02020702" pitchFamily="82" charset="0"/>
              </a:rPr>
              <a:t> J. Duncan 1825) up to large numbers of </a:t>
            </a:r>
            <a:r>
              <a:rPr lang="en-US" b="1" i="1" dirty="0" err="1" smtClean="0">
                <a:latin typeface="Harrington" panose="04040505050A02020702" pitchFamily="82" charset="0"/>
              </a:rPr>
              <a:t>Chistians</a:t>
            </a:r>
            <a:endParaRPr lang="en-US" b="1" i="1" dirty="0">
              <a:latin typeface="Harrington" panose="04040505050A02020702" pitchFamily="82" charset="0"/>
            </a:endParaRPr>
          </a:p>
        </p:txBody>
      </p:sp>
    </p:spTree>
    <p:extLst>
      <p:ext uri="{BB962C8B-B14F-4D97-AF65-F5344CB8AC3E}">
        <p14:creationId xmlns:p14="http://schemas.microsoft.com/office/powerpoint/2010/main" val="334979330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229600" cy="1143000"/>
          </a:xfrm>
        </p:spPr>
        <p:txBody>
          <a:bodyPr>
            <a:normAutofit fontScale="90000"/>
          </a:bodyPr>
          <a:lstStyle/>
          <a:p>
            <a:r>
              <a:rPr lang="en-US" dirty="0" smtClean="0"/>
              <a:t> </a:t>
            </a:r>
            <a:r>
              <a:rPr lang="en-US" b="1" dirty="0" smtClean="0">
                <a:latin typeface="Harrington" panose="04040505050A02020702" pitchFamily="82" charset="0"/>
              </a:rPr>
              <a:t>Born October 6, 1918</a:t>
            </a:r>
            <a:br>
              <a:rPr lang="en-US" b="1" dirty="0" smtClean="0">
                <a:latin typeface="Harrington" panose="04040505050A02020702" pitchFamily="82" charset="0"/>
              </a:rPr>
            </a:br>
            <a:r>
              <a:rPr lang="en-US" b="1" dirty="0" smtClean="0">
                <a:latin typeface="Harrington" panose="04040505050A02020702" pitchFamily="82" charset="0"/>
              </a:rPr>
              <a:t>Died February 28, 2006</a:t>
            </a:r>
            <a:endParaRPr lang="en-US" b="1" dirty="0">
              <a:latin typeface="Harrington" panose="04040505050A02020702" pitchFamily="82" charset="0"/>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2438400"/>
            <a:ext cx="7467600" cy="2514600"/>
          </a:xfrm>
        </p:spPr>
      </p:pic>
    </p:spTree>
    <p:extLst>
      <p:ext uri="{BB962C8B-B14F-4D97-AF65-F5344CB8AC3E}">
        <p14:creationId xmlns:p14="http://schemas.microsoft.com/office/powerpoint/2010/main" val="4692804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629400"/>
          </a:xfrm>
        </p:spPr>
        <p:txBody>
          <a:bodyPr>
            <a:noAutofit/>
          </a:bodyPr>
          <a:lstStyle/>
          <a:p>
            <a:pPr marL="0" indent="0">
              <a:buNone/>
            </a:pPr>
            <a:r>
              <a:rPr lang="en-US" sz="2800" b="1" dirty="0" smtClean="0">
                <a:latin typeface="Harrington" panose="04040505050A02020702" pitchFamily="82" charset="0"/>
              </a:rPr>
              <a:t>“From </a:t>
            </a:r>
            <a:r>
              <a:rPr lang="en-US" sz="2800" b="1" dirty="0">
                <a:latin typeface="Harrington" panose="04040505050A02020702" pitchFamily="82" charset="0"/>
              </a:rPr>
              <a:t>the time of the enlightenment…the gospel of new life in Christ has been replaced by the Darwinian "gospel of death," the belief that millions of years of struggle and death has changed pond scum into people and that evolutionary progress will continue inexorably toward heaven on earth</a:t>
            </a:r>
            <a:r>
              <a:rPr lang="en-US" sz="2800" b="1" dirty="0" smtClean="0">
                <a:latin typeface="Harrington" panose="04040505050A02020702" pitchFamily="82" charset="0"/>
              </a:rPr>
              <a:t>.</a:t>
            </a:r>
            <a:r>
              <a:rPr lang="en-US" sz="2800" b="1" baseline="30000" dirty="0" smtClean="0">
                <a:latin typeface="Harrington" panose="04040505050A02020702" pitchFamily="82" charset="0"/>
              </a:rPr>
              <a:t>”</a:t>
            </a:r>
            <a:r>
              <a:rPr lang="en-US" sz="2800" b="1" dirty="0" smtClean="0">
                <a:latin typeface="Harrington" panose="04040505050A02020702" pitchFamily="82" charset="0"/>
              </a:rPr>
              <a:t> </a:t>
            </a:r>
            <a:r>
              <a:rPr lang="en-US" sz="2800" b="1" dirty="0">
                <a:latin typeface="Harrington" panose="04040505050A02020702" pitchFamily="82" charset="0"/>
              </a:rPr>
              <a:t>He then asked the question, </a:t>
            </a:r>
            <a:r>
              <a:rPr lang="en-US" sz="2800" b="1" dirty="0" smtClean="0">
                <a:latin typeface="Harrington" panose="04040505050A02020702" pitchFamily="82" charset="0"/>
              </a:rPr>
              <a:t>“is </a:t>
            </a:r>
            <a:r>
              <a:rPr lang="en-US" sz="2800" b="1" dirty="0">
                <a:latin typeface="Harrington" panose="04040505050A02020702" pitchFamily="82" charset="0"/>
              </a:rPr>
              <a:t>it science that supports evolution and disproves the Bible or is it 'science falsely so </a:t>
            </a:r>
            <a:r>
              <a:rPr lang="en-US" sz="2800" b="1" dirty="0" smtClean="0">
                <a:latin typeface="Harrington" panose="04040505050A02020702" pitchFamily="82" charset="0"/>
              </a:rPr>
              <a:t>called?" </a:t>
            </a:r>
            <a:r>
              <a:rPr lang="en-US" sz="2800" b="1" dirty="0">
                <a:latin typeface="Harrington" panose="04040505050A02020702" pitchFamily="82" charset="0"/>
              </a:rPr>
              <a:t>He proceeded to present the true religion behind Darwinism as professed by the direct words of some of its most ardent followers, including Stephen J. Gould, P. J. Darlington, Richard Dawkins, Isaac Asimov, and even Charles Darwin himself</a:t>
            </a:r>
            <a:r>
              <a:rPr lang="en-US" sz="2800" b="1" dirty="0" smtClean="0">
                <a:latin typeface="Harrington" panose="04040505050A02020702" pitchFamily="82" charset="0"/>
              </a:rPr>
              <a:t>. “</a:t>
            </a:r>
            <a:endParaRPr lang="en-US" sz="2800" dirty="0">
              <a:latin typeface="Harrington" panose="04040505050A02020702" pitchFamily="82" charset="0"/>
            </a:endParaRPr>
          </a:p>
        </p:txBody>
      </p:sp>
    </p:spTree>
    <p:extLst>
      <p:ext uri="{BB962C8B-B14F-4D97-AF65-F5344CB8AC3E}">
        <p14:creationId xmlns:p14="http://schemas.microsoft.com/office/powerpoint/2010/main" val="23278141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09600"/>
            <a:ext cx="8229600" cy="3733801"/>
          </a:xfrm>
        </p:spPr>
        <p:txBody>
          <a:bodyPr/>
          <a:lstStyle/>
          <a:p>
            <a:pPr marL="0" indent="0">
              <a:buNone/>
            </a:pPr>
            <a:endParaRPr lang="en-US" dirty="0" smtClean="0"/>
          </a:p>
          <a:p>
            <a:pPr marL="0" indent="0">
              <a:buNone/>
            </a:pPr>
            <a:endParaRPr lang="en-US" dirty="0"/>
          </a:p>
          <a:p>
            <a:pPr marL="0" indent="0">
              <a:buNone/>
            </a:pPr>
            <a:r>
              <a:rPr lang="en-US" b="1" dirty="0" smtClean="0">
                <a:latin typeface="Harrington" panose="04040505050A02020702" pitchFamily="82" charset="0"/>
              </a:rPr>
              <a:t>I believe there is a supreme being with human attributes-no God in the biblical sense-but that life is the result of evolutionary forces, having reached its preset transient state over millions of years.</a:t>
            </a:r>
            <a:endParaRPr lang="en-US" b="1" dirty="0">
              <a:latin typeface="Harrington" panose="04040505050A02020702" pitchFamily="82" charset="0"/>
            </a:endParaRPr>
          </a:p>
        </p:txBody>
      </p:sp>
    </p:spTree>
    <p:extLst>
      <p:ext uri="{BB962C8B-B14F-4D97-AF65-F5344CB8AC3E}">
        <p14:creationId xmlns:p14="http://schemas.microsoft.com/office/powerpoint/2010/main" val="24190126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4400" b="1" dirty="0" smtClean="0">
                <a:latin typeface="Harrington" panose="04040505050A02020702" pitchFamily="82" charset="0"/>
              </a:rPr>
              <a:t>“I think the answer is, how did I come to the Almighty? Because once you get there, there is no other answer.</a:t>
            </a:r>
            <a:endParaRPr lang="en-US" sz="4400" b="1" dirty="0">
              <a:latin typeface="Harrington" panose="04040505050A02020702" pitchFamily="82" charset="0"/>
            </a:endParaRPr>
          </a:p>
        </p:txBody>
      </p:sp>
    </p:spTree>
    <p:extLst>
      <p:ext uri="{BB962C8B-B14F-4D97-AF65-F5344CB8AC3E}">
        <p14:creationId xmlns:p14="http://schemas.microsoft.com/office/powerpoint/2010/main" val="55448290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4678362"/>
          </a:xfrm>
        </p:spPr>
        <p:txBody>
          <a:bodyPr>
            <a:normAutofit/>
          </a:bodyPr>
          <a:lstStyle/>
          <a:p>
            <a:r>
              <a:rPr lang="en-US" sz="9600" b="1" dirty="0" smtClean="0">
                <a:latin typeface="Harrington" panose="04040505050A02020702" pitchFamily="82" charset="0"/>
              </a:rPr>
              <a:t>El Fin</a:t>
            </a:r>
            <a:br>
              <a:rPr lang="en-US" sz="9600" b="1" dirty="0" smtClean="0">
                <a:latin typeface="Harrington" panose="04040505050A02020702" pitchFamily="82" charset="0"/>
              </a:rPr>
            </a:br>
            <a:r>
              <a:rPr lang="en-US" b="1" dirty="0" smtClean="0">
                <a:latin typeface="Harrington" panose="04040505050A02020702" pitchFamily="82" charset="0"/>
              </a:rPr>
              <a:t>Any Questions?</a:t>
            </a:r>
            <a:endParaRPr lang="en-US" sz="9600" b="1" dirty="0">
              <a:latin typeface="Harrington" panose="04040505050A02020702" pitchFamily="82" charset="0"/>
            </a:endParaRPr>
          </a:p>
        </p:txBody>
      </p:sp>
    </p:spTree>
    <p:extLst>
      <p:ext uri="{BB962C8B-B14F-4D97-AF65-F5344CB8AC3E}">
        <p14:creationId xmlns:p14="http://schemas.microsoft.com/office/powerpoint/2010/main" val="13649060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2507</TotalTime>
  <Words>5890</Words>
  <Application>Microsoft Office PowerPoint</Application>
  <PresentationFormat>On-screen Show (4:3)</PresentationFormat>
  <Paragraphs>533</Paragraphs>
  <Slides>55</Slides>
  <Notes>54</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Who is the authority?</vt:lpstr>
      <vt:lpstr>Descent into unbelief Young Earth vs Old earth geology</vt:lpstr>
      <vt:lpstr>God’s Glory</vt:lpstr>
      <vt:lpstr>  Aristotle (bc384-bc322)       Ptolemy (90-168)</vt:lpstr>
      <vt:lpstr>Rene Descartes</vt:lpstr>
      <vt:lpstr> The Enlightenment (The Age of Reason)  </vt:lpstr>
      <vt:lpstr>                              Galileo Galilei</vt:lpstr>
      <vt:lpstr>PowerPoint Presentation</vt:lpstr>
      <vt:lpstr>                          Francis Bacon</vt:lpstr>
      <vt:lpstr>PowerPoint Presentation</vt:lpstr>
      <vt:lpstr>PowerPoint Presentation</vt:lpstr>
      <vt:lpstr>                     Georges-Louis Leclerc                    Comte de Buffon</vt:lpstr>
      <vt:lpstr>       Pierre Simon Laplace</vt:lpstr>
      <vt:lpstr>                     Jean Baptiste Lamarck</vt:lpstr>
      <vt:lpstr>    Abraham Gottlob Werner</vt:lpstr>
      <vt:lpstr>  James Hutton</vt:lpstr>
      <vt:lpstr>James Hutton His influential book</vt:lpstr>
      <vt:lpstr>Uniformitarianism</vt:lpstr>
      <vt:lpstr>Uniformitarianism</vt:lpstr>
      <vt:lpstr>                                 Georges Cuvier</vt:lpstr>
      <vt:lpstr>               William Smith</vt:lpstr>
      <vt:lpstr>                       William Buckland </vt:lpstr>
      <vt:lpstr>                    Adam Sedgwick</vt:lpstr>
      <vt:lpstr>                  Charles Lyell</vt:lpstr>
      <vt:lpstr>PowerPoint Presentation</vt:lpstr>
      <vt:lpstr>PowerPoint Presentation</vt:lpstr>
      <vt:lpstr>                                Charles Darwin</vt:lpstr>
      <vt:lpstr>The celebrated HMS Beagle</vt:lpstr>
      <vt:lpstr>The voyage of the Beagle</vt:lpstr>
      <vt:lpstr>Early Sketch of evolutionary tree Note “I think” (at top of sketch)</vt:lpstr>
      <vt:lpstr>The first copy of his book. “The Origin of Species”</vt:lpstr>
      <vt:lpstr>From Punch’s Almanac 1882</vt:lpstr>
      <vt:lpstr>An early caricature of Darwin</vt:lpstr>
      <vt:lpstr>    Another Early Darwin Caricature   an</vt:lpstr>
      <vt:lpstr>PowerPoint Presentation</vt:lpstr>
      <vt:lpstr>Summary</vt:lpstr>
      <vt:lpstr>Compromises Within the church</vt:lpstr>
      <vt:lpstr>Liberalism</vt:lpstr>
      <vt:lpstr> Scriptural Geologists </vt:lpstr>
      <vt:lpstr>PowerPoint Presentation</vt:lpstr>
      <vt:lpstr>PowerPoint Presentation</vt:lpstr>
      <vt:lpstr>Atheism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Born October 6, 1918 Died February 28, 2006</vt:lpstr>
      <vt:lpstr>PowerPoint Presentation</vt:lpstr>
      <vt:lpstr>PowerPoint Presentation</vt:lpstr>
      <vt:lpstr>PowerPoint Presentation</vt:lpstr>
      <vt:lpstr>El Fin Any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dc:creator>
  <cp:lastModifiedBy>Art</cp:lastModifiedBy>
  <cp:revision>239</cp:revision>
  <cp:lastPrinted>2014-02-13T23:38:07Z</cp:lastPrinted>
  <dcterms:created xsi:type="dcterms:W3CDTF">2014-02-13T23:15:26Z</dcterms:created>
  <dcterms:modified xsi:type="dcterms:W3CDTF">2014-07-16T22:01:21Z</dcterms:modified>
</cp:coreProperties>
</file>