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71" r:id="rId3"/>
    <p:sldId id="269" r:id="rId4"/>
    <p:sldId id="276" r:id="rId5"/>
    <p:sldId id="270" r:id="rId6"/>
    <p:sldId id="272" r:id="rId7"/>
    <p:sldId id="273" r:id="rId8"/>
    <p:sldId id="257" r:id="rId9"/>
    <p:sldId id="258" r:id="rId10"/>
    <p:sldId id="259" r:id="rId11"/>
    <p:sldId id="260" r:id="rId12"/>
    <p:sldId id="274" r:id="rId13"/>
    <p:sldId id="261" r:id="rId14"/>
    <p:sldId id="275" r:id="rId15"/>
    <p:sldId id="262" r:id="rId16"/>
    <p:sldId id="263" r:id="rId17"/>
    <p:sldId id="264" r:id="rId18"/>
    <p:sldId id="265" r:id="rId19"/>
    <p:sldId id="266" r:id="rId20"/>
    <p:sldId id="267" r:id="rId21"/>
    <p:sldId id="27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8EA907-42CA-42FE-9C9D-20FEB6F500A1}" type="datetimeFigureOut">
              <a:rPr lang="en-US" smtClean="0"/>
              <a:pPr/>
              <a:t>12/27/2014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8D9F7EF-0CFD-40E0-8E23-7DEBDE3FD6C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8EA907-42CA-42FE-9C9D-20FEB6F500A1}" type="datetimeFigureOut">
              <a:rPr lang="en-US" smtClean="0"/>
              <a:pPr/>
              <a:t>12/27/2014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8D9F7EF-0CFD-40E0-8E23-7DEBDE3FD6C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8EA907-42CA-42FE-9C9D-20FEB6F500A1}" type="datetimeFigureOut">
              <a:rPr lang="en-US" smtClean="0"/>
              <a:pPr/>
              <a:t>12/27/2014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8D9F7EF-0CFD-40E0-8E23-7DEBDE3FD6C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8EA907-42CA-42FE-9C9D-20FEB6F500A1}" type="datetimeFigureOut">
              <a:rPr lang="en-US" smtClean="0"/>
              <a:pPr/>
              <a:t>12/27/2014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8D9F7EF-0CFD-40E0-8E23-7DEBDE3FD6C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18EA907-42CA-42FE-9C9D-20FEB6F500A1}" type="datetimeFigureOut">
              <a:rPr lang="en-US" smtClean="0"/>
              <a:pPr/>
              <a:t>12/27/2014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8D9F7EF-0CFD-40E0-8E23-7DEBDE3FD6C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8EA907-42CA-42FE-9C9D-20FEB6F500A1}" type="datetimeFigureOut">
              <a:rPr lang="en-US" smtClean="0"/>
              <a:pPr/>
              <a:t>12/27/2014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8D9F7EF-0CFD-40E0-8E23-7DEBDE3FD6C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8EA907-42CA-42FE-9C9D-20FEB6F500A1}" type="datetimeFigureOut">
              <a:rPr lang="en-US" smtClean="0"/>
              <a:pPr/>
              <a:t>12/27/2014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8D9F7EF-0CFD-40E0-8E23-7DEBDE3FD6C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8EA907-42CA-42FE-9C9D-20FEB6F500A1}" type="datetimeFigureOut">
              <a:rPr lang="en-US" smtClean="0"/>
              <a:pPr/>
              <a:t>12/27/2014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8D9F7EF-0CFD-40E0-8E23-7DEBDE3FD6C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8EA907-42CA-42FE-9C9D-20FEB6F500A1}" type="datetimeFigureOut">
              <a:rPr lang="en-US" smtClean="0"/>
              <a:pPr/>
              <a:t>12/27/2014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8D9F7EF-0CFD-40E0-8E23-7DEBDE3FD6C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8EA907-42CA-42FE-9C9D-20FEB6F500A1}" type="datetimeFigureOut">
              <a:rPr lang="en-US" smtClean="0"/>
              <a:pPr/>
              <a:t>12/27/2014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8D9F7EF-0CFD-40E0-8E23-7DEBDE3FD6C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8EA907-42CA-42FE-9C9D-20FEB6F500A1}" type="datetimeFigureOut">
              <a:rPr lang="en-US" smtClean="0"/>
              <a:pPr/>
              <a:t>12/27/2014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8D9F7EF-0CFD-40E0-8E23-7DEBDE3FD6C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8EA907-42CA-42FE-9C9D-20FEB6F500A1}" type="datetimeFigureOut">
              <a:rPr lang="en-US" smtClean="0"/>
              <a:pPr/>
              <a:t>12/27/2014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D9F7EF-0CFD-40E0-8E23-7DEBDE3FD6C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8" Type="http://schemas.openxmlformats.org/officeDocument/2006/relationships/hyperlink" Target="http://www.icr.org/bible/Job/40/15" TargetMode="External"/><Relationship Id="rId3" Type="http://schemas.openxmlformats.org/officeDocument/2006/relationships/oleObject" Target="../embeddings/oleObject4.bin"/><Relationship Id="rId7" Type="http://schemas.openxmlformats.org/officeDocument/2006/relationships/hyperlink" Target="http://www.icr.org/bible/Genesis/8/15" TargetMode="Externa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hyperlink" Target="http://www.icr.org/bible/Genesis/1/26-27" TargetMode="External"/><Relationship Id="rId5" Type="http://schemas.openxmlformats.org/officeDocument/2006/relationships/hyperlink" Target="http://www.icr.org/bible/Genesis/1/25" TargetMode="External"/><Relationship Id="rId4" Type="http://schemas.openxmlformats.org/officeDocument/2006/relationships/image" Target="../media/image5.gif"/></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educate-yourself.org/cn/PterodactylsHauntSkies30mar05.shtml" TargetMode="External"/><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livingdinos.com/2011/07/russian-priest-tells-of-pterosaur-encounter/"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a:solidFill>
            <a:srgbClr val="FFFF00"/>
          </a:solidFill>
        </p:spPr>
        <p:txBody>
          <a:bodyPr>
            <a:normAutofit fontScale="90000"/>
          </a:bodyPr>
          <a:lstStyle/>
          <a:p>
            <a:r>
              <a:rPr lang="en-US" b="1" dirty="0" smtClean="0">
                <a:solidFill>
                  <a:srgbClr val="C00000"/>
                </a:solidFill>
              </a:rPr>
              <a:t>Dinosaurs; when did they exist?</a:t>
            </a:r>
            <a:r>
              <a:rPr lang="en-US" dirty="0" smtClean="0"/>
              <a:t/>
            </a:r>
            <a:br>
              <a:rPr lang="en-US" dirty="0" smtClean="0"/>
            </a:br>
            <a:r>
              <a:rPr lang="en-US" sz="3100" b="1" dirty="0" smtClean="0">
                <a:solidFill>
                  <a:srgbClr val="7030A0"/>
                </a:solidFill>
              </a:rPr>
              <a:t>Were they created at the same time as mankind?</a:t>
            </a:r>
            <a:endParaRPr lang="en-US" sz="3100" b="1" dirty="0">
              <a:solidFill>
                <a:srgbClr val="7030A0"/>
              </a:solidFill>
            </a:endParaRPr>
          </a:p>
        </p:txBody>
      </p:sp>
      <p:sp>
        <p:nvSpPr>
          <p:cNvPr id="3" name="Content Placeholder 2"/>
          <p:cNvSpPr>
            <a:spLocks noGrp="1"/>
          </p:cNvSpPr>
          <p:nvPr>
            <p:ph idx="1"/>
          </p:nvPr>
        </p:nvSpPr>
        <p:spPr>
          <a:xfrm>
            <a:off x="457200" y="1219200"/>
            <a:ext cx="8229600" cy="2666999"/>
          </a:xfrm>
        </p:spPr>
        <p:txBody>
          <a:bodyPr>
            <a:normAutofit/>
          </a:bodyPr>
          <a:lstStyle/>
          <a:p>
            <a:r>
              <a:rPr lang="en-US" sz="2400" b="1" dirty="0" smtClean="0">
                <a:solidFill>
                  <a:srgbClr val="7030A0"/>
                </a:solidFill>
              </a:rPr>
              <a:t>What is the Evolutionary explanation?</a:t>
            </a:r>
          </a:p>
          <a:p>
            <a:pPr lvl="1"/>
            <a:r>
              <a:rPr lang="en-US" sz="2000" dirty="0" smtClean="0"/>
              <a:t>All died (except a few) about 65 million years ago.</a:t>
            </a:r>
          </a:p>
          <a:p>
            <a:pPr lvl="1"/>
            <a:r>
              <a:rPr lang="en-US" sz="2000" dirty="0" smtClean="0"/>
              <a:t>A meteorite or a comet hit the earth on the Yucatan Peninsula.</a:t>
            </a:r>
          </a:p>
          <a:p>
            <a:pPr lvl="1"/>
            <a:r>
              <a:rPr lang="en-US" sz="2000" dirty="0" smtClean="0"/>
              <a:t>Certainly not on the Ark (Remember, there was no global Flood)</a:t>
            </a:r>
          </a:p>
          <a:p>
            <a:pPr lvl="1"/>
            <a:r>
              <a:rPr lang="en-US" sz="2000" dirty="0" smtClean="0"/>
              <a:t>Fossil records show layers of deposits over millions/billions of years</a:t>
            </a:r>
          </a:p>
          <a:p>
            <a:pPr lvl="1"/>
            <a:r>
              <a:rPr lang="en-US" sz="2000" dirty="0" smtClean="0"/>
              <a:t>Each layer is a time zone.</a:t>
            </a:r>
          </a:p>
          <a:p>
            <a:pPr lvl="1"/>
            <a:r>
              <a:rPr lang="en-US" sz="2000" dirty="0" smtClean="0"/>
              <a:t>Dating of layers is determined by what’s in the layer. </a:t>
            </a:r>
          </a:p>
        </p:txBody>
      </p:sp>
      <p:sp>
        <p:nvSpPr>
          <p:cNvPr id="4" name="TextBox 3"/>
          <p:cNvSpPr txBox="1"/>
          <p:nvPr/>
        </p:nvSpPr>
        <p:spPr>
          <a:xfrm>
            <a:off x="6176149" y="6428601"/>
            <a:ext cx="2815451" cy="276999"/>
          </a:xfrm>
          <a:prstGeom prst="rect">
            <a:avLst/>
          </a:prstGeom>
          <a:noFill/>
        </p:spPr>
        <p:txBody>
          <a:bodyPr wrap="none" rtlCol="0">
            <a:spAutoFit/>
          </a:bodyPr>
          <a:lstStyle/>
          <a:p>
            <a:r>
              <a:rPr lang="en-US" sz="1200" b="1" dirty="0" smtClean="0"/>
              <a:t>Presented August 17, 2014; @ Faith Bible</a:t>
            </a:r>
            <a:endParaRPr lang="en-US" sz="1200" b="1" dirty="0"/>
          </a:p>
        </p:txBody>
      </p:sp>
      <p:sp>
        <p:nvSpPr>
          <p:cNvPr id="5" name="TextBox 4"/>
          <p:cNvSpPr txBox="1"/>
          <p:nvPr/>
        </p:nvSpPr>
        <p:spPr>
          <a:xfrm>
            <a:off x="457200" y="3810000"/>
            <a:ext cx="8305800" cy="2893100"/>
          </a:xfrm>
          <a:prstGeom prst="rect">
            <a:avLst/>
          </a:prstGeom>
          <a:noFill/>
        </p:spPr>
        <p:txBody>
          <a:bodyPr wrap="square" rtlCol="0">
            <a:spAutoFit/>
          </a:bodyPr>
          <a:lstStyle/>
          <a:p>
            <a:pPr>
              <a:buFont typeface="Arial" pitchFamily="34" charset="0"/>
              <a:buChar char="•"/>
            </a:pPr>
            <a:r>
              <a:rPr lang="en-US" sz="2400" dirty="0" smtClean="0"/>
              <a:t>   </a:t>
            </a:r>
            <a:r>
              <a:rPr lang="en-US" sz="2400" b="1" dirty="0" smtClean="0">
                <a:solidFill>
                  <a:srgbClr val="7030A0"/>
                </a:solidFill>
              </a:rPr>
              <a:t>What do we find today?</a:t>
            </a:r>
          </a:p>
          <a:p>
            <a:pPr lvl="1">
              <a:buFont typeface="Arial" pitchFamily="34" charset="0"/>
              <a:buChar char="•"/>
            </a:pPr>
            <a:r>
              <a:rPr lang="en-US" sz="2000" dirty="0" smtClean="0"/>
              <a:t>  Billions of dead things buried by water quickly and in layers.</a:t>
            </a:r>
          </a:p>
          <a:p>
            <a:pPr lvl="1">
              <a:buFont typeface="Arial" pitchFamily="34" charset="0"/>
              <a:buChar char="•"/>
            </a:pPr>
            <a:r>
              <a:rPr lang="en-US" sz="2000" dirty="0" smtClean="0"/>
              <a:t>  Most fossils are scattered, mixed with other animals and all broken up.</a:t>
            </a:r>
          </a:p>
          <a:p>
            <a:pPr lvl="1">
              <a:buFont typeface="Arial" pitchFamily="34" charset="0"/>
              <a:buChar char="•"/>
            </a:pPr>
            <a:r>
              <a:rPr lang="en-US" sz="2000" dirty="0" smtClean="0"/>
              <a:t>  Recently found soft tissue and skin, besides broken bones.</a:t>
            </a:r>
          </a:p>
          <a:p>
            <a:pPr lvl="1">
              <a:buFont typeface="Arial" pitchFamily="34" charset="0"/>
              <a:buChar char="•"/>
            </a:pPr>
            <a:r>
              <a:rPr lang="en-US" sz="2000" dirty="0" smtClean="0"/>
              <a:t>  Almost all finds are not articulated (bits and pieces here and there and must be re-assembled somehow.</a:t>
            </a:r>
          </a:p>
          <a:p>
            <a:pPr lvl="1">
              <a:buFont typeface="Arial" pitchFamily="34" charset="0"/>
              <a:buChar char="•"/>
            </a:pPr>
            <a:r>
              <a:rPr lang="en-US" sz="2000" dirty="0" smtClean="0"/>
              <a:t>  No (or very little) evidence of scavengers.</a:t>
            </a:r>
          </a:p>
          <a:p>
            <a:pPr lvl="1">
              <a:buFont typeface="Arial" pitchFamily="34" charset="0"/>
              <a:buChar char="•"/>
            </a:pPr>
            <a:r>
              <a:rPr lang="en-US" sz="2000" dirty="0" smtClean="0"/>
              <a:t>  Few remains of humans.  Artifacts buried in coal seams. </a:t>
            </a:r>
          </a:p>
          <a:p>
            <a:endParaRPr lang="en-US" dirty="0"/>
          </a:p>
        </p:txBody>
      </p:sp>
      <p:graphicFrame>
        <p:nvGraphicFramePr>
          <p:cNvPr id="16385" name="Object 1">
            <a:hlinkClick r:id="" action="ppaction://ole?verb=0"/>
          </p:cNvPr>
          <p:cNvGraphicFramePr>
            <a:graphicFrameLocks/>
          </p:cNvGraphicFramePr>
          <p:nvPr/>
        </p:nvGraphicFramePr>
        <p:xfrm>
          <a:off x="6934200" y="3276600"/>
          <a:ext cx="1143000" cy="685800"/>
        </p:xfrm>
        <a:graphic>
          <a:graphicData uri="http://schemas.openxmlformats.org/presentationml/2006/ole">
            <p:oleObj spid="_x0000_s16385" name="Microsoft ClipArt Gallery" r:id="rId3" imgW="4044600" imgH="3350880" progId="">
              <p:embed/>
            </p:oleObj>
          </a:graphicData>
        </a:graphic>
      </p:graphicFrame>
      <p:graphicFrame>
        <p:nvGraphicFramePr>
          <p:cNvPr id="16386" name="Object 2">
            <a:hlinkClick r:id="" action="ppaction://ole?verb=0"/>
          </p:cNvPr>
          <p:cNvGraphicFramePr>
            <a:graphicFrameLocks/>
          </p:cNvGraphicFramePr>
          <p:nvPr/>
        </p:nvGraphicFramePr>
        <p:xfrm>
          <a:off x="7696200" y="5410200"/>
          <a:ext cx="990600" cy="1014412"/>
        </p:xfrm>
        <a:graphic>
          <a:graphicData uri="http://schemas.openxmlformats.org/presentationml/2006/ole">
            <p:oleObj spid="_x0000_s16386" name="Microsoft ClipArt Gallery" r:id="rId4" imgW="3846240" imgH="5476680" progId="">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b="1" i="1" dirty="0" smtClean="0">
                <a:solidFill>
                  <a:srgbClr val="C00000"/>
                </a:solidFill>
              </a:rPr>
              <a:t>Why does all this matter?</a:t>
            </a:r>
            <a:br>
              <a:rPr lang="en-US" sz="3200" b="1" i="1" dirty="0" smtClean="0">
                <a:solidFill>
                  <a:srgbClr val="C00000"/>
                </a:solidFill>
              </a:rPr>
            </a:br>
            <a:r>
              <a:rPr lang="en-US" sz="2200" b="1" i="1" dirty="0" smtClean="0">
                <a:solidFill>
                  <a:srgbClr val="0070C0"/>
                </a:solidFill>
              </a:rPr>
              <a:t>Remember that screeching woman who asked,</a:t>
            </a:r>
            <a:br>
              <a:rPr lang="en-US" sz="2200" b="1" i="1" dirty="0" smtClean="0">
                <a:solidFill>
                  <a:srgbClr val="0070C0"/>
                </a:solidFill>
              </a:rPr>
            </a:br>
            <a:r>
              <a:rPr lang="en-US" sz="2200" b="1" i="1" dirty="0" smtClean="0">
                <a:solidFill>
                  <a:srgbClr val="0070C0"/>
                </a:solidFill>
              </a:rPr>
              <a:t> “What difference does it make?”</a:t>
            </a:r>
            <a:endParaRPr lang="en-US" sz="2200" b="1" i="1" dirty="0">
              <a:solidFill>
                <a:srgbClr val="C00000"/>
              </a:solidFill>
            </a:endParaRPr>
          </a:p>
        </p:txBody>
      </p:sp>
      <p:sp>
        <p:nvSpPr>
          <p:cNvPr id="3" name="Content Placeholder 2"/>
          <p:cNvSpPr>
            <a:spLocks noGrp="1"/>
          </p:cNvSpPr>
          <p:nvPr>
            <p:ph idx="1"/>
          </p:nvPr>
        </p:nvSpPr>
        <p:spPr>
          <a:xfrm>
            <a:off x="457200" y="1600201"/>
            <a:ext cx="8229600" cy="1524000"/>
          </a:xfrm>
        </p:spPr>
        <p:txBody>
          <a:bodyPr>
            <a:normAutofit fontScale="92500"/>
          </a:bodyPr>
          <a:lstStyle/>
          <a:p>
            <a:r>
              <a:rPr lang="en-US" sz="2000" b="1" dirty="0" smtClean="0"/>
              <a:t>The question is foundational and it is this:</a:t>
            </a:r>
          </a:p>
          <a:p>
            <a:pPr lvl="1"/>
            <a:r>
              <a:rPr lang="en-US" sz="1600" b="1" dirty="0" smtClean="0"/>
              <a:t>Do we believe the Bible literally or not?  (Unless the context clearly indicates otherwise)</a:t>
            </a:r>
          </a:p>
          <a:p>
            <a:pPr lvl="1"/>
            <a:r>
              <a:rPr lang="en-US" sz="1600" b="1" dirty="0" smtClean="0"/>
              <a:t>Is Genesis Chapters 1-11 true or not?  Do we believe Job 40-41, or not?</a:t>
            </a:r>
          </a:p>
          <a:p>
            <a:pPr lvl="1"/>
            <a:r>
              <a:rPr lang="en-US" sz="1600" b="1" dirty="0" smtClean="0"/>
              <a:t>Are 50 million scientists in  white coats correct or not? (Remember that phrase in WWII that asked “Can 50 million Frenchmen be wrong?” concerning Hitler)</a:t>
            </a:r>
            <a:endParaRPr lang="en-US" sz="1600" b="1" dirty="0"/>
          </a:p>
        </p:txBody>
      </p:sp>
      <p:sp>
        <p:nvSpPr>
          <p:cNvPr id="4" name="TextBox 3"/>
          <p:cNvSpPr txBox="1"/>
          <p:nvPr/>
        </p:nvSpPr>
        <p:spPr>
          <a:xfrm>
            <a:off x="685801" y="3048000"/>
            <a:ext cx="7620000" cy="1569660"/>
          </a:xfrm>
          <a:prstGeom prst="rect">
            <a:avLst/>
          </a:prstGeom>
          <a:noFill/>
        </p:spPr>
        <p:txBody>
          <a:bodyPr wrap="square" rtlCol="0">
            <a:spAutoFit/>
          </a:bodyPr>
          <a:lstStyle/>
          <a:p>
            <a:pPr>
              <a:buFont typeface="Arial" pitchFamily="34" charset="0"/>
              <a:buChar char="•"/>
            </a:pPr>
            <a:r>
              <a:rPr lang="en-US" sz="1600" dirty="0" smtClean="0"/>
              <a:t>   </a:t>
            </a:r>
            <a:r>
              <a:rPr lang="en-US" sz="1600" i="1" dirty="0" smtClean="0"/>
              <a:t>If your leader says that the Bible is ‘wrong here and there’, do you believe him?</a:t>
            </a:r>
          </a:p>
          <a:p>
            <a:pPr>
              <a:buFont typeface="Arial" pitchFamily="34" charset="0"/>
              <a:buChar char="•"/>
            </a:pPr>
            <a:r>
              <a:rPr lang="en-US" sz="1600" i="1" dirty="0" smtClean="0"/>
              <a:t>   If your Pastor, family friend, relative or teacher says  ‘Dinosaurs did not live the same time as mankind’, do you believe them?</a:t>
            </a:r>
          </a:p>
          <a:p>
            <a:pPr>
              <a:buFont typeface="Arial" pitchFamily="34" charset="0"/>
              <a:buChar char="•"/>
            </a:pPr>
            <a:r>
              <a:rPr lang="en-US" sz="1600" i="1" dirty="0" smtClean="0"/>
              <a:t>    If your government says that ‘Christians and their Bible are wrong’, do you believe them?</a:t>
            </a:r>
          </a:p>
          <a:p>
            <a:pPr>
              <a:buFont typeface="Arial" pitchFamily="34" charset="0"/>
              <a:buChar char="•"/>
            </a:pPr>
            <a:r>
              <a:rPr lang="en-US" sz="1600" i="1" dirty="0" smtClean="0"/>
              <a:t>    What is your Authority in all matters of life?   What is your Worldview?</a:t>
            </a:r>
            <a:endParaRPr lang="en-US" sz="1600" i="1" dirty="0"/>
          </a:p>
        </p:txBody>
      </p:sp>
      <p:graphicFrame>
        <p:nvGraphicFramePr>
          <p:cNvPr id="15362" name="Object 2">
            <a:hlinkClick r:id="" action="ppaction://ole?verb=0"/>
          </p:cNvPr>
          <p:cNvGraphicFramePr>
            <a:graphicFrameLocks/>
          </p:cNvGraphicFramePr>
          <p:nvPr/>
        </p:nvGraphicFramePr>
        <p:xfrm>
          <a:off x="7162800" y="4953000"/>
          <a:ext cx="1752600" cy="1600201"/>
        </p:xfrm>
        <a:graphic>
          <a:graphicData uri="http://schemas.openxmlformats.org/presentationml/2006/ole">
            <p:oleObj spid="_x0000_s15362" name="Microsoft ClipArt Gallery" r:id="rId3" imgW="6056280" imgH="5057640" progId="">
              <p:embed/>
            </p:oleObj>
          </a:graphicData>
        </a:graphic>
      </p:graphicFrame>
      <p:sp>
        <p:nvSpPr>
          <p:cNvPr id="6" name="TextBox 5"/>
          <p:cNvSpPr txBox="1"/>
          <p:nvPr/>
        </p:nvSpPr>
        <p:spPr>
          <a:xfrm>
            <a:off x="685800" y="4639270"/>
            <a:ext cx="7391400" cy="830997"/>
          </a:xfrm>
          <a:prstGeom prst="rect">
            <a:avLst/>
          </a:prstGeom>
          <a:noFill/>
        </p:spPr>
        <p:txBody>
          <a:bodyPr wrap="square" rtlCol="0">
            <a:spAutoFit/>
          </a:bodyPr>
          <a:lstStyle/>
          <a:p>
            <a:r>
              <a:rPr lang="en-US" sz="1600" b="1" dirty="0" smtClean="0">
                <a:solidFill>
                  <a:srgbClr val="FF0000"/>
                </a:solidFill>
              </a:rPr>
              <a:t>Uh, Oh, If dinosaurs existed the same time as mankind, then the whole ‘House of Cards’ called Evolution and Old Earth crumbles to dust and all men are</a:t>
            </a:r>
          </a:p>
          <a:p>
            <a:r>
              <a:rPr lang="en-US" sz="1600" b="1" dirty="0" smtClean="0">
                <a:solidFill>
                  <a:srgbClr val="FF0000"/>
                </a:solidFill>
              </a:rPr>
              <a:t>still held accountable to a Holy God.  </a:t>
            </a:r>
            <a:r>
              <a:rPr lang="en-US" sz="1600" b="1" u="sng" dirty="0" smtClean="0">
                <a:solidFill>
                  <a:srgbClr val="FF0000"/>
                </a:solidFill>
              </a:rPr>
              <a:t>Is this important or not?</a:t>
            </a:r>
            <a:endParaRPr lang="en-US" sz="1600" b="1" u="sng"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609600" y="914401"/>
            <a:ext cx="79248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smtClean="0">
                <a:ln>
                  <a:noFill/>
                </a:ln>
                <a:solidFill>
                  <a:schemeClr val="tx1"/>
                </a:solidFill>
                <a:effectLst/>
                <a:uLnTx/>
                <a:uFillTx/>
                <a:latin typeface="+mn-lt"/>
                <a:ea typeface="+mn-ea"/>
                <a:cs typeface="+mn-cs"/>
              </a:rPr>
              <a:t>Dinosaurs are often portrayed as having lived in a time before man</a:t>
            </a:r>
            <a:r>
              <a:rPr kumimoji="0" lang="en-US" sz="1200" b="0" i="0" u="none" strike="noStrike" kern="1200" cap="none" spc="0" normalizeH="0" baseline="0" noProof="0" dirty="0" smtClean="0">
                <a:ln>
                  <a:noFill/>
                </a:ln>
                <a:solidFill>
                  <a:schemeClr val="tx1"/>
                </a:solidFill>
                <a:effectLst/>
                <a:uLnTx/>
                <a:uFillTx/>
                <a:latin typeface="+mn-lt"/>
                <a:ea typeface="+mn-ea"/>
                <a:cs typeface="+mn-cs"/>
              </a:rPr>
              <a:t>. However, the available evidence shows that man and dinosaur coexisted.</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Title 1"/>
          <p:cNvSpPr txBox="1">
            <a:spLocks/>
          </p:cNvSpPr>
          <p:nvPr/>
        </p:nvSpPr>
        <p:spPr>
          <a:xfrm>
            <a:off x="609600" y="-7620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Institute for Creation Research</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graphicFrame>
        <p:nvGraphicFramePr>
          <p:cNvPr id="1026" name="Object 2">
            <a:hlinkClick r:id="" action="ppaction://ole?verb=0"/>
          </p:cNvPr>
          <p:cNvGraphicFramePr>
            <a:graphicFrameLocks/>
          </p:cNvGraphicFramePr>
          <p:nvPr/>
        </p:nvGraphicFramePr>
        <p:xfrm>
          <a:off x="7358062" y="5029200"/>
          <a:ext cx="1481138" cy="1524000"/>
        </p:xfrm>
        <a:graphic>
          <a:graphicData uri="http://schemas.openxmlformats.org/presentationml/2006/ole">
            <p:oleObj spid="_x0000_s1026" name="Microsoft ClipArt Gallery" r:id="rId3" imgW="2641320" imgH="4586040" progId="">
              <p:embed/>
            </p:oleObj>
          </a:graphicData>
        </a:graphic>
      </p:graphicFrame>
      <p:sp>
        <p:nvSpPr>
          <p:cNvPr id="6" name="TextBox 5"/>
          <p:cNvSpPr txBox="1"/>
          <p:nvPr/>
        </p:nvSpPr>
        <p:spPr>
          <a:xfrm>
            <a:off x="1905000" y="5569803"/>
            <a:ext cx="5447325" cy="830997"/>
          </a:xfrm>
          <a:prstGeom prst="rect">
            <a:avLst/>
          </a:prstGeom>
          <a:noFill/>
        </p:spPr>
        <p:txBody>
          <a:bodyPr wrap="none" rtlCol="0">
            <a:spAutoFit/>
          </a:bodyPr>
          <a:lstStyle/>
          <a:p>
            <a:r>
              <a:rPr lang="en-US" sz="1600" dirty="0" smtClean="0"/>
              <a:t>Is the Behemoth an elephant or a hippopotamus?</a:t>
            </a:r>
          </a:p>
          <a:p>
            <a:r>
              <a:rPr lang="en-US" sz="1600" dirty="0" smtClean="0"/>
              <a:t>Is the Leviathan a crocodile, sea monster, whale, or  a serpent? </a:t>
            </a:r>
          </a:p>
          <a:p>
            <a:r>
              <a:rPr lang="en-US" sz="1600" b="1" dirty="0" smtClean="0">
                <a:solidFill>
                  <a:srgbClr val="C00000"/>
                </a:solidFill>
              </a:rPr>
              <a:t>What is an easy way to show what it really is?</a:t>
            </a:r>
            <a:endParaRPr lang="en-US" sz="1600" b="1" dirty="0">
              <a:solidFill>
                <a:srgbClr val="C00000"/>
              </a:solidFill>
            </a:endParaRPr>
          </a:p>
        </p:txBody>
      </p:sp>
      <p:pic>
        <p:nvPicPr>
          <p:cNvPr id="7" name="Picture 24" descr="C:\Program Files\Microsoft Office\Clipart\Education\AG00300_.GIF"/>
          <p:cNvPicPr>
            <a:picLocks noChangeAspect="1" noChangeArrowheads="1" noCrop="1"/>
          </p:cNvPicPr>
          <p:nvPr/>
        </p:nvPicPr>
        <p:blipFill>
          <a:blip r:embed="rId4" cstate="print"/>
          <a:srcRect/>
          <a:stretch>
            <a:fillRect/>
          </a:stretch>
        </p:blipFill>
        <p:spPr bwMode="auto">
          <a:xfrm>
            <a:off x="990600" y="5029200"/>
            <a:ext cx="881270" cy="1371600"/>
          </a:xfrm>
          <a:prstGeom prst="rect">
            <a:avLst/>
          </a:prstGeom>
          <a:noFill/>
        </p:spPr>
      </p:pic>
      <p:sp>
        <p:nvSpPr>
          <p:cNvPr id="8" name="TextBox 7"/>
          <p:cNvSpPr txBox="1"/>
          <p:nvPr/>
        </p:nvSpPr>
        <p:spPr>
          <a:xfrm>
            <a:off x="762000" y="1265872"/>
            <a:ext cx="7924799" cy="1477328"/>
          </a:xfrm>
          <a:prstGeom prst="rect">
            <a:avLst/>
          </a:prstGeom>
          <a:noFill/>
        </p:spPr>
        <p:txBody>
          <a:bodyPr wrap="square" rtlCol="0">
            <a:spAutoFit/>
          </a:bodyPr>
          <a:lstStyle/>
          <a:p>
            <a:pPr lvl="0">
              <a:buFont typeface="Arial" pitchFamily="34" charset="0"/>
              <a:buChar char="•"/>
            </a:pPr>
            <a:r>
              <a:rPr lang="en-US" sz="1200" b="1" dirty="0" smtClean="0"/>
              <a:t>  Legends of dragons are found among most people groups</a:t>
            </a:r>
            <a:r>
              <a:rPr lang="en-US" sz="1200" dirty="0" smtClean="0"/>
              <a:t>. For example, there are the stories of </a:t>
            </a:r>
            <a:r>
              <a:rPr lang="en-US" sz="1200" dirty="0" err="1" smtClean="0"/>
              <a:t>Bel</a:t>
            </a:r>
            <a:r>
              <a:rPr lang="en-US" sz="1200" dirty="0" smtClean="0"/>
              <a:t> and the dragon, the </a:t>
            </a:r>
            <a:r>
              <a:rPr lang="en-US" sz="1200" dirty="0" err="1" smtClean="0"/>
              <a:t>Kulta</a:t>
            </a:r>
            <a:r>
              <a:rPr lang="en-US" sz="1200" dirty="0" smtClean="0"/>
              <a:t> of Australian aborigines, St. George and the dragon, and of course many Chinese legends. Often, the anatomical descriptions given are consistent, even though they come from separate continents and various times. These depictions match what we know from the fossil evidence of certain dinosaurs. Thus, dinosaurs are known directly from their fossils, and indirectly from cave drawings, tapestries, textiles, figurines, carvings, bas reliefs, and many oral and written eyewitness accounts, most of which are quite old.</a:t>
            </a:r>
          </a:p>
          <a:p>
            <a:endParaRPr lang="en-US" dirty="0"/>
          </a:p>
        </p:txBody>
      </p:sp>
      <p:sp>
        <p:nvSpPr>
          <p:cNvPr id="10" name="TextBox 9"/>
          <p:cNvSpPr txBox="1"/>
          <p:nvPr/>
        </p:nvSpPr>
        <p:spPr>
          <a:xfrm>
            <a:off x="762000" y="2362200"/>
            <a:ext cx="7848600" cy="1200329"/>
          </a:xfrm>
          <a:prstGeom prst="rect">
            <a:avLst/>
          </a:prstGeom>
          <a:noFill/>
        </p:spPr>
        <p:txBody>
          <a:bodyPr wrap="square" rtlCol="0">
            <a:spAutoFit/>
          </a:bodyPr>
          <a:lstStyle/>
          <a:p>
            <a:pPr lvl="0">
              <a:buFont typeface="Arial" pitchFamily="34" charset="0"/>
              <a:buChar char="•"/>
            </a:pPr>
            <a:r>
              <a:rPr lang="en-US" sz="1200" b="1" dirty="0" smtClean="0"/>
              <a:t>  The Bible states that “every thing that </a:t>
            </a:r>
            <a:r>
              <a:rPr lang="en-US" sz="1200" b="1" dirty="0" err="1" smtClean="0"/>
              <a:t>creepeth</a:t>
            </a:r>
            <a:r>
              <a:rPr lang="en-US" sz="1200" b="1" dirty="0" smtClean="0"/>
              <a:t> upon the earth after his kind” was created by God on Day Six of the creation week </a:t>
            </a:r>
            <a:r>
              <a:rPr lang="en-US" sz="1200" dirty="0" smtClean="0"/>
              <a:t>(</a:t>
            </a:r>
            <a:r>
              <a:rPr lang="en-US" sz="1200" u="sng" dirty="0" smtClean="0">
                <a:hlinkClick r:id="rId5"/>
              </a:rPr>
              <a:t>Genesis 1:25</a:t>
            </a:r>
            <a:r>
              <a:rPr lang="en-US" sz="1200" dirty="0" smtClean="0"/>
              <a:t>)—including dinosaurs. On this same day, the first man and woman were also created (</a:t>
            </a:r>
            <a:r>
              <a:rPr lang="en-US" sz="1200" u="sng" dirty="0" smtClean="0">
                <a:hlinkClick r:id="rId6"/>
              </a:rPr>
              <a:t>Genesis 1:26-27</a:t>
            </a:r>
            <a:r>
              <a:rPr lang="en-US" sz="1200" dirty="0" smtClean="0"/>
              <a:t>). Over 1,600 years later, </a:t>
            </a:r>
            <a:r>
              <a:rPr lang="en-US" sz="1200" u="sng" dirty="0" smtClean="0">
                <a:hlinkClick r:id="rId7"/>
              </a:rPr>
              <a:t>Genesis 8:15</a:t>
            </a:r>
            <a:r>
              <a:rPr lang="en-US" sz="1200" dirty="0" smtClean="0"/>
              <a:t> records that a pair of each land-dwelling animal “wherein is the breath of life”—again including dinosaurs—were taken aboard an ark that would have held over 101,000 square feet of floor space. This ensured that a remnant would be preserved through the worldwide watery destruction that fossilized many pre-Flood dinosaurs.</a:t>
            </a:r>
            <a:endParaRPr lang="en-US" sz="1200" dirty="0"/>
          </a:p>
        </p:txBody>
      </p:sp>
      <p:sp>
        <p:nvSpPr>
          <p:cNvPr id="11" name="TextBox 10"/>
          <p:cNvSpPr txBox="1"/>
          <p:nvPr/>
        </p:nvSpPr>
        <p:spPr>
          <a:xfrm>
            <a:off x="762000" y="3480137"/>
            <a:ext cx="7848600" cy="1200329"/>
          </a:xfrm>
          <a:prstGeom prst="rect">
            <a:avLst/>
          </a:prstGeom>
          <a:noFill/>
        </p:spPr>
        <p:txBody>
          <a:bodyPr wrap="square" rtlCol="0">
            <a:spAutoFit/>
          </a:bodyPr>
          <a:lstStyle/>
          <a:p>
            <a:pPr lvl="0">
              <a:buFont typeface="Arial" pitchFamily="34" charset="0"/>
              <a:buChar char="•"/>
            </a:pPr>
            <a:r>
              <a:rPr lang="en-US" sz="1200" dirty="0" smtClean="0"/>
              <a:t>  The </a:t>
            </a:r>
            <a:r>
              <a:rPr lang="en-US" sz="1200" b="1" dirty="0" smtClean="0"/>
              <a:t>book of Job </a:t>
            </a:r>
            <a:r>
              <a:rPr lang="en-US" sz="1200" dirty="0" smtClean="0"/>
              <a:t>refers to a creature called </a:t>
            </a:r>
            <a:r>
              <a:rPr lang="en-US" sz="1200" b="1" dirty="0" smtClean="0"/>
              <a:t>behemoth (Hebrew word, not English)</a:t>
            </a:r>
            <a:r>
              <a:rPr lang="en-US" sz="1200" dirty="0" smtClean="0"/>
              <a:t>. With a massive size and a tail like a cedar tree, its description matches that of a </a:t>
            </a:r>
            <a:r>
              <a:rPr lang="en-US" sz="1200" dirty="0" err="1" smtClean="0"/>
              <a:t>sauropod</a:t>
            </a:r>
            <a:r>
              <a:rPr lang="en-US" sz="1200" dirty="0" smtClean="0"/>
              <a:t> dinosaur. God calls it to Job’s attention with the words “Behold now behemoth, which I made with thee” (</a:t>
            </a:r>
            <a:r>
              <a:rPr lang="en-US" sz="1200" u="sng" dirty="0" smtClean="0">
                <a:hlinkClick r:id="rId8"/>
              </a:rPr>
              <a:t>Job 40:15</a:t>
            </a:r>
            <a:r>
              <a:rPr lang="en-US" sz="1200" dirty="0" smtClean="0"/>
              <a:t>). Thus, this statement affirms that both behemoth and man were made on the same day. Ezekiel, James, and Paul refer to the book of Job, authenticating its reliably historical testimony.  </a:t>
            </a:r>
            <a:r>
              <a:rPr lang="en-US" sz="1200" b="1" dirty="0" smtClean="0"/>
              <a:t>Leviathan</a:t>
            </a:r>
            <a:r>
              <a:rPr lang="en-US" sz="1200" dirty="0" smtClean="0"/>
              <a:t> is also described, and includes capability as a fire breathing dragon (or serpent). Job 41: 19-21 describes a fire breathing dragon. </a:t>
            </a:r>
            <a:endParaRPr lang="en-US" sz="1200" dirty="0"/>
          </a:p>
        </p:txBody>
      </p:sp>
      <p:sp>
        <p:nvSpPr>
          <p:cNvPr id="12" name="TextBox 11"/>
          <p:cNvSpPr txBox="1"/>
          <p:nvPr/>
        </p:nvSpPr>
        <p:spPr>
          <a:xfrm>
            <a:off x="762000" y="4655403"/>
            <a:ext cx="7620000" cy="830997"/>
          </a:xfrm>
          <a:prstGeom prst="rect">
            <a:avLst/>
          </a:prstGeom>
          <a:noFill/>
        </p:spPr>
        <p:txBody>
          <a:bodyPr wrap="square" rtlCol="0">
            <a:spAutoFit/>
          </a:bodyPr>
          <a:lstStyle/>
          <a:p>
            <a:pPr lvl="0">
              <a:buFont typeface="Arial" pitchFamily="34" charset="0"/>
              <a:buChar char="•"/>
            </a:pPr>
            <a:r>
              <a:rPr lang="en-US" sz="1200" dirty="0" smtClean="0"/>
              <a:t>   The fact that dinosaur femur soft tissues have been described as “still squishy” and contain recognizable blood cells also confirms the </a:t>
            </a:r>
            <a:r>
              <a:rPr lang="en-US" sz="1200" dirty="0" err="1" smtClean="0"/>
              <a:t>recency</a:t>
            </a:r>
            <a:r>
              <a:rPr lang="en-US" sz="1200" dirty="0" smtClean="0"/>
              <a:t> of dinosaur fossil deposition. </a:t>
            </a:r>
            <a:r>
              <a:rPr lang="en-US" sz="1200" b="1" dirty="0" smtClean="0"/>
              <a:t>Science continues to demonstrate that dinosaurs did not predate humans</a:t>
            </a:r>
            <a:r>
              <a:rPr lang="en-US" sz="1200" dirty="0" smtClean="0"/>
              <a:t>, and that dinosaur kinds did not go extinct (if they all have) until after the Flood, which occurred only thousands of years ago. (How could soft material and blood cells survive intact for millions of years?</a:t>
            </a:r>
            <a:endParaRPr lang="en-US" sz="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The Behemoth with cedar tail. (courtesy an Aussie lady friend from ..."/>
          <p:cNvPicPr>
            <a:picLocks noChangeAspect="1" noChangeArrowheads="1"/>
          </p:cNvPicPr>
          <p:nvPr/>
        </p:nvPicPr>
        <p:blipFill>
          <a:blip r:embed="rId2" cstate="print"/>
          <a:srcRect/>
          <a:stretch>
            <a:fillRect/>
          </a:stretch>
        </p:blipFill>
        <p:spPr bwMode="auto">
          <a:xfrm>
            <a:off x="155574" y="3428999"/>
            <a:ext cx="3579503" cy="3352801"/>
          </a:xfrm>
          <a:prstGeom prst="rect">
            <a:avLst/>
          </a:prstGeom>
          <a:noFill/>
        </p:spPr>
      </p:pic>
      <p:sp>
        <p:nvSpPr>
          <p:cNvPr id="5" name="TextBox 4"/>
          <p:cNvSpPr txBox="1"/>
          <p:nvPr/>
        </p:nvSpPr>
        <p:spPr>
          <a:xfrm>
            <a:off x="3581400" y="3028414"/>
            <a:ext cx="5105400" cy="3539430"/>
          </a:xfrm>
          <a:prstGeom prst="rect">
            <a:avLst/>
          </a:prstGeom>
          <a:noFill/>
        </p:spPr>
        <p:txBody>
          <a:bodyPr wrap="square" rtlCol="0">
            <a:spAutoFit/>
          </a:bodyPr>
          <a:lstStyle/>
          <a:p>
            <a:r>
              <a:rPr lang="en-US" sz="1400" dirty="0" smtClean="0"/>
              <a:t>The Hebrew term rendered “cedar” (</a:t>
            </a:r>
            <a:r>
              <a:rPr lang="en-US" sz="1400" i="1" dirty="0" smtClean="0"/>
              <a:t>eh-</a:t>
            </a:r>
            <a:r>
              <a:rPr lang="en-US" sz="1400" i="1" dirty="0" err="1" smtClean="0"/>
              <a:t>rez</a:t>
            </a:r>
            <a:r>
              <a:rPr lang="en-US" sz="1400" dirty="0" smtClean="0"/>
              <a:t>) refers to a tree of the pine family, the </a:t>
            </a:r>
            <a:r>
              <a:rPr lang="en-US" sz="1400" i="1" dirty="0" err="1" smtClean="0"/>
              <a:t>cedrus</a:t>
            </a:r>
            <a:r>
              <a:rPr lang="en-US" sz="1400" i="1" dirty="0" smtClean="0"/>
              <a:t> </a:t>
            </a:r>
            <a:r>
              <a:rPr lang="en-US" sz="1400" i="1" dirty="0" err="1" smtClean="0"/>
              <a:t>conifera</a:t>
            </a:r>
            <a:r>
              <a:rPr lang="en-US" sz="1400" dirty="0" smtClean="0"/>
              <a:t> (</a:t>
            </a:r>
            <a:r>
              <a:rPr lang="en-US" sz="1400" dirty="0" err="1" smtClean="0"/>
              <a:t>Gesenius</a:t>
            </a:r>
            <a:r>
              <a:rPr lang="en-US" sz="1400" dirty="0" smtClean="0"/>
              <a:t>, 1847, p. 78), more specifically and usually, the </a:t>
            </a:r>
            <a:r>
              <a:rPr lang="en-US" sz="1400" i="1" dirty="0" err="1" smtClean="0"/>
              <a:t>cedrus</a:t>
            </a:r>
            <a:r>
              <a:rPr lang="en-US" sz="1400" i="1" dirty="0" smtClean="0"/>
              <a:t> </a:t>
            </a:r>
            <a:r>
              <a:rPr lang="en-US" sz="1400" i="1" dirty="0" err="1" smtClean="0"/>
              <a:t>libani</a:t>
            </a:r>
            <a:r>
              <a:rPr lang="en-US" sz="1400" dirty="0" smtClean="0"/>
              <a:t>—the cedar of Lebanon (Harris, et al., 1980, 1:70). The tree and its wood are alluded to frequently in the Old Testament (some 72 times—</a:t>
            </a:r>
            <a:r>
              <a:rPr lang="en-US" sz="1400" dirty="0" err="1" smtClean="0"/>
              <a:t>Wigram</a:t>
            </a:r>
            <a:r>
              <a:rPr lang="en-US" sz="1400" dirty="0" smtClean="0"/>
              <a:t>, 1890, p. 154). The renowned </a:t>
            </a:r>
            <a:r>
              <a:rPr lang="en-US" sz="1400" b="1" dirty="0" smtClean="0">
                <a:solidFill>
                  <a:srgbClr val="C00000"/>
                </a:solidFill>
              </a:rPr>
              <a:t>cedars of Lebanon </a:t>
            </a:r>
            <a:r>
              <a:rPr lang="en-US" sz="1400" dirty="0" smtClean="0"/>
              <a:t>grew to an average height of 85 feet, with a trunk circumference averaging 40 feet, and branches that extended horizontally as long as the height of the tree itself (Harris, et al., 1:70). Indeed, the branches themselves were tree-like in size. King Solomon made extensive use of the cedars of Lebanon in his construction projects. The House of the Forest of Lebanon which he built was 45 feet high (comparable to a four-story building today), with its top horizontal beams situated on rows of cedar pillars (1 Kings 7:2-3; 4: 23). </a:t>
            </a:r>
            <a:r>
              <a:rPr lang="en-US" sz="1400" b="1" dirty="0" smtClean="0"/>
              <a:t>No longer the prolific trees they once were, in antiquity they grew in abundance </a:t>
            </a:r>
            <a:r>
              <a:rPr lang="en-US" sz="1400" dirty="0" smtClean="0"/>
              <a:t>(cf. 1 Chronicles 22:4; Ezra 3:7; Psalm 92:12; 104:16; Ezek. 21: 3).</a:t>
            </a:r>
            <a:endParaRPr lang="en-US" sz="1400" dirty="0"/>
          </a:p>
        </p:txBody>
      </p:sp>
      <p:sp>
        <p:nvSpPr>
          <p:cNvPr id="6" name="TextBox 5"/>
          <p:cNvSpPr txBox="1"/>
          <p:nvPr/>
        </p:nvSpPr>
        <p:spPr>
          <a:xfrm>
            <a:off x="762001" y="609600"/>
            <a:ext cx="7848600" cy="1077218"/>
          </a:xfrm>
          <a:prstGeom prst="rect">
            <a:avLst/>
          </a:prstGeom>
          <a:noFill/>
        </p:spPr>
        <p:txBody>
          <a:bodyPr wrap="square" rtlCol="0">
            <a:spAutoFit/>
          </a:bodyPr>
          <a:lstStyle/>
          <a:p>
            <a:r>
              <a:rPr lang="en-US" sz="1600" dirty="0" smtClean="0"/>
              <a:t>Opponents of Creationists or Biblical scholars  say that we interpret the “cedar” as the North Western USA tree and not what grows in the Middle East, which is a tall slender tree with leaves and branches only at the very top.  Therefore the “tail of Behemoth like a cedar” is the same as an elephant’s tail which is a rope-like tail with long hairs on the end. </a:t>
            </a:r>
            <a:endParaRPr lang="en-US" sz="1600" dirty="0"/>
          </a:p>
        </p:txBody>
      </p:sp>
      <p:sp>
        <p:nvSpPr>
          <p:cNvPr id="7" name="TextBox 6"/>
          <p:cNvSpPr txBox="1"/>
          <p:nvPr/>
        </p:nvSpPr>
        <p:spPr>
          <a:xfrm>
            <a:off x="762000" y="1619071"/>
            <a:ext cx="7620000" cy="1200329"/>
          </a:xfrm>
          <a:prstGeom prst="rect">
            <a:avLst/>
          </a:prstGeom>
          <a:noFill/>
        </p:spPr>
        <p:txBody>
          <a:bodyPr wrap="square" rtlCol="0">
            <a:spAutoFit/>
          </a:bodyPr>
          <a:lstStyle/>
          <a:p>
            <a:r>
              <a:rPr lang="en-US" dirty="0" smtClean="0"/>
              <a:t>The claim is that creationists ( and they name about 10 well-known creationists) are lying and deceiving people by saying the exact same words and phrases, which is dishonest and not discussing all the evidences as would be done in a court trial. </a:t>
            </a:r>
            <a:r>
              <a:rPr lang="en-US" sz="1600" b="1" i="1" dirty="0" smtClean="0"/>
              <a:t>Why do they oppose it? </a:t>
            </a:r>
            <a:r>
              <a:rPr lang="en-US" sz="1600" b="1" i="1" dirty="0" smtClean="0">
                <a:solidFill>
                  <a:srgbClr val="C00000"/>
                </a:solidFill>
              </a:rPr>
              <a:t>Their Worldview is Evolution</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4034"/>
                                        </p:tgtEl>
                                        <p:attrNameLst>
                                          <p:attrName>style.visibility</p:attrName>
                                        </p:attrNameLst>
                                      </p:cBhvr>
                                      <p:to>
                                        <p:strVal val="visible"/>
                                      </p:to>
                                    </p:set>
                                    <p:anim calcmode="lin" valueType="num">
                                      <p:cBhvr additive="base">
                                        <p:cTn id="19" dur="500" fill="hold"/>
                                        <p:tgtEl>
                                          <p:spTgt spid="44034"/>
                                        </p:tgtEl>
                                        <p:attrNameLst>
                                          <p:attrName>ppt_x</p:attrName>
                                        </p:attrNameLst>
                                      </p:cBhvr>
                                      <p:tavLst>
                                        <p:tav tm="0">
                                          <p:val>
                                            <p:strVal val="#ppt_x"/>
                                          </p:val>
                                        </p:tav>
                                        <p:tav tm="100000">
                                          <p:val>
                                            <p:strVal val="#ppt_x"/>
                                          </p:val>
                                        </p:tav>
                                      </p:tavLst>
                                    </p:anim>
                                    <p:anim calcmode="lin" valueType="num">
                                      <p:cBhvr additive="base">
                                        <p:cTn id="20" dur="500" fill="hold"/>
                                        <p:tgtEl>
                                          <p:spTgt spid="4403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pic>
        <p:nvPicPr>
          <p:cNvPr id="1026" name="Picture 2" descr="http://nebula.wsimg.com/44deadc3b03ec8bf1a32af4ac55b65b6?AccessKeyId=170F1FB48C2E984CAF0E&amp;disposition=0&amp;alloworigin=1"/>
          <p:cNvPicPr>
            <a:picLocks noChangeAspect="1" noChangeArrowheads="1"/>
          </p:cNvPicPr>
          <p:nvPr/>
        </p:nvPicPr>
        <p:blipFill>
          <a:blip r:embed="rId2" cstate="print"/>
          <a:srcRect/>
          <a:stretch>
            <a:fillRect/>
          </a:stretch>
        </p:blipFill>
        <p:spPr bwMode="auto">
          <a:xfrm>
            <a:off x="0" y="1219200"/>
            <a:ext cx="9159282" cy="5638800"/>
          </a:xfrm>
          <a:prstGeom prst="rect">
            <a:avLst/>
          </a:prstGeom>
          <a:noFill/>
        </p:spPr>
      </p:pic>
      <p:sp>
        <p:nvSpPr>
          <p:cNvPr id="5" name="TextBox 4"/>
          <p:cNvSpPr txBox="1"/>
          <p:nvPr/>
        </p:nvSpPr>
        <p:spPr>
          <a:xfrm>
            <a:off x="838200" y="457200"/>
            <a:ext cx="7610481" cy="369332"/>
          </a:xfrm>
          <a:prstGeom prst="rect">
            <a:avLst/>
          </a:prstGeom>
          <a:solidFill>
            <a:schemeClr val="accent1">
              <a:lumMod val="20000"/>
              <a:lumOff val="80000"/>
            </a:schemeClr>
          </a:solidFill>
          <a:effectLst>
            <a:glow rad="228600">
              <a:schemeClr val="accent2">
                <a:satMod val="175000"/>
                <a:alpha val="40000"/>
              </a:schemeClr>
            </a:glow>
          </a:effectLst>
        </p:spPr>
        <p:txBody>
          <a:bodyPr wrap="none" rtlCol="0">
            <a:spAutoFit/>
          </a:bodyPr>
          <a:lstStyle/>
          <a:p>
            <a:r>
              <a:rPr lang="en-US" b="1" dirty="0" smtClean="0">
                <a:solidFill>
                  <a:srgbClr val="C00000"/>
                </a:solidFill>
              </a:rPr>
              <a:t>Some examples of ancient depictions of what looks like Dinosaurs or Dragons.</a:t>
            </a:r>
            <a:endParaRPr lang="en-US" b="1" dirty="0">
              <a:solidFill>
                <a:srgbClr val="C00000"/>
              </a:solidFill>
            </a:endParaRPr>
          </a:p>
        </p:txBody>
      </p:sp>
      <p:sp>
        <p:nvSpPr>
          <p:cNvPr id="6" name="Rectangle 5"/>
          <p:cNvSpPr/>
          <p:nvPr/>
        </p:nvSpPr>
        <p:spPr>
          <a:xfrm>
            <a:off x="2590800" y="914400"/>
            <a:ext cx="3774303" cy="369332"/>
          </a:xfrm>
          <a:prstGeom prst="rect">
            <a:avLst/>
          </a:prstGeom>
        </p:spPr>
        <p:txBody>
          <a:bodyPr wrap="none">
            <a:spAutoFit/>
          </a:bodyPr>
          <a:lstStyle/>
          <a:p>
            <a:r>
              <a:rPr lang="en-US" dirty="0" smtClean="0"/>
              <a:t>Creation Science Ministries of Oregon.</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7543800" cy="1143000"/>
          </a:xfrm>
          <a:solidFill>
            <a:schemeClr val="accent3">
              <a:lumMod val="40000"/>
              <a:lumOff val="60000"/>
            </a:schemeClr>
          </a:solidFill>
        </p:spPr>
        <p:txBody>
          <a:bodyPr>
            <a:normAutofit/>
          </a:bodyPr>
          <a:lstStyle/>
          <a:p>
            <a:r>
              <a:rPr lang="en-US" sz="3200" b="1" dirty="0" smtClean="0">
                <a:solidFill>
                  <a:srgbClr val="C00000"/>
                </a:solidFill>
              </a:rPr>
              <a:t>Examples of Dinosaur and Dragon stories and facts</a:t>
            </a:r>
            <a:endParaRPr lang="en-US" sz="3200" b="1" dirty="0">
              <a:solidFill>
                <a:srgbClr val="C00000"/>
              </a:solidFill>
            </a:endParaRPr>
          </a:p>
        </p:txBody>
      </p:sp>
      <p:sp>
        <p:nvSpPr>
          <p:cNvPr id="3" name="Content Placeholder 2"/>
          <p:cNvSpPr>
            <a:spLocks noGrp="1"/>
          </p:cNvSpPr>
          <p:nvPr>
            <p:ph idx="1"/>
          </p:nvPr>
        </p:nvSpPr>
        <p:spPr>
          <a:xfrm>
            <a:off x="457200" y="1295400"/>
            <a:ext cx="8229600" cy="1371600"/>
          </a:xfrm>
        </p:spPr>
        <p:txBody>
          <a:bodyPr>
            <a:noAutofit/>
          </a:bodyPr>
          <a:lstStyle/>
          <a:p>
            <a:r>
              <a:rPr lang="en-US" sz="1600" dirty="0" smtClean="0"/>
              <a:t>Stories and sightings of Dinosaurs (Dragons or Serpents) are in every culture.</a:t>
            </a:r>
          </a:p>
          <a:p>
            <a:r>
              <a:rPr lang="en-US" sz="1600" dirty="0" smtClean="0"/>
              <a:t>Historical selectivity and outright hiding of evidences has been rampant since start of 1800s.  World Book Encyclopedia edited out their evidences by 1973.</a:t>
            </a:r>
          </a:p>
          <a:p>
            <a:r>
              <a:rPr lang="en-US" sz="1600" dirty="0" smtClean="0"/>
              <a:t>Dragons were large, scaled, and sometimes winged reptile and behaved like intense predators to be feared.</a:t>
            </a:r>
          </a:p>
          <a:p>
            <a:endParaRPr lang="en-US" sz="1600" dirty="0"/>
          </a:p>
        </p:txBody>
      </p:sp>
      <p:sp>
        <p:nvSpPr>
          <p:cNvPr id="4" name="TextBox 3"/>
          <p:cNvSpPr txBox="1"/>
          <p:nvPr/>
        </p:nvSpPr>
        <p:spPr>
          <a:xfrm>
            <a:off x="762000" y="2667000"/>
            <a:ext cx="7620000" cy="2800767"/>
          </a:xfrm>
          <a:prstGeom prst="rect">
            <a:avLst/>
          </a:prstGeom>
          <a:noFill/>
        </p:spPr>
        <p:txBody>
          <a:bodyPr wrap="square" rtlCol="0">
            <a:spAutoFit/>
          </a:bodyPr>
          <a:lstStyle/>
          <a:p>
            <a:pPr>
              <a:buFont typeface="Arial" pitchFamily="34" charset="0"/>
              <a:buChar char="•"/>
            </a:pPr>
            <a:r>
              <a:rPr lang="en-US" sz="1600" dirty="0" smtClean="0"/>
              <a:t>  1822 was the first time apparently that discoveries of these creatures were examined. Before this time, let’s say 1800, there were no known fossil finds that were buried in the sedimentary layers of deposits across the world.  Myths and Legends abounded, but were they based on facts or visions and dreams?</a:t>
            </a:r>
          </a:p>
          <a:p>
            <a:pPr>
              <a:buFont typeface="Arial" pitchFamily="34" charset="0"/>
              <a:buChar char="•"/>
            </a:pPr>
            <a:r>
              <a:rPr lang="en-US" sz="1600" dirty="0" smtClean="0"/>
              <a:t>  Dinosaurs supposedly live from 235 million years ago to their extinction 65 million years ago.  Extinction was thought to never occur based on the belief that God would not allow that, according to the Church of England in the 15</a:t>
            </a:r>
            <a:r>
              <a:rPr lang="en-US" sz="1600" baseline="30000" dirty="0" smtClean="0"/>
              <a:t>th</a:t>
            </a:r>
            <a:r>
              <a:rPr lang="en-US" sz="1600" dirty="0" smtClean="0"/>
              <a:t> Century.</a:t>
            </a:r>
          </a:p>
          <a:p>
            <a:pPr>
              <a:buFont typeface="Arial" pitchFamily="34" charset="0"/>
              <a:buChar char="•"/>
            </a:pPr>
            <a:r>
              <a:rPr lang="en-US" sz="1600" dirty="0" smtClean="0"/>
              <a:t>  The word dinosaur did not exist before 1841. Therefore the Bible could not have that word.  Therefore, any mention of an animal that looked like a dinosaur was an “incorrect” interpretation of scripture. Note the theologian’s interpretation of Behemoth and Leviathan still popular today.</a:t>
            </a:r>
            <a:endParaRPr lang="en-US" sz="1600" dirty="0"/>
          </a:p>
        </p:txBody>
      </p:sp>
      <p:pic>
        <p:nvPicPr>
          <p:cNvPr id="5" name="Picture 5" descr="D:\CLIPART\OFFICE\Bones.wmf"/>
          <p:cNvPicPr>
            <a:picLocks noChangeAspect="1" noChangeArrowheads="1"/>
          </p:cNvPicPr>
          <p:nvPr/>
        </p:nvPicPr>
        <p:blipFill>
          <a:blip r:embed="rId2" cstate="print"/>
          <a:srcRect/>
          <a:stretch>
            <a:fillRect/>
          </a:stretch>
        </p:blipFill>
        <p:spPr bwMode="auto">
          <a:xfrm>
            <a:off x="8077200" y="6019800"/>
            <a:ext cx="774339" cy="609600"/>
          </a:xfrm>
          <a:prstGeom prst="rect">
            <a:avLst/>
          </a:prstGeom>
          <a:noFill/>
        </p:spPr>
      </p:pic>
      <p:sp>
        <p:nvSpPr>
          <p:cNvPr id="6" name="TextBox 5"/>
          <p:cNvSpPr txBox="1"/>
          <p:nvPr/>
        </p:nvSpPr>
        <p:spPr>
          <a:xfrm>
            <a:off x="762000" y="5334000"/>
            <a:ext cx="7239000" cy="1077218"/>
          </a:xfrm>
          <a:prstGeom prst="rect">
            <a:avLst/>
          </a:prstGeom>
          <a:noFill/>
        </p:spPr>
        <p:txBody>
          <a:bodyPr wrap="square" rtlCol="0">
            <a:spAutoFit/>
          </a:bodyPr>
          <a:lstStyle/>
          <a:p>
            <a:pPr>
              <a:buFont typeface="Arial" pitchFamily="34" charset="0"/>
              <a:buChar char="•"/>
            </a:pPr>
            <a:r>
              <a:rPr lang="en-US" sz="1600" dirty="0" smtClean="0"/>
              <a:t>  But after the flood in the days of Noah many died out. The world was a much more brutal place to live. Vegetation was no longer in great abundance. People also killed dinosaurs because they were a nuisance, but more likely that they were afraid of them.  They were scary creatures.</a:t>
            </a:r>
            <a:endParaRPr 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52600" y="228600"/>
            <a:ext cx="5867400" cy="461665"/>
          </a:xfrm>
          <a:prstGeom prst="rect">
            <a:avLst/>
          </a:prstGeom>
          <a:noFill/>
        </p:spPr>
        <p:txBody>
          <a:bodyPr wrap="square" rtlCol="0">
            <a:spAutoFit/>
          </a:bodyPr>
          <a:lstStyle/>
          <a:p>
            <a:r>
              <a:rPr lang="en-US" sz="2400" b="1" dirty="0" smtClean="0">
                <a:solidFill>
                  <a:srgbClr val="C00000"/>
                </a:solidFill>
              </a:rPr>
              <a:t>Dinosaur and Dragon stories, page 2 </a:t>
            </a:r>
            <a:endParaRPr lang="en-US" sz="2400" dirty="0"/>
          </a:p>
        </p:txBody>
      </p:sp>
      <p:sp>
        <p:nvSpPr>
          <p:cNvPr id="5" name="TextBox 4"/>
          <p:cNvSpPr txBox="1"/>
          <p:nvPr/>
        </p:nvSpPr>
        <p:spPr>
          <a:xfrm>
            <a:off x="685800" y="762000"/>
            <a:ext cx="8229600" cy="2862322"/>
          </a:xfrm>
          <a:prstGeom prst="rect">
            <a:avLst/>
          </a:prstGeom>
          <a:noFill/>
        </p:spPr>
        <p:txBody>
          <a:bodyPr wrap="square" rtlCol="0">
            <a:spAutoFit/>
          </a:bodyPr>
          <a:lstStyle/>
          <a:p>
            <a:pPr>
              <a:buFont typeface="Arial" pitchFamily="34" charset="0"/>
              <a:buChar char="•"/>
            </a:pPr>
            <a:r>
              <a:rPr lang="en-US" dirty="0" smtClean="0"/>
              <a:t>  North American Huron Indians had a legend of a giant dragon named </a:t>
            </a:r>
            <a:r>
              <a:rPr lang="en-US" dirty="0" err="1" smtClean="0"/>
              <a:t>Angoni</a:t>
            </a:r>
            <a:r>
              <a:rPr lang="en-US" dirty="0" smtClean="0"/>
              <a:t> that lived in the rivers swamps and forests.</a:t>
            </a:r>
          </a:p>
          <a:p>
            <a:pPr>
              <a:buFont typeface="Arial" pitchFamily="34" charset="0"/>
              <a:buChar char="•"/>
            </a:pPr>
            <a:r>
              <a:rPr lang="en-US" dirty="0" smtClean="0"/>
              <a:t>  Seneca Indians had a Legend about </a:t>
            </a:r>
            <a:r>
              <a:rPr lang="en-US" dirty="0" err="1" smtClean="0"/>
              <a:t>Doononagaes</a:t>
            </a:r>
            <a:r>
              <a:rPr lang="en-US" dirty="0" smtClean="0"/>
              <a:t> that lived in rivers and swamps and acted like a giant reptile.</a:t>
            </a:r>
          </a:p>
          <a:p>
            <a:pPr>
              <a:buFont typeface="Arial" pitchFamily="34" charset="0"/>
              <a:buChar char="•"/>
            </a:pPr>
            <a:r>
              <a:rPr lang="en-US" dirty="0" smtClean="0"/>
              <a:t>  Pakistan had the </a:t>
            </a:r>
            <a:r>
              <a:rPr lang="en-US" dirty="0" err="1" smtClean="0"/>
              <a:t>Apalala</a:t>
            </a:r>
            <a:r>
              <a:rPr lang="en-US" dirty="0" smtClean="0"/>
              <a:t>, a dragon</a:t>
            </a:r>
          </a:p>
          <a:p>
            <a:pPr>
              <a:buFont typeface="Arial" pitchFamily="34" charset="0"/>
              <a:buChar char="•"/>
            </a:pPr>
            <a:r>
              <a:rPr lang="en-US" dirty="0" smtClean="0"/>
              <a:t>  The Swiss had </a:t>
            </a:r>
            <a:r>
              <a:rPr lang="en-US" dirty="0" err="1" smtClean="0"/>
              <a:t>Elbst</a:t>
            </a:r>
            <a:r>
              <a:rPr lang="en-US" dirty="0" smtClean="0"/>
              <a:t> that was a four-footed dragon that lived in a lake near </a:t>
            </a:r>
            <a:r>
              <a:rPr lang="en-US" dirty="0" err="1" smtClean="0"/>
              <a:t>Lucenne</a:t>
            </a:r>
            <a:r>
              <a:rPr lang="en-US" dirty="0" smtClean="0"/>
              <a:t>, SW. </a:t>
            </a:r>
          </a:p>
          <a:p>
            <a:pPr>
              <a:buFont typeface="Arial" pitchFamily="34" charset="0"/>
              <a:buChar char="•"/>
            </a:pPr>
            <a:r>
              <a:rPr lang="en-US" dirty="0" smtClean="0"/>
              <a:t>   The French had a very fierce dragon called </a:t>
            </a:r>
            <a:r>
              <a:rPr lang="en-US" dirty="0" err="1" smtClean="0"/>
              <a:t>Gargouille</a:t>
            </a:r>
            <a:r>
              <a:rPr lang="en-US" dirty="0" smtClean="0"/>
              <a:t> that lived in the Seine River.</a:t>
            </a:r>
          </a:p>
          <a:p>
            <a:pPr>
              <a:buFont typeface="Arial" pitchFamily="34" charset="0"/>
              <a:buChar char="•"/>
            </a:pPr>
            <a:r>
              <a:rPr lang="en-US" dirty="0" smtClean="0"/>
              <a:t>  England, Ireland, China, Japan, Russia, North Africa all had Dragons that looked like dinosaur finds.</a:t>
            </a:r>
            <a:endParaRPr lang="en-US" dirty="0"/>
          </a:p>
        </p:txBody>
      </p:sp>
      <p:sp>
        <p:nvSpPr>
          <p:cNvPr id="6" name="TextBox 5"/>
          <p:cNvSpPr txBox="1"/>
          <p:nvPr/>
        </p:nvSpPr>
        <p:spPr>
          <a:xfrm>
            <a:off x="685800" y="3505200"/>
            <a:ext cx="7848600" cy="3139321"/>
          </a:xfrm>
          <a:prstGeom prst="rect">
            <a:avLst/>
          </a:prstGeom>
          <a:noFill/>
        </p:spPr>
        <p:txBody>
          <a:bodyPr wrap="square" rtlCol="0">
            <a:spAutoFit/>
          </a:bodyPr>
          <a:lstStyle/>
          <a:p>
            <a:pPr>
              <a:buFont typeface="Arial" pitchFamily="34" charset="0"/>
              <a:buChar char="•"/>
            </a:pPr>
            <a:r>
              <a:rPr lang="en-US" dirty="0" smtClean="0"/>
              <a:t>  Chinese calendar and their “Zodiac” consist of all real creatures except the Dragon. Rat, ox, tiger, hare, dragon, snake, horse, sheep, monkey, fowl, dog and pig.</a:t>
            </a:r>
          </a:p>
          <a:p>
            <a:pPr>
              <a:buFont typeface="Arial" pitchFamily="34" charset="0"/>
              <a:buChar char="•"/>
            </a:pPr>
            <a:r>
              <a:rPr lang="en-US" dirty="0" smtClean="0"/>
              <a:t>  In Asian cultures, Dragon and Serpent are not the same type animals.</a:t>
            </a:r>
          </a:p>
          <a:p>
            <a:pPr>
              <a:buFont typeface="Arial" pitchFamily="34" charset="0"/>
              <a:buChar char="•"/>
            </a:pPr>
            <a:r>
              <a:rPr lang="en-US" dirty="0" smtClean="0"/>
              <a:t>  Josephus (80 AD) mentioned these creatures several times as land dwelling serpents and serpent-like creatures that could fly. </a:t>
            </a:r>
          </a:p>
          <a:p>
            <a:pPr>
              <a:buFont typeface="Arial" pitchFamily="34" charset="0"/>
              <a:buChar char="•"/>
            </a:pPr>
            <a:r>
              <a:rPr lang="en-US" dirty="0" smtClean="0"/>
              <a:t>  Herodotus (430 BC) wrote that he saw flying serpents with wings without feathers like bat’s wings at Arabia. The pterosaurs fossils and ancient sculptures look very much like a giant bat of today.   These winged creatures are described as having extraordinary colors and up to 30 foot wing spans.</a:t>
            </a:r>
          </a:p>
          <a:p>
            <a:pPr>
              <a:buFont typeface="Arial" pitchFamily="34" charset="0"/>
              <a:buChar char="•"/>
            </a:pPr>
            <a:r>
              <a:rPr lang="en-US" dirty="0" smtClean="0"/>
              <a:t>  Marco Polo (1280 AD) has written about what we call dinosaurs today.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nebula.wsimg.com/4d8151a04bed3d7449a0eb7d7d89ab78?AccessKeyId=170F1FB48C2E984CAF0E&amp;disposition=0&amp;alloworigin=1"/>
          <p:cNvPicPr>
            <a:picLocks noChangeAspect="1" noChangeArrowheads="1"/>
          </p:cNvPicPr>
          <p:nvPr/>
        </p:nvPicPr>
        <p:blipFill>
          <a:blip r:embed="rId2" cstate="print"/>
          <a:srcRect/>
          <a:stretch>
            <a:fillRect/>
          </a:stretch>
        </p:blipFill>
        <p:spPr bwMode="auto">
          <a:xfrm>
            <a:off x="838200" y="3505200"/>
            <a:ext cx="7543800" cy="3124199"/>
          </a:xfrm>
          <a:prstGeom prst="rect">
            <a:avLst/>
          </a:prstGeom>
          <a:noFill/>
        </p:spPr>
      </p:pic>
      <p:sp>
        <p:nvSpPr>
          <p:cNvPr id="39937" name="Rectangle 1"/>
          <p:cNvSpPr>
            <a:spLocks noChangeArrowheads="1"/>
          </p:cNvSpPr>
          <p:nvPr/>
        </p:nvSpPr>
        <p:spPr bwMode="auto">
          <a:xfrm>
            <a:off x="838200" y="657761"/>
            <a:ext cx="7543800" cy="1323439"/>
          </a:xfrm>
          <a:prstGeom prst="rect">
            <a:avLst/>
          </a:prstGeom>
          <a:solidFill>
            <a:schemeClr val="accent6">
              <a:lumMod val="20000"/>
              <a:lumOff val="8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28600" marR="0" lvl="0" indent="-228600" algn="l" defTabSz="914400" rtl="0" eaLnBrk="1" fontAlgn="base" latinLnBrk="0" hangingPunct="1">
              <a:lnSpc>
                <a:spcPct val="100000"/>
              </a:lnSpc>
              <a:spcBef>
                <a:spcPct val="0"/>
              </a:spcBef>
              <a:spcAft>
                <a:spcPct val="0"/>
              </a:spcAft>
              <a:buClrTx/>
              <a:buSzTx/>
              <a:buFont typeface="+mj-lt"/>
              <a:buAutoNum type="arabicPeriod"/>
              <a:tabLst/>
            </a:pP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If Dragons and Dinosaurs existed the same time as mankind, that might mean that the Bible is true.  Carl Sagan was a staunch defender of Evolution and dinosaurs dying 65 million years ago way before mankind showed up.</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If a layer of rock has dinosaurs in it then they say it is 165-65 million years old. </a:t>
            </a:r>
            <a:endParaRPr kumimoji="0" lang="en-US"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en-US"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If humans are in it they say it is about 1 million years old. </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5" name="TextBox 4"/>
          <p:cNvSpPr txBox="1"/>
          <p:nvPr/>
        </p:nvSpPr>
        <p:spPr>
          <a:xfrm>
            <a:off x="838200" y="1935540"/>
            <a:ext cx="7543800" cy="1569660"/>
          </a:xfrm>
          <a:prstGeom prst="rect">
            <a:avLst/>
          </a:prstGeom>
          <a:solidFill>
            <a:schemeClr val="accent4">
              <a:lumMod val="20000"/>
              <a:lumOff val="80000"/>
            </a:schemeClr>
          </a:solidFill>
        </p:spPr>
        <p:txBody>
          <a:bodyPr wrap="square" rtlCol="0">
            <a:spAutoFit/>
          </a:bodyPr>
          <a:lstStyle/>
          <a:p>
            <a:r>
              <a:rPr lang="en-US" sz="1600" dirty="0" smtClean="0"/>
              <a:t>4.  Dinosaurs and fish are buried in deposits together, only explanation is rapid water burial.</a:t>
            </a:r>
          </a:p>
          <a:p>
            <a:r>
              <a:rPr lang="en-US" sz="1600" dirty="0" smtClean="0"/>
              <a:t>5.  In 1938, a fish skeleton that was extinct for 70 million years ago and was a link between water and land creatures was found.  This is the coelacanth, which was found alive and lives in the ocean depths off the coast of South Africa.  If the dating was wrong, what else is wrong?</a:t>
            </a:r>
            <a:endParaRPr lang="en-US" sz="1600" dirty="0"/>
          </a:p>
        </p:txBody>
      </p:sp>
      <p:sp>
        <p:nvSpPr>
          <p:cNvPr id="6" name="TextBox 5"/>
          <p:cNvSpPr txBox="1"/>
          <p:nvPr/>
        </p:nvSpPr>
        <p:spPr>
          <a:xfrm>
            <a:off x="762000" y="316468"/>
            <a:ext cx="2362200" cy="369332"/>
          </a:xfrm>
          <a:prstGeom prst="rect">
            <a:avLst/>
          </a:prstGeom>
          <a:noFill/>
        </p:spPr>
        <p:txBody>
          <a:bodyPr wrap="square" rtlCol="0">
            <a:spAutoFit/>
          </a:bodyPr>
          <a:lstStyle/>
          <a:p>
            <a:r>
              <a:rPr lang="en-US" b="1" dirty="0" smtClean="0">
                <a:solidFill>
                  <a:srgbClr val="7030A0"/>
                </a:solidFill>
              </a:rPr>
              <a:t>More on coexistence:</a:t>
            </a:r>
            <a:endParaRPr lang="en-US" b="1" dirty="0">
              <a:solidFill>
                <a:srgbClr val="7030A0"/>
              </a:solidFill>
            </a:endParaRPr>
          </a:p>
        </p:txBody>
      </p:sp>
      <p:sp>
        <p:nvSpPr>
          <p:cNvPr id="7" name="TextBox 6"/>
          <p:cNvSpPr txBox="1"/>
          <p:nvPr/>
        </p:nvSpPr>
        <p:spPr>
          <a:xfrm>
            <a:off x="5410200" y="3654623"/>
            <a:ext cx="1248675" cy="307777"/>
          </a:xfrm>
          <a:prstGeom prst="rect">
            <a:avLst/>
          </a:prstGeom>
          <a:noFill/>
        </p:spPr>
        <p:txBody>
          <a:bodyPr wrap="none" rtlCol="0">
            <a:spAutoFit/>
          </a:bodyPr>
          <a:lstStyle/>
          <a:p>
            <a:r>
              <a:rPr lang="en-US" sz="1400" b="1" dirty="0" err="1" smtClean="0">
                <a:solidFill>
                  <a:srgbClr val="FF0000"/>
                </a:solidFill>
              </a:rPr>
              <a:t>Amargasaurus</a:t>
            </a:r>
            <a:endParaRPr lang="en-US" sz="14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9937"/>
                                        </p:tgtEl>
                                        <p:attrNameLst>
                                          <p:attrName>style.visibility</p:attrName>
                                        </p:attrNameLst>
                                      </p:cBhvr>
                                      <p:to>
                                        <p:strVal val="visible"/>
                                      </p:to>
                                    </p:set>
                                    <p:anim calcmode="lin" valueType="num">
                                      <p:cBhvr additive="base">
                                        <p:cTn id="7" dur="500" fill="hold"/>
                                        <p:tgtEl>
                                          <p:spTgt spid="39937"/>
                                        </p:tgtEl>
                                        <p:attrNameLst>
                                          <p:attrName>ppt_x</p:attrName>
                                        </p:attrNameLst>
                                      </p:cBhvr>
                                      <p:tavLst>
                                        <p:tav tm="0">
                                          <p:val>
                                            <p:strVal val="#ppt_x"/>
                                          </p:val>
                                        </p:tav>
                                        <p:tav tm="100000">
                                          <p:val>
                                            <p:strVal val="#ppt_x"/>
                                          </p:val>
                                        </p:tav>
                                      </p:tavLst>
                                    </p:anim>
                                    <p:anim calcmode="lin" valueType="num">
                                      <p:cBhvr additive="base">
                                        <p:cTn id="8" dur="500" fill="hold"/>
                                        <p:tgtEl>
                                          <p:spTgt spid="3993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098"/>
                                        </p:tgtEl>
                                        <p:attrNameLst>
                                          <p:attrName>style.visibility</p:attrName>
                                        </p:attrNameLst>
                                      </p:cBhvr>
                                      <p:to>
                                        <p:strVal val="visible"/>
                                      </p:to>
                                    </p:set>
                                    <p:anim calcmode="lin" valueType="num">
                                      <p:cBhvr additive="base">
                                        <p:cTn id="19" dur="500" fill="hold"/>
                                        <p:tgtEl>
                                          <p:spTgt spid="4098"/>
                                        </p:tgtEl>
                                        <p:attrNameLst>
                                          <p:attrName>ppt_x</p:attrName>
                                        </p:attrNameLst>
                                      </p:cBhvr>
                                      <p:tavLst>
                                        <p:tav tm="0">
                                          <p:val>
                                            <p:strVal val="#ppt_x"/>
                                          </p:val>
                                        </p:tav>
                                        <p:tav tm="100000">
                                          <p:val>
                                            <p:strVal val="#ppt_x"/>
                                          </p:val>
                                        </p:tav>
                                      </p:tavLst>
                                    </p:anim>
                                    <p:anim calcmode="lin" valueType="num">
                                      <p:cBhvr additive="base">
                                        <p:cTn id="20"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7" grpId="0" animBg="1"/>
      <p:bldP spid="5" grpId="0" animBg="1"/>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838200" y="1404878"/>
            <a:ext cx="7543800" cy="28931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28600" marR="0" lvl="0" indent="-228600" algn="l" defTabSz="914400" rtl="0" eaLnBrk="1" fontAlgn="base" latinLnBrk="0" hangingPunct="1">
              <a:lnSpc>
                <a:spcPct val="100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Hebrew word “</a:t>
            </a:r>
            <a:r>
              <a:rPr kumimoji="0" lang="en-US" sz="12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tanniyn</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and “</a:t>
            </a:r>
            <a:r>
              <a:rPr kumimoji="0" lang="en-US" sz="12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tanniym</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is translated as howlers, dragon, serpent, sea creature, whale, and jackal.</a:t>
            </a:r>
            <a:endParaRPr kumimoji="0" lang="en-US" sz="1200" b="0" i="0" u="none" strike="noStrike" cap="none" normalizeH="0" baseline="0" dirty="0" smtClean="0">
              <a:ln>
                <a:noFill/>
              </a:ln>
              <a:solidFill>
                <a:schemeClr val="tx1"/>
              </a:solidFill>
              <a:effectLst/>
              <a:latin typeface="Arial"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Greek word is “</a:t>
            </a:r>
            <a:r>
              <a:rPr kumimoji="0" lang="en-US" sz="12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drakon</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en-US" sz="1200" b="0" i="0" u="none" strike="noStrike" cap="none" normalizeH="0" baseline="0" dirty="0" smtClean="0">
              <a:ln>
                <a:noFill/>
              </a:ln>
              <a:solidFill>
                <a:schemeClr val="tx1"/>
              </a:solidFill>
              <a:effectLst/>
              <a:latin typeface="Arial"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Hebrew word “</a:t>
            </a:r>
            <a:r>
              <a:rPr kumimoji="0" lang="en-US" sz="12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nachash</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means serpent as in Moses’ rod (staff).</a:t>
            </a:r>
            <a:endParaRPr kumimoji="0" lang="en-US" sz="1200" b="0" i="0" u="none" strike="noStrike" cap="none" normalizeH="0" baseline="0" dirty="0" smtClean="0">
              <a:ln>
                <a:noFill/>
              </a:ln>
              <a:solidFill>
                <a:schemeClr val="tx1"/>
              </a:solidFill>
              <a:effectLst/>
              <a:latin typeface="Arial"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en-US" sz="12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1901 American </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Standard Version does not use the word dragon.</a:t>
            </a:r>
            <a:endParaRPr kumimoji="0" lang="en-US" sz="1200" b="0" i="0" u="none" strike="noStrike" cap="none" normalizeH="0" baseline="0" dirty="0" smtClean="0">
              <a:ln>
                <a:noFill/>
              </a:ln>
              <a:solidFill>
                <a:schemeClr val="tx1"/>
              </a:solidFill>
              <a:effectLst/>
              <a:latin typeface="Arial"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1611 KJV uses the word dragon.</a:t>
            </a:r>
            <a:endParaRPr kumimoji="0" lang="en-US" sz="12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Young’s Concordance, </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12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Tannim</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Dragons Malachi 1: 3; Job 30: 29; Ps 44: 19; Is., 13: 22, 34: 13, 35:7, 43: 20, Jer. 9: 11, 10: 22, 14: 6, 49: 33, 51: 37; Ezek. 29: 3; Mich. 1: 8.</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Tannin:   Sea Serpents: Deut. 32: 33; Ps. 74:13, 91: 13, 148: 7; Is. 27:1, 51: 9; Jer. 51: 34. </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12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Drakon</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Dragon: Rev. 12:3, 4, 7, 9, 13, 16, 17, 13: 2, 11, 16: 13; 20: 2.</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12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Nachash</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Gen. 3; Exod. 4, 7; Nu. 21; Deut. 18; Is. Leviathan, serpent, etc.</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12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Ophis</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12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Grk</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Serpent: NT references include Revelation and the gospels.</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Jackal:  Not found.    But in NASB is found in Jer. 9: 11.  Hebrew </a:t>
            </a:r>
            <a:r>
              <a:rPr kumimoji="0" lang="en-US" sz="12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Masoretic</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has ‘TNYC’ or </a:t>
            </a:r>
            <a:r>
              <a:rPr kumimoji="0" lang="en-US" sz="12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tanniyn</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KJV has Dragons, not Jackal. Rev. 20: 2 uses both words; dragon and serpent (as does the NASB).</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KJV Genesis uses Serpent and the </a:t>
            </a:r>
            <a:r>
              <a:rPr kumimoji="0" lang="en-US" sz="12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Masoretic</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uses Serpent, but the Hebrew word is “</a:t>
            </a:r>
            <a:r>
              <a:rPr kumimoji="0" lang="en-US" sz="12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tanniyn</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 name="TextBox 2"/>
          <p:cNvSpPr txBox="1"/>
          <p:nvPr/>
        </p:nvSpPr>
        <p:spPr>
          <a:xfrm>
            <a:off x="978113" y="228600"/>
            <a:ext cx="7327687" cy="1200329"/>
          </a:xfrm>
          <a:prstGeom prst="rect">
            <a:avLst/>
          </a:prstGeom>
          <a:solidFill>
            <a:schemeClr val="accent1">
              <a:lumMod val="20000"/>
              <a:lumOff val="80000"/>
            </a:schemeClr>
          </a:solidFill>
        </p:spPr>
        <p:txBody>
          <a:bodyPr wrap="square" rtlCol="0">
            <a:spAutoFit/>
          </a:bodyPr>
          <a:lstStyle/>
          <a:p>
            <a:r>
              <a:rPr lang="en-US" b="1" dirty="0" smtClean="0">
                <a:solidFill>
                  <a:srgbClr val="FF0000"/>
                </a:solidFill>
              </a:rPr>
              <a:t>A quick lesson in Hebrew, Greek and English Bible translations.</a:t>
            </a:r>
          </a:p>
          <a:p>
            <a:r>
              <a:rPr lang="en-US" b="1" dirty="0" smtClean="0">
                <a:solidFill>
                  <a:srgbClr val="FF0000"/>
                </a:solidFill>
              </a:rPr>
              <a:t>Minor mistakes that we should not make. Were our English Bible translations a bit weak in a very few areas?  Maybe!  But not critical in one sense…….  </a:t>
            </a:r>
            <a:r>
              <a:rPr lang="en-US" sz="1400" b="1" dirty="0" smtClean="0">
                <a:solidFill>
                  <a:srgbClr val="7030A0"/>
                </a:solidFill>
              </a:rPr>
              <a:t>Dragons and Serpents used interchangeably?</a:t>
            </a:r>
            <a:endParaRPr lang="en-US" sz="1400" b="1" dirty="0">
              <a:solidFill>
                <a:srgbClr val="7030A0"/>
              </a:solidFill>
            </a:endParaRPr>
          </a:p>
        </p:txBody>
      </p:sp>
      <p:sp>
        <p:nvSpPr>
          <p:cNvPr id="4" name="TextBox 3"/>
          <p:cNvSpPr txBox="1"/>
          <p:nvPr/>
        </p:nvSpPr>
        <p:spPr>
          <a:xfrm>
            <a:off x="1983132" y="4431268"/>
            <a:ext cx="3883499" cy="646331"/>
          </a:xfrm>
          <a:prstGeom prst="rect">
            <a:avLst/>
          </a:prstGeom>
          <a:solidFill>
            <a:schemeClr val="accent6">
              <a:lumMod val="20000"/>
              <a:lumOff val="80000"/>
            </a:schemeClr>
          </a:solidFill>
        </p:spPr>
        <p:txBody>
          <a:bodyPr wrap="none" rtlCol="0">
            <a:spAutoFit/>
          </a:bodyPr>
          <a:lstStyle/>
          <a:p>
            <a:r>
              <a:rPr lang="en-US" b="1" i="1" dirty="0" smtClean="0">
                <a:solidFill>
                  <a:srgbClr val="C00000"/>
                </a:solidFill>
              </a:rPr>
              <a:t>Is there some bias that crept in or not?</a:t>
            </a:r>
          </a:p>
          <a:p>
            <a:r>
              <a:rPr lang="en-US" b="1" i="1" dirty="0" smtClean="0">
                <a:solidFill>
                  <a:srgbClr val="C00000"/>
                </a:solidFill>
              </a:rPr>
              <a:t>Is it critical?</a:t>
            </a:r>
            <a:endParaRPr lang="en-US" b="1" i="1" dirty="0">
              <a:solidFill>
                <a:srgbClr val="C00000"/>
              </a:solidFill>
            </a:endParaRPr>
          </a:p>
        </p:txBody>
      </p:sp>
      <p:graphicFrame>
        <p:nvGraphicFramePr>
          <p:cNvPr id="38914" name="Object 2">
            <a:hlinkClick r:id="" action="ppaction://ole?verb=0"/>
          </p:cNvPr>
          <p:cNvGraphicFramePr>
            <a:graphicFrameLocks/>
          </p:cNvGraphicFramePr>
          <p:nvPr/>
        </p:nvGraphicFramePr>
        <p:xfrm>
          <a:off x="609600" y="4648200"/>
          <a:ext cx="1371600" cy="1905000"/>
        </p:xfrm>
        <a:graphic>
          <a:graphicData uri="http://schemas.openxmlformats.org/presentationml/2006/ole">
            <p:oleObj spid="_x0000_s38914" name="Microsoft ClipArt Gallery" r:id="rId3" imgW="2147760" imgH="5811480" progId="">
              <p:embed/>
            </p:oleObj>
          </a:graphicData>
        </a:graphic>
      </p:graphicFrame>
      <p:pic>
        <p:nvPicPr>
          <p:cNvPr id="38916" name="Picture 4" descr="Dragon with banner - isolated illustration."/>
          <p:cNvPicPr>
            <a:picLocks noChangeAspect="1" noChangeArrowheads="1"/>
          </p:cNvPicPr>
          <p:nvPr/>
        </p:nvPicPr>
        <p:blipFill>
          <a:blip r:embed="rId4" cstate="print"/>
          <a:srcRect/>
          <a:stretch>
            <a:fillRect/>
          </a:stretch>
        </p:blipFill>
        <p:spPr bwMode="auto">
          <a:xfrm>
            <a:off x="5867400" y="4267200"/>
            <a:ext cx="2819400" cy="1905000"/>
          </a:xfrm>
          <a:prstGeom prst="rect">
            <a:avLst/>
          </a:prstGeom>
          <a:noFill/>
        </p:spPr>
      </p:pic>
      <p:sp>
        <p:nvSpPr>
          <p:cNvPr id="7" name="TextBox 6"/>
          <p:cNvSpPr txBox="1"/>
          <p:nvPr/>
        </p:nvSpPr>
        <p:spPr>
          <a:xfrm>
            <a:off x="5939871" y="5334000"/>
            <a:ext cx="2289729" cy="646331"/>
          </a:xfrm>
          <a:prstGeom prst="rect">
            <a:avLst/>
          </a:prstGeom>
          <a:noFill/>
        </p:spPr>
        <p:txBody>
          <a:bodyPr wrap="none" rtlCol="0">
            <a:spAutoFit/>
          </a:bodyPr>
          <a:lstStyle/>
          <a:p>
            <a:r>
              <a:rPr lang="en-US" dirty="0" smtClean="0"/>
              <a:t>If so,</a:t>
            </a:r>
          </a:p>
          <a:p>
            <a:r>
              <a:rPr lang="en-US" dirty="0" smtClean="0"/>
              <a:t> what was the reason?</a:t>
            </a:r>
            <a:endParaRPr lang="en-US" dirty="0"/>
          </a:p>
        </p:txBody>
      </p:sp>
      <p:sp>
        <p:nvSpPr>
          <p:cNvPr id="8" name="TextBox 7"/>
          <p:cNvSpPr txBox="1"/>
          <p:nvPr/>
        </p:nvSpPr>
        <p:spPr>
          <a:xfrm>
            <a:off x="3889604" y="6096000"/>
            <a:ext cx="4263796" cy="584775"/>
          </a:xfrm>
          <a:prstGeom prst="rect">
            <a:avLst/>
          </a:prstGeom>
          <a:solidFill>
            <a:schemeClr val="accent5">
              <a:lumMod val="20000"/>
              <a:lumOff val="80000"/>
            </a:schemeClr>
          </a:solidFill>
        </p:spPr>
        <p:txBody>
          <a:bodyPr wrap="none" rtlCol="0">
            <a:spAutoFit/>
          </a:bodyPr>
          <a:lstStyle/>
          <a:p>
            <a:r>
              <a:rPr lang="en-US" b="1" i="1" dirty="0" smtClean="0">
                <a:solidFill>
                  <a:schemeClr val="tx2">
                    <a:lumMod val="75000"/>
                  </a:schemeClr>
                </a:solidFill>
              </a:rPr>
              <a:t>Truth of Science trumps Truth of Scripture?</a:t>
            </a:r>
          </a:p>
          <a:p>
            <a:r>
              <a:rPr lang="en-US" sz="1400" b="1" i="1" dirty="0" smtClean="0">
                <a:solidFill>
                  <a:schemeClr val="tx2">
                    <a:lumMod val="75000"/>
                  </a:schemeClr>
                </a:solidFill>
              </a:rPr>
              <a:t>(Trick question)</a:t>
            </a:r>
            <a:endParaRPr lang="en-US" sz="1400" b="1" i="1" dirty="0">
              <a:solidFill>
                <a:schemeClr val="tx2">
                  <a:lumMod val="75000"/>
                </a:schemeClr>
              </a:solidFill>
            </a:endParaRPr>
          </a:p>
        </p:txBody>
      </p:sp>
      <p:sp>
        <p:nvSpPr>
          <p:cNvPr id="9" name="TextBox 8"/>
          <p:cNvSpPr txBox="1"/>
          <p:nvPr/>
        </p:nvSpPr>
        <p:spPr>
          <a:xfrm>
            <a:off x="1988865" y="5155049"/>
            <a:ext cx="3573735" cy="1169551"/>
          </a:xfrm>
          <a:prstGeom prst="rect">
            <a:avLst/>
          </a:prstGeom>
          <a:noFill/>
        </p:spPr>
        <p:txBody>
          <a:bodyPr wrap="none" rtlCol="0">
            <a:spAutoFit/>
          </a:bodyPr>
          <a:lstStyle/>
          <a:p>
            <a:r>
              <a:rPr lang="en-US" sz="1400" i="1" dirty="0" smtClean="0"/>
              <a:t>Many Christians will argue that the Bible</a:t>
            </a:r>
          </a:p>
          <a:p>
            <a:r>
              <a:rPr lang="en-US" sz="1400" i="1" dirty="0" smtClean="0"/>
              <a:t> does not teach that dinosaurs and </a:t>
            </a:r>
          </a:p>
          <a:p>
            <a:r>
              <a:rPr lang="en-US" sz="1400" i="1" dirty="0" smtClean="0"/>
              <a:t>man lived together at the same time.  Why do </a:t>
            </a:r>
          </a:p>
          <a:p>
            <a:r>
              <a:rPr lang="en-US" sz="1400" i="1" dirty="0" smtClean="0"/>
              <a:t>they say this?</a:t>
            </a:r>
          </a:p>
          <a:p>
            <a:r>
              <a:rPr lang="en-US" sz="1400" dirty="0" smtClean="0"/>
              <a:t> </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8913"/>
                                        </p:tgtEl>
                                        <p:attrNameLst>
                                          <p:attrName>style.visibility</p:attrName>
                                        </p:attrNameLst>
                                      </p:cBhvr>
                                      <p:to>
                                        <p:strVal val="visible"/>
                                      </p:to>
                                    </p:set>
                                    <p:anim calcmode="lin" valueType="num">
                                      <p:cBhvr additive="base">
                                        <p:cTn id="7" dur="500" fill="hold"/>
                                        <p:tgtEl>
                                          <p:spTgt spid="38913"/>
                                        </p:tgtEl>
                                        <p:attrNameLst>
                                          <p:attrName>ppt_x</p:attrName>
                                        </p:attrNameLst>
                                      </p:cBhvr>
                                      <p:tavLst>
                                        <p:tav tm="0">
                                          <p:val>
                                            <p:strVal val="#ppt_x"/>
                                          </p:val>
                                        </p:tav>
                                        <p:tav tm="100000">
                                          <p:val>
                                            <p:strVal val="#ppt_x"/>
                                          </p:val>
                                        </p:tav>
                                      </p:tavLst>
                                    </p:anim>
                                    <p:anim calcmode="lin" valueType="num">
                                      <p:cBhvr additive="base">
                                        <p:cTn id="8" dur="500" fill="hold"/>
                                        <p:tgtEl>
                                          <p:spTgt spid="389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8916"/>
                                        </p:tgtEl>
                                        <p:attrNameLst>
                                          <p:attrName>style.visibility</p:attrName>
                                        </p:attrNameLst>
                                      </p:cBhvr>
                                      <p:to>
                                        <p:strVal val="visible"/>
                                      </p:to>
                                    </p:set>
                                    <p:anim calcmode="lin" valueType="num">
                                      <p:cBhvr additive="base">
                                        <p:cTn id="19" dur="500" fill="hold"/>
                                        <p:tgtEl>
                                          <p:spTgt spid="38916"/>
                                        </p:tgtEl>
                                        <p:attrNameLst>
                                          <p:attrName>ppt_x</p:attrName>
                                        </p:attrNameLst>
                                      </p:cBhvr>
                                      <p:tavLst>
                                        <p:tav tm="0">
                                          <p:val>
                                            <p:strVal val="#ppt_x"/>
                                          </p:val>
                                        </p:tav>
                                        <p:tav tm="100000">
                                          <p:val>
                                            <p:strVal val="#ppt_x"/>
                                          </p:val>
                                        </p:tav>
                                      </p:tavLst>
                                    </p:anim>
                                    <p:anim calcmode="lin" valueType="num">
                                      <p:cBhvr additive="base">
                                        <p:cTn id="20" dur="500" fill="hold"/>
                                        <p:tgtEl>
                                          <p:spTgt spid="3891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3" grpId="0"/>
      <p:bldP spid="4" grpId="0" animBg="1"/>
      <p:bldP spid="7" grpId="0"/>
      <p:bldP spid="8" grpId="0" animBg="1"/>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pic>
        <p:nvPicPr>
          <p:cNvPr id="7170" name="Picture 2" descr="http://nebula.wsimg.com/4c5fe6b73e77ed3ad764a873deda4761?AccessKeyId=170F1FB48C2E984CAF0E&amp;disposition=0&amp;alloworigin=1"/>
          <p:cNvPicPr>
            <a:picLocks noChangeAspect="1" noChangeArrowheads="1"/>
          </p:cNvPicPr>
          <p:nvPr/>
        </p:nvPicPr>
        <p:blipFill>
          <a:blip r:embed="rId2" cstate="print"/>
          <a:srcRect/>
          <a:stretch>
            <a:fillRect/>
          </a:stretch>
        </p:blipFill>
        <p:spPr bwMode="auto">
          <a:xfrm>
            <a:off x="0" y="945337"/>
            <a:ext cx="9144000" cy="5912664"/>
          </a:xfrm>
          <a:prstGeom prst="rect">
            <a:avLst/>
          </a:prstGeom>
          <a:noFill/>
        </p:spPr>
      </p:pic>
      <p:sp>
        <p:nvSpPr>
          <p:cNvPr id="4" name="TextBox 3"/>
          <p:cNvSpPr txBox="1"/>
          <p:nvPr/>
        </p:nvSpPr>
        <p:spPr>
          <a:xfrm>
            <a:off x="838200" y="381000"/>
            <a:ext cx="1465016" cy="369332"/>
          </a:xfrm>
          <a:prstGeom prst="rect">
            <a:avLst/>
          </a:prstGeom>
          <a:solidFill>
            <a:srgbClr val="FFFF00"/>
          </a:solidFill>
        </p:spPr>
        <p:txBody>
          <a:bodyPr wrap="none" rtlCol="0">
            <a:spAutoFit/>
          </a:bodyPr>
          <a:lstStyle/>
          <a:p>
            <a:r>
              <a:rPr lang="en-US" b="1" i="1" dirty="0" smtClean="0"/>
              <a:t>Stegosaurus?</a:t>
            </a:r>
            <a:endParaRPr lang="en-US" b="1" i="1" dirty="0"/>
          </a:p>
        </p:txBody>
      </p:sp>
      <p:sp>
        <p:nvSpPr>
          <p:cNvPr id="5" name="TextBox 4"/>
          <p:cNvSpPr txBox="1"/>
          <p:nvPr/>
        </p:nvSpPr>
        <p:spPr>
          <a:xfrm>
            <a:off x="2667000" y="533400"/>
            <a:ext cx="6359498" cy="369332"/>
          </a:xfrm>
          <a:prstGeom prst="rect">
            <a:avLst/>
          </a:prstGeom>
          <a:noFill/>
        </p:spPr>
        <p:txBody>
          <a:bodyPr wrap="none" rtlCol="0">
            <a:spAutoFit/>
          </a:bodyPr>
          <a:lstStyle/>
          <a:p>
            <a:r>
              <a:rPr lang="en-US" dirty="0" smtClean="0"/>
              <a:t>Found in jungles of Cambodia; Temples of Angkor, 1400 BC-50 AD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nebula.wsimg.com/fb7a00dd22d92ed0a84b3a13c1153553?AccessKeyId=170F1FB48C2E984CAF0E&amp;disposition=0&amp;alloworigin=1"/>
          <p:cNvPicPr>
            <a:picLocks noChangeAspect="1" noChangeArrowheads="1"/>
          </p:cNvPicPr>
          <p:nvPr/>
        </p:nvPicPr>
        <p:blipFill>
          <a:blip r:embed="rId2" cstate="print"/>
          <a:srcRect/>
          <a:stretch>
            <a:fillRect/>
          </a:stretch>
        </p:blipFill>
        <p:spPr bwMode="auto">
          <a:xfrm>
            <a:off x="0" y="1828799"/>
            <a:ext cx="9144000" cy="5029201"/>
          </a:xfrm>
          <a:prstGeom prst="rect">
            <a:avLst/>
          </a:prstGeom>
          <a:noFill/>
        </p:spPr>
      </p:pic>
      <p:sp>
        <p:nvSpPr>
          <p:cNvPr id="4" name="TextBox 3"/>
          <p:cNvSpPr txBox="1"/>
          <p:nvPr/>
        </p:nvSpPr>
        <p:spPr>
          <a:xfrm>
            <a:off x="381000" y="228600"/>
            <a:ext cx="1452898" cy="369332"/>
          </a:xfrm>
          <a:prstGeom prst="rect">
            <a:avLst/>
          </a:prstGeom>
          <a:solidFill>
            <a:srgbClr val="FFFF00"/>
          </a:solidFill>
        </p:spPr>
        <p:txBody>
          <a:bodyPr wrap="none" rtlCol="0">
            <a:spAutoFit/>
          </a:bodyPr>
          <a:lstStyle/>
          <a:p>
            <a:r>
              <a:rPr lang="en-US" b="1" i="1" dirty="0" err="1" smtClean="0"/>
              <a:t>pterodactile</a:t>
            </a:r>
            <a:r>
              <a:rPr lang="en-US" b="1" i="1" dirty="0" smtClean="0"/>
              <a:t>?</a:t>
            </a:r>
            <a:endParaRPr lang="en-US" b="1" i="1" dirty="0"/>
          </a:p>
        </p:txBody>
      </p:sp>
      <p:sp>
        <p:nvSpPr>
          <p:cNvPr id="5" name="TextBox 4"/>
          <p:cNvSpPr txBox="1"/>
          <p:nvPr/>
        </p:nvSpPr>
        <p:spPr>
          <a:xfrm>
            <a:off x="381000" y="505361"/>
            <a:ext cx="8534400" cy="1323439"/>
          </a:xfrm>
          <a:prstGeom prst="rect">
            <a:avLst/>
          </a:prstGeom>
          <a:noFill/>
        </p:spPr>
        <p:txBody>
          <a:bodyPr wrap="square" rtlCol="0">
            <a:spAutoFit/>
          </a:bodyPr>
          <a:lstStyle/>
          <a:p>
            <a:r>
              <a:rPr lang="en-US" sz="1600" dirty="0" smtClean="0"/>
              <a:t>Brazil: terror of the pterodactyl</a:t>
            </a:r>
          </a:p>
          <a:p>
            <a:r>
              <a:rPr lang="en-US" sz="1600" dirty="0" smtClean="0"/>
              <a:t>Other airborne sightings of pterodactyls have been reported. One encounter reported on by </a:t>
            </a:r>
            <a:r>
              <a:rPr lang="en-US" sz="1600" u="sng" dirty="0" smtClean="0">
                <a:hlinkClick r:id="rId3"/>
              </a:rPr>
              <a:t>David Hatcher Childress</a:t>
            </a:r>
            <a:r>
              <a:rPr lang="en-US" sz="1600" dirty="0" smtClean="0"/>
              <a:t> involved a commuter airplane that nearly had a mid-air collision with a soaring pterodactyl during 1992 over a mountainous region of the mostly unexplored Brazilian rainforest. </a:t>
            </a:r>
          </a:p>
          <a:p>
            <a:r>
              <a:rPr lang="en-US" sz="1600" dirty="0" smtClean="0"/>
              <a:t>China: the priest and the pterodactyl</a:t>
            </a:r>
            <a:endParaRPr lang="en-US" sz="1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579438"/>
            <a:ext cx="6096000" cy="639762"/>
          </a:xfrm>
        </p:spPr>
        <p:txBody>
          <a:bodyPr>
            <a:normAutofit fontScale="90000"/>
          </a:bodyPr>
          <a:lstStyle/>
          <a:p>
            <a:r>
              <a:rPr lang="en-US" dirty="0" smtClean="0"/>
              <a:t>Pterodactyl hoaxes, or not?</a:t>
            </a:r>
            <a:br>
              <a:rPr lang="en-US" dirty="0" smtClean="0"/>
            </a:br>
            <a:endParaRPr lang="en-US" dirty="0"/>
          </a:p>
        </p:txBody>
      </p:sp>
      <p:sp>
        <p:nvSpPr>
          <p:cNvPr id="4" name="TextBox 3"/>
          <p:cNvSpPr txBox="1"/>
          <p:nvPr/>
        </p:nvSpPr>
        <p:spPr>
          <a:xfrm>
            <a:off x="838200" y="838200"/>
            <a:ext cx="7620000" cy="2308324"/>
          </a:xfrm>
          <a:prstGeom prst="rect">
            <a:avLst/>
          </a:prstGeom>
          <a:noFill/>
        </p:spPr>
        <p:txBody>
          <a:bodyPr wrap="square" rtlCol="0">
            <a:spAutoFit/>
          </a:bodyPr>
          <a:lstStyle/>
          <a:p>
            <a:r>
              <a:rPr lang="en-US" dirty="0" smtClean="0"/>
              <a:t>Alaska: prehistoric flyby</a:t>
            </a:r>
          </a:p>
          <a:p>
            <a:r>
              <a:rPr lang="en-US" dirty="0" smtClean="0"/>
              <a:t>John </a:t>
            </a:r>
            <a:r>
              <a:rPr lang="en-US" dirty="0" err="1" smtClean="0"/>
              <a:t>Bouker</a:t>
            </a:r>
            <a:r>
              <a:rPr lang="en-US" dirty="0" smtClean="0"/>
              <a:t>, a 22-year veteran Alaskan bush pilot, thought he'd lost his mind. As he headed toward </a:t>
            </a:r>
            <a:r>
              <a:rPr lang="en-US" dirty="0" err="1" smtClean="0"/>
              <a:t>Manokotak</a:t>
            </a:r>
            <a:r>
              <a:rPr lang="en-US" dirty="0" smtClean="0"/>
              <a:t> on October 15, 2002, he and his passengers thought they'd somehow flown into a scene from </a:t>
            </a:r>
            <a:r>
              <a:rPr lang="en-US" i="1" dirty="0" smtClean="0"/>
              <a:t>Jurassic Park</a:t>
            </a:r>
            <a:r>
              <a:rPr lang="en-US" dirty="0" smtClean="0"/>
              <a:t>. Not far off the starboard side of his plane a gigantic winged creature soared. The amazed pilot and his stunned passengers all got a good look at the thing. Comparing notes about the sighting, all agreed that the creature strongly resembled the illustrations in books about dinosaurs and other extinct animals.</a:t>
            </a:r>
            <a:endParaRPr lang="en-US" dirty="0"/>
          </a:p>
        </p:txBody>
      </p:sp>
      <p:sp>
        <p:nvSpPr>
          <p:cNvPr id="5" name="TextBox 4"/>
          <p:cNvSpPr txBox="1"/>
          <p:nvPr/>
        </p:nvSpPr>
        <p:spPr>
          <a:xfrm>
            <a:off x="838200" y="3274874"/>
            <a:ext cx="7696200" cy="1754326"/>
          </a:xfrm>
          <a:prstGeom prst="rect">
            <a:avLst/>
          </a:prstGeom>
          <a:noFill/>
        </p:spPr>
        <p:txBody>
          <a:bodyPr wrap="square" rtlCol="0">
            <a:spAutoFit/>
          </a:bodyPr>
          <a:lstStyle/>
          <a:p>
            <a:r>
              <a:rPr lang="en-US" dirty="0" smtClean="0"/>
              <a:t>A fascinating story along these lines is featured by the </a:t>
            </a:r>
            <a:r>
              <a:rPr lang="en-US" u="sng" dirty="0" smtClean="0">
                <a:hlinkClick r:id="rId2"/>
              </a:rPr>
              <a:t>Crypto zoology Research Team</a:t>
            </a:r>
            <a:r>
              <a:rPr lang="en-US" dirty="0" smtClean="0"/>
              <a:t>. A Russian priest recounts the sighting of a pterodactyl: "Here’s an interesting account, which indicates that a few pterosaurs may have survived in China into relatively recent times. At the end of the 19th Century, a Russian Orthodox saint named Saint </a:t>
            </a:r>
            <a:r>
              <a:rPr lang="en-US" dirty="0" err="1" smtClean="0"/>
              <a:t>Barsanuphius</a:t>
            </a:r>
            <a:r>
              <a:rPr lang="en-US" dirty="0" smtClean="0"/>
              <a:t> was stationed in Manchuria to pastor the Russian soldiers during the Russian-Japanese War.</a:t>
            </a:r>
            <a:endParaRPr lang="en-US" dirty="0"/>
          </a:p>
        </p:txBody>
      </p:sp>
      <p:sp>
        <p:nvSpPr>
          <p:cNvPr id="6" name="TextBox 5"/>
          <p:cNvSpPr txBox="1"/>
          <p:nvPr/>
        </p:nvSpPr>
        <p:spPr>
          <a:xfrm>
            <a:off x="838200" y="5124271"/>
            <a:ext cx="7696200" cy="1200329"/>
          </a:xfrm>
          <a:prstGeom prst="rect">
            <a:avLst/>
          </a:prstGeom>
          <a:noFill/>
        </p:spPr>
        <p:txBody>
          <a:bodyPr wrap="square" rtlCol="0">
            <a:spAutoFit/>
          </a:bodyPr>
          <a:lstStyle/>
          <a:p>
            <a:r>
              <a:rPr lang="en-US" dirty="0" smtClean="0"/>
              <a:t>The paranormal, UFOs, crypto zoological animals, all fall prey to </a:t>
            </a:r>
            <a:r>
              <a:rPr lang="en-US" dirty="0" err="1" smtClean="0"/>
              <a:t>hoaxters</a:t>
            </a:r>
            <a:r>
              <a:rPr lang="en-US" dirty="0" smtClean="0"/>
              <a:t> and hoaxes. Reports of pterodactyls are no exception. Over the years some hoaxes have emerged that make serious research into the existence of the creatures that much harder.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228600"/>
            <a:ext cx="7315200" cy="2308324"/>
          </a:xfrm>
          <a:prstGeom prst="rect">
            <a:avLst/>
          </a:prstGeom>
          <a:noFill/>
        </p:spPr>
        <p:txBody>
          <a:bodyPr wrap="square" rtlCol="0">
            <a:spAutoFit/>
          </a:bodyPr>
          <a:lstStyle/>
          <a:p>
            <a:r>
              <a:rPr lang="en-US" b="1" dirty="0" smtClean="0"/>
              <a:t> </a:t>
            </a:r>
          </a:p>
          <a:p>
            <a:pPr lvl="0">
              <a:buFont typeface="Arial" pitchFamily="34" charset="0"/>
              <a:buChar char="•"/>
            </a:pPr>
            <a:r>
              <a:rPr lang="en-US" dirty="0" smtClean="0"/>
              <a:t>  Mt. Etna basalt, erupted 122 BC; dated at 170-330 thousand years</a:t>
            </a:r>
          </a:p>
          <a:p>
            <a:pPr lvl="1"/>
            <a:r>
              <a:rPr lang="en-US" dirty="0" smtClean="0"/>
              <a:t>1972 eruption, dated at 210-490 thousand years.</a:t>
            </a:r>
          </a:p>
          <a:p>
            <a:pPr lvl="0">
              <a:buFont typeface="Arial" pitchFamily="34" charset="0"/>
              <a:buChar char="•"/>
            </a:pPr>
            <a:r>
              <a:rPr lang="en-US" dirty="0" smtClean="0"/>
              <a:t>  Mt St. Helens, erupted 1986; dated at 300-400 thousand years.</a:t>
            </a:r>
          </a:p>
          <a:p>
            <a:pPr lvl="0">
              <a:buFont typeface="Arial" pitchFamily="34" charset="0"/>
              <a:buChar char="•"/>
            </a:pPr>
            <a:r>
              <a:rPr lang="en-US" dirty="0" smtClean="0"/>
              <a:t>  New Zealand eruption, 1954, dated at 3.3-3.7 million years</a:t>
            </a:r>
          </a:p>
          <a:p>
            <a:pPr lvl="0">
              <a:buFont typeface="Arial" pitchFamily="34" charset="0"/>
              <a:buChar char="•"/>
            </a:pPr>
            <a:r>
              <a:rPr lang="en-US" dirty="0" smtClean="0"/>
              <a:t>  Hawaii eruption 1959, dated at 1.7-15.3 million years.</a:t>
            </a:r>
          </a:p>
          <a:p>
            <a:r>
              <a:rPr lang="en-US" b="1" dirty="0" smtClean="0">
                <a:solidFill>
                  <a:srgbClr val="C00000"/>
                </a:solidFill>
              </a:rPr>
              <a:t>Note that dates get older as eruptions are more recent.</a:t>
            </a:r>
          </a:p>
          <a:p>
            <a:endParaRPr lang="en-US" dirty="0"/>
          </a:p>
        </p:txBody>
      </p:sp>
      <p:sp>
        <p:nvSpPr>
          <p:cNvPr id="3" name="TextBox 2"/>
          <p:cNvSpPr txBox="1"/>
          <p:nvPr/>
        </p:nvSpPr>
        <p:spPr>
          <a:xfrm>
            <a:off x="685800" y="2362200"/>
            <a:ext cx="7848600" cy="2585323"/>
          </a:xfrm>
          <a:prstGeom prst="rect">
            <a:avLst/>
          </a:prstGeom>
          <a:noFill/>
        </p:spPr>
        <p:txBody>
          <a:bodyPr wrap="square" rtlCol="0">
            <a:spAutoFit/>
          </a:bodyPr>
          <a:lstStyle/>
          <a:p>
            <a:r>
              <a:rPr lang="en-US" dirty="0" smtClean="0"/>
              <a:t>Hell Creek Formation in Montana has T-Rex bones and soft tissue that contains red blood cells and soft tissue that was not decomposed.  In the blood samples were found </a:t>
            </a:r>
            <a:r>
              <a:rPr lang="en-US" dirty="0" err="1" smtClean="0"/>
              <a:t>heme</a:t>
            </a:r>
            <a:r>
              <a:rPr lang="en-US" dirty="0" smtClean="0"/>
              <a:t> (part of hemoglobin protein).  The bone is supposedly 70 million years old. Carbon-14 tests were not done, because the results would be too young, therefore invalid. Any presence of C-14 would mean that the sample is less than 100,000 years old. Two bones were tested secretly on the AMS C-14 spectrometer and one bone showed 30,890 years old and the other bone showed 23,170 years old. Note the discrepancies in the same fossil.  The circular reasoning of dating rocks is a big part of the problem.</a:t>
            </a:r>
            <a:endParaRPr lang="en-US" dirty="0"/>
          </a:p>
        </p:txBody>
      </p:sp>
      <p:sp>
        <p:nvSpPr>
          <p:cNvPr id="50179" name="Rectangle 3"/>
          <p:cNvSpPr>
            <a:spLocks noChangeArrowheads="1"/>
          </p:cNvSpPr>
          <p:nvPr/>
        </p:nvSpPr>
        <p:spPr bwMode="auto">
          <a:xfrm>
            <a:off x="685800" y="5029200"/>
            <a:ext cx="80010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One of the myths and legends about dragons is that they blow fire and that it represents the Chinese culture. The only problem is that some of the people have not talked about some of the other dragons that they have believed to exist. The dragon for both Chinese and Japanese cultures symbolizes power and excellence. In the early days of the dynasty’s some of the dynasties worshiped the dragon as their lord and some actually even asked them for help and guidance.</a:t>
            </a:r>
            <a:endParaRPr kumimoji="0" lang="en-US" sz="1600" b="0" i="0" u="none" strike="noStrike" cap="none" normalizeH="0" baseline="0" dirty="0" smtClean="0">
              <a:ln>
                <a:noFill/>
              </a:ln>
              <a:solidFill>
                <a:schemeClr val="tx1"/>
              </a:solidFill>
              <a:effectLst/>
              <a:latin typeface="Arial" pitchFamily="34" charset="0"/>
            </a:endParaRPr>
          </a:p>
        </p:txBody>
      </p:sp>
      <p:sp>
        <p:nvSpPr>
          <p:cNvPr id="5" name="TextBox 4"/>
          <p:cNvSpPr txBox="1"/>
          <p:nvPr/>
        </p:nvSpPr>
        <p:spPr>
          <a:xfrm>
            <a:off x="2363497" y="152400"/>
            <a:ext cx="2360903" cy="369332"/>
          </a:xfrm>
          <a:prstGeom prst="rect">
            <a:avLst/>
          </a:prstGeom>
          <a:noFill/>
        </p:spPr>
        <p:txBody>
          <a:bodyPr wrap="none" rtlCol="0">
            <a:spAutoFit/>
          </a:bodyPr>
          <a:lstStyle/>
          <a:p>
            <a:r>
              <a:rPr lang="en-US" b="1" dirty="0" smtClean="0"/>
              <a:t>Dating inconsistencies: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0179"/>
                                        </p:tgtEl>
                                        <p:attrNameLst>
                                          <p:attrName>style.visibility</p:attrName>
                                        </p:attrNameLst>
                                      </p:cBhvr>
                                      <p:to>
                                        <p:strVal val="visible"/>
                                      </p:to>
                                    </p:set>
                                    <p:anim calcmode="lin" valueType="num">
                                      <p:cBhvr additive="base">
                                        <p:cTn id="19" dur="500" fill="hold"/>
                                        <p:tgtEl>
                                          <p:spTgt spid="50179"/>
                                        </p:tgtEl>
                                        <p:attrNameLst>
                                          <p:attrName>ppt_x</p:attrName>
                                        </p:attrNameLst>
                                      </p:cBhvr>
                                      <p:tavLst>
                                        <p:tav tm="0">
                                          <p:val>
                                            <p:strVal val="#ppt_x"/>
                                          </p:val>
                                        </p:tav>
                                        <p:tav tm="100000">
                                          <p:val>
                                            <p:strVal val="#ppt_x"/>
                                          </p:val>
                                        </p:tav>
                                      </p:tavLst>
                                    </p:anim>
                                    <p:anim calcmode="lin" valueType="num">
                                      <p:cBhvr additive="base">
                                        <p:cTn id="20" dur="500" fill="hold"/>
                                        <p:tgtEl>
                                          <p:spTgt spid="501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5017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762000"/>
            <a:ext cx="8001000" cy="2062103"/>
          </a:xfrm>
          <a:prstGeom prst="rect">
            <a:avLst/>
          </a:prstGeom>
          <a:noFill/>
        </p:spPr>
        <p:txBody>
          <a:bodyPr wrap="square" rtlCol="0">
            <a:spAutoFit/>
          </a:bodyPr>
          <a:lstStyle/>
          <a:p>
            <a:r>
              <a:rPr lang="en-US" sz="1600" dirty="0" smtClean="0"/>
              <a:t>Quote from </a:t>
            </a:r>
            <a:r>
              <a:rPr lang="en-US" sz="1600" b="1" u="sng" dirty="0" smtClean="0"/>
              <a:t>Francis Schaeffer </a:t>
            </a:r>
            <a:r>
              <a:rPr lang="en-US" sz="1600" dirty="0" smtClean="0"/>
              <a:t>(a well known Christian Historian)</a:t>
            </a:r>
          </a:p>
          <a:p>
            <a:r>
              <a:rPr lang="en-US" sz="1600" dirty="0" smtClean="0"/>
              <a:t>"I am not at all convinced it has been proven that the dinosaurs became extinct prior to the advent of man. I believe there is much evidence, ancient and modern, to indicate that dinosaurs and human kind existed on earth contemporaneously, and that human beings, while they probably lived in different regions than dinosaurs for the most part, did on many occasions encounter the sometimes huge and fearsome creatures. The memories of these encounters were so vivid and deep that they were passed down in a multitude of cultures as legends, painted on cave walls, represented in pottery, and written of in literature". </a:t>
            </a:r>
            <a:endParaRPr lang="en-US" sz="1600" dirty="0"/>
          </a:p>
        </p:txBody>
      </p:sp>
      <p:sp>
        <p:nvSpPr>
          <p:cNvPr id="5" name="TextBox 4"/>
          <p:cNvSpPr txBox="1"/>
          <p:nvPr/>
        </p:nvSpPr>
        <p:spPr>
          <a:xfrm>
            <a:off x="533400" y="2895600"/>
            <a:ext cx="7696200" cy="1077218"/>
          </a:xfrm>
          <a:prstGeom prst="rect">
            <a:avLst/>
          </a:prstGeom>
          <a:noFill/>
        </p:spPr>
        <p:txBody>
          <a:bodyPr wrap="square" rtlCol="0">
            <a:spAutoFit/>
          </a:bodyPr>
          <a:lstStyle/>
          <a:p>
            <a:r>
              <a:rPr lang="en-US" sz="1600" dirty="0" smtClean="0"/>
              <a:t>Carlisle Cathedral in United Kingdom contains a tomb that is inlaid with brass under the hall rug.  It was placed there in 1496 upon the death of Bishop Bell.  The sides which are kept hidden show engravings that can only be interpreted as dinosaurs.  Appears to be an Apatosaurus.</a:t>
            </a:r>
            <a:endParaRPr lang="en-US" sz="1600" dirty="0"/>
          </a:p>
        </p:txBody>
      </p:sp>
      <p:sp>
        <p:nvSpPr>
          <p:cNvPr id="6" name="TextBox 5"/>
          <p:cNvSpPr txBox="1"/>
          <p:nvPr/>
        </p:nvSpPr>
        <p:spPr>
          <a:xfrm>
            <a:off x="533400" y="3962400"/>
            <a:ext cx="8077200" cy="2062103"/>
          </a:xfrm>
          <a:prstGeom prst="rect">
            <a:avLst/>
          </a:prstGeom>
          <a:noFill/>
        </p:spPr>
        <p:txBody>
          <a:bodyPr wrap="square" rtlCol="0">
            <a:spAutoFit/>
          </a:bodyPr>
          <a:lstStyle/>
          <a:p>
            <a:r>
              <a:rPr lang="en-US" sz="1600" dirty="0" smtClean="0"/>
              <a:t>Scales on dinosaurs are almost identical to Chinese sculpture dated 2500 years ago.</a:t>
            </a:r>
          </a:p>
          <a:p>
            <a:r>
              <a:rPr lang="en-US" sz="1600" dirty="0" smtClean="0"/>
              <a:t>2000 year old dragon bronze vase from the </a:t>
            </a:r>
            <a:r>
              <a:rPr lang="en-US" sz="1600" dirty="0" err="1" smtClean="0"/>
              <a:t>Moche</a:t>
            </a:r>
            <a:r>
              <a:rPr lang="en-US" sz="1600" dirty="0" smtClean="0"/>
              <a:t> Indians in South America.</a:t>
            </a:r>
          </a:p>
          <a:p>
            <a:endParaRPr lang="en-US" sz="1600" dirty="0" smtClean="0"/>
          </a:p>
          <a:p>
            <a:r>
              <a:rPr lang="en-US" sz="1600" dirty="0" smtClean="0"/>
              <a:t>Dakota Sioux stories of Thunderbirds is based on eyewitness accounts of sightings of </a:t>
            </a:r>
            <a:r>
              <a:rPr lang="en-US" sz="1600" dirty="0" err="1" smtClean="0"/>
              <a:t>Pteranodons</a:t>
            </a:r>
            <a:r>
              <a:rPr lang="en-US" sz="1600" dirty="0" smtClean="0"/>
              <a:t> with wing spans of 30 feet.  Since they need strong wind updrafts to fly, they were in areas of the North West where thunder storms created strong updrafts.</a:t>
            </a:r>
          </a:p>
          <a:p>
            <a:r>
              <a:rPr lang="en-US" sz="1600" dirty="0" smtClean="0"/>
              <a:t>Northern area people knew that mammoths had lots of hair and a leathery skin and large tusks and were elephant-like. How did they know these details? </a:t>
            </a:r>
            <a:endParaRPr lang="en-US" sz="1600" dirty="0"/>
          </a:p>
        </p:txBody>
      </p:sp>
      <p:pic>
        <p:nvPicPr>
          <p:cNvPr id="7" name="Picture 6" descr="thumbnailCA5PW97I.jpg"/>
          <p:cNvPicPr>
            <a:picLocks noChangeAspect="1"/>
          </p:cNvPicPr>
          <p:nvPr/>
        </p:nvPicPr>
        <p:blipFill>
          <a:blip r:embed="rId2" cstate="print"/>
          <a:stretch>
            <a:fillRect/>
          </a:stretch>
        </p:blipFill>
        <p:spPr>
          <a:xfrm>
            <a:off x="8001000" y="5715000"/>
            <a:ext cx="687917" cy="990600"/>
          </a:xfrm>
          <a:prstGeom prst="rect">
            <a:avLst/>
          </a:prstGeom>
        </p:spPr>
      </p:pic>
      <p:sp>
        <p:nvSpPr>
          <p:cNvPr id="9" name="TextBox 8"/>
          <p:cNvSpPr txBox="1"/>
          <p:nvPr/>
        </p:nvSpPr>
        <p:spPr>
          <a:xfrm>
            <a:off x="2514600" y="240268"/>
            <a:ext cx="2362200" cy="369332"/>
          </a:xfrm>
          <a:prstGeom prst="rect">
            <a:avLst/>
          </a:prstGeom>
          <a:noFill/>
        </p:spPr>
        <p:txBody>
          <a:bodyPr wrap="square" rtlCol="0">
            <a:spAutoFit/>
          </a:bodyPr>
          <a:lstStyle/>
          <a:p>
            <a:r>
              <a:rPr lang="en-US" b="1" dirty="0" smtClean="0">
                <a:solidFill>
                  <a:srgbClr val="7030A0"/>
                </a:solidFill>
              </a:rPr>
              <a:t>More on coexistence:</a:t>
            </a:r>
            <a:endParaRPr lang="en-US" b="1" dirty="0">
              <a:solidFill>
                <a:srgbClr val="7030A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1000" fill="hold"/>
                                        <p:tgtEl>
                                          <p:spTgt spid="7"/>
                                        </p:tgtEl>
                                        <p:attrNameLst>
                                          <p:attrName>ppt_x</p:attrName>
                                        </p:attrNameLst>
                                      </p:cBhvr>
                                      <p:tavLst>
                                        <p:tav tm="0">
                                          <p:val>
                                            <p:strVal val="#ppt_x"/>
                                          </p:val>
                                        </p:tav>
                                        <p:tav tm="100000">
                                          <p:val>
                                            <p:strVal val="#ppt_x"/>
                                          </p:val>
                                        </p:tav>
                                      </p:tavLst>
                                    </p:anim>
                                    <p:anim calcmode="lin" valueType="num">
                                      <p:cBhvr additive="base">
                                        <p:cTn id="26"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Saint George Killing the Dragon, 1434/35, by Bernat Martorell"/>
          <p:cNvPicPr>
            <a:picLocks noChangeAspect="1" noChangeArrowheads="1"/>
          </p:cNvPicPr>
          <p:nvPr/>
        </p:nvPicPr>
        <p:blipFill>
          <a:blip r:embed="rId2" cstate="print"/>
          <a:srcRect/>
          <a:stretch>
            <a:fillRect/>
          </a:stretch>
        </p:blipFill>
        <p:spPr bwMode="auto">
          <a:xfrm>
            <a:off x="0" y="614171"/>
            <a:ext cx="3886200" cy="6243829"/>
          </a:xfrm>
          <a:prstGeom prst="rect">
            <a:avLst/>
          </a:prstGeom>
          <a:noFill/>
        </p:spPr>
      </p:pic>
      <p:sp>
        <p:nvSpPr>
          <p:cNvPr id="4" name="TextBox 3"/>
          <p:cNvSpPr txBox="1"/>
          <p:nvPr/>
        </p:nvSpPr>
        <p:spPr>
          <a:xfrm>
            <a:off x="4114800" y="1217474"/>
            <a:ext cx="4724400" cy="1754326"/>
          </a:xfrm>
          <a:prstGeom prst="rect">
            <a:avLst/>
          </a:prstGeom>
          <a:noFill/>
        </p:spPr>
        <p:txBody>
          <a:bodyPr wrap="square" rtlCol="0">
            <a:spAutoFit/>
          </a:bodyPr>
          <a:lstStyle/>
          <a:p>
            <a:r>
              <a:rPr lang="en-US" dirty="0" smtClean="0"/>
              <a:t>St. George slays the Dragon and saves the maiden. Myth or reality? (or a little of both?)</a:t>
            </a:r>
          </a:p>
          <a:p>
            <a:r>
              <a:rPr lang="en-US" dirty="0" smtClean="0"/>
              <a:t>(There is the reference regarding Alexander the Great and his army disturbing some giant monster in a cave on their way to India.)</a:t>
            </a:r>
          </a:p>
          <a:p>
            <a:endParaRPr lang="en-US" dirty="0"/>
          </a:p>
        </p:txBody>
      </p:sp>
      <p:sp>
        <p:nvSpPr>
          <p:cNvPr id="47105" name="Rectangle 1"/>
          <p:cNvSpPr>
            <a:spLocks noChangeArrowheads="1"/>
          </p:cNvSpPr>
          <p:nvPr/>
        </p:nvSpPr>
        <p:spPr bwMode="auto">
          <a:xfrm>
            <a:off x="4114800" y="2984480"/>
            <a:ext cx="45720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n-US" dirty="0" smtClean="0">
                <a:latin typeface="Times New Roman" pitchFamily="18" charset="0"/>
                <a:ea typeface="Calibri" pitchFamily="34" charset="0"/>
                <a:cs typeface="Times New Roman" pitchFamily="18" charset="0"/>
              </a:rPr>
              <a:t>Beowulf  returns home to </a:t>
            </a:r>
            <a:r>
              <a:rPr lang="en-US" dirty="0" err="1" smtClean="0">
                <a:latin typeface="Times New Roman" pitchFamily="18" charset="0"/>
                <a:ea typeface="Calibri" pitchFamily="34" charset="0"/>
                <a:cs typeface="Times New Roman" pitchFamily="18" charset="0"/>
              </a:rPr>
              <a:t>Geats</a:t>
            </a:r>
            <a:r>
              <a:rPr lang="en-US" dirty="0" smtClean="0">
                <a:latin typeface="Times New Roman" pitchFamily="18" charset="0"/>
                <a:ea typeface="Calibri" pitchFamily="34" charset="0"/>
                <a:cs typeface="Times New Roman" pitchFamily="18" charset="0"/>
              </a:rPr>
              <a:t> and rules there for fifty years in peace. A dragon begins to terrorize his land when some of its treasure is stolen. The first time Beowulf attacks the dragon with his servants, they are unsuccessful. He decides it is best to track the dragon to its lair and attack it then. All of his servants are dead or ran away. The only one left to help him is his kinsman, </a:t>
            </a:r>
            <a:r>
              <a:rPr lang="en-US" dirty="0" err="1" smtClean="0">
                <a:latin typeface="Times New Roman" pitchFamily="18" charset="0"/>
                <a:ea typeface="Calibri" pitchFamily="34" charset="0"/>
                <a:cs typeface="Times New Roman" pitchFamily="18" charset="0"/>
              </a:rPr>
              <a:t>Wiglaf</a:t>
            </a:r>
            <a:r>
              <a:rPr lang="en-US" dirty="0" smtClean="0">
                <a:latin typeface="Times New Roman" pitchFamily="18" charset="0"/>
                <a:ea typeface="Calibri" pitchFamily="34" charset="0"/>
                <a:cs typeface="Times New Roman" pitchFamily="18" charset="0"/>
              </a:rPr>
              <a:t>. Beowulf defeats the dragon, but is mortally wounded. He is buried by the sea in a burial mound with the dragon’s treasure.</a:t>
            </a:r>
            <a:endParaRPr lang="en-US" sz="4000" dirty="0" smtClean="0">
              <a:latin typeface="Arial" pitchFamily="34" charset="0"/>
            </a:endParaRPr>
          </a:p>
        </p:txBody>
      </p:sp>
      <p:sp>
        <p:nvSpPr>
          <p:cNvPr id="7" name="TextBox 6"/>
          <p:cNvSpPr txBox="1"/>
          <p:nvPr/>
        </p:nvSpPr>
        <p:spPr>
          <a:xfrm>
            <a:off x="4114800" y="496669"/>
            <a:ext cx="4419600" cy="646331"/>
          </a:xfrm>
          <a:prstGeom prst="rect">
            <a:avLst/>
          </a:prstGeom>
          <a:solidFill>
            <a:srgbClr val="FFFF00"/>
          </a:solidFill>
        </p:spPr>
        <p:txBody>
          <a:bodyPr wrap="square" rtlCol="0">
            <a:spAutoFit/>
          </a:bodyPr>
          <a:lstStyle/>
          <a:p>
            <a:pPr lvl="0" fontAlgn="base">
              <a:spcBef>
                <a:spcPct val="0"/>
              </a:spcBef>
              <a:spcAft>
                <a:spcPct val="0"/>
              </a:spcAft>
            </a:pPr>
            <a:r>
              <a:rPr lang="en-US" b="1" dirty="0" smtClean="0">
                <a:latin typeface="Times New Roman" pitchFamily="18" charset="0"/>
                <a:ea typeface="Calibri" pitchFamily="34" charset="0"/>
                <a:cs typeface="Times New Roman" pitchFamily="18" charset="0"/>
              </a:rPr>
              <a:t>From Beowulf to St. George </a:t>
            </a:r>
          </a:p>
          <a:p>
            <a:pPr lvl="0" fontAlgn="base">
              <a:spcBef>
                <a:spcPct val="0"/>
              </a:spcBef>
              <a:spcAft>
                <a:spcPct val="0"/>
              </a:spcAft>
            </a:pPr>
            <a:r>
              <a:rPr lang="en-US" b="1" dirty="0" smtClean="0">
                <a:latin typeface="Times New Roman" pitchFamily="18" charset="0"/>
                <a:ea typeface="Calibri" pitchFamily="34" charset="0"/>
                <a:cs typeface="Times New Roman" pitchFamily="18" charset="0"/>
              </a:rPr>
              <a:t>(Myths and Legends)</a:t>
            </a:r>
            <a:endParaRPr lang="en-US" sz="800" b="1" dirty="0" smtClean="0">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4818"/>
                                        </p:tgtEl>
                                        <p:attrNameLst>
                                          <p:attrName>style.visibility</p:attrName>
                                        </p:attrNameLst>
                                      </p:cBhvr>
                                      <p:to>
                                        <p:strVal val="visible"/>
                                      </p:to>
                                    </p:set>
                                    <p:anim calcmode="lin" valueType="num">
                                      <p:cBhvr additive="base">
                                        <p:cTn id="13" dur="500" fill="hold"/>
                                        <p:tgtEl>
                                          <p:spTgt spid="34818"/>
                                        </p:tgtEl>
                                        <p:attrNameLst>
                                          <p:attrName>ppt_x</p:attrName>
                                        </p:attrNameLst>
                                      </p:cBhvr>
                                      <p:tavLst>
                                        <p:tav tm="0">
                                          <p:val>
                                            <p:strVal val="#ppt_x"/>
                                          </p:val>
                                        </p:tav>
                                        <p:tav tm="100000">
                                          <p:val>
                                            <p:strVal val="#ppt_x"/>
                                          </p:val>
                                        </p:tav>
                                      </p:tavLst>
                                    </p:anim>
                                    <p:anim calcmode="lin" valueType="num">
                                      <p:cBhvr additive="base">
                                        <p:cTn id="14" dur="500" fill="hold"/>
                                        <p:tgtEl>
                                          <p:spTgt spid="348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7105"/>
                                        </p:tgtEl>
                                        <p:attrNameLst>
                                          <p:attrName>style.visibility</p:attrName>
                                        </p:attrNameLst>
                                      </p:cBhvr>
                                      <p:to>
                                        <p:strVal val="visible"/>
                                      </p:to>
                                    </p:set>
                                    <p:anim calcmode="lin" valueType="num">
                                      <p:cBhvr additive="base">
                                        <p:cTn id="25" dur="500" fill="hold"/>
                                        <p:tgtEl>
                                          <p:spTgt spid="47105"/>
                                        </p:tgtEl>
                                        <p:attrNameLst>
                                          <p:attrName>ppt_x</p:attrName>
                                        </p:attrNameLst>
                                      </p:cBhvr>
                                      <p:tavLst>
                                        <p:tav tm="0">
                                          <p:val>
                                            <p:strVal val="#ppt_x"/>
                                          </p:val>
                                        </p:tav>
                                        <p:tav tm="100000">
                                          <p:val>
                                            <p:strVal val="#ppt_x"/>
                                          </p:val>
                                        </p:tav>
                                      </p:tavLst>
                                    </p:anim>
                                    <p:anim calcmode="lin" valueType="num">
                                      <p:cBhvr additive="base">
                                        <p:cTn id="26" dur="500" fill="hold"/>
                                        <p:tgtEl>
                                          <p:spTgt spid="471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7105" grpId="0"/>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8int.com/images/anasazi1.jpg"/>
          <p:cNvPicPr>
            <a:picLocks noChangeAspect="1" noChangeArrowheads="1"/>
          </p:cNvPicPr>
          <p:nvPr/>
        </p:nvPicPr>
        <p:blipFill>
          <a:blip r:embed="rId2" cstate="print"/>
          <a:srcRect/>
          <a:stretch>
            <a:fillRect/>
          </a:stretch>
        </p:blipFill>
        <p:spPr bwMode="auto">
          <a:xfrm>
            <a:off x="457200" y="1676400"/>
            <a:ext cx="8382000" cy="4800600"/>
          </a:xfrm>
          <a:prstGeom prst="rect">
            <a:avLst/>
          </a:prstGeom>
          <a:noFill/>
        </p:spPr>
      </p:pic>
      <p:sp>
        <p:nvSpPr>
          <p:cNvPr id="4" name="TextBox 3"/>
          <p:cNvSpPr txBox="1"/>
          <p:nvPr/>
        </p:nvSpPr>
        <p:spPr>
          <a:xfrm>
            <a:off x="439984" y="849868"/>
            <a:ext cx="3544753" cy="369332"/>
          </a:xfrm>
          <a:prstGeom prst="rect">
            <a:avLst/>
          </a:prstGeom>
          <a:solidFill>
            <a:srgbClr val="FFFF00"/>
          </a:solidFill>
        </p:spPr>
        <p:txBody>
          <a:bodyPr wrap="none" rtlCol="0">
            <a:spAutoFit/>
          </a:bodyPr>
          <a:lstStyle/>
          <a:p>
            <a:r>
              <a:rPr lang="en-US" b="1" i="1" dirty="0" smtClean="0"/>
              <a:t>Apatosaurus? (with the right head)</a:t>
            </a:r>
            <a:endParaRPr lang="en-US" b="1" i="1" dirty="0"/>
          </a:p>
        </p:txBody>
      </p:sp>
      <p:sp>
        <p:nvSpPr>
          <p:cNvPr id="5" name="TextBox 4"/>
          <p:cNvSpPr txBox="1"/>
          <p:nvPr/>
        </p:nvSpPr>
        <p:spPr>
          <a:xfrm>
            <a:off x="441642" y="1185446"/>
            <a:ext cx="3368358" cy="338554"/>
          </a:xfrm>
          <a:prstGeom prst="rect">
            <a:avLst/>
          </a:prstGeom>
          <a:noFill/>
        </p:spPr>
        <p:txBody>
          <a:bodyPr wrap="none" rtlCol="0">
            <a:spAutoFit/>
          </a:bodyPr>
          <a:lstStyle/>
          <a:p>
            <a:r>
              <a:rPr lang="en-US" sz="1600" b="1" dirty="0" smtClean="0"/>
              <a:t>The “old” Brontosaurus (wrong head)</a:t>
            </a:r>
            <a:endParaRPr lang="en-US" sz="1600" b="1" dirty="0"/>
          </a:p>
        </p:txBody>
      </p:sp>
      <p:sp>
        <p:nvSpPr>
          <p:cNvPr id="6" name="TextBox 5"/>
          <p:cNvSpPr txBox="1"/>
          <p:nvPr/>
        </p:nvSpPr>
        <p:spPr>
          <a:xfrm>
            <a:off x="1371600" y="468868"/>
            <a:ext cx="6189900" cy="369332"/>
          </a:xfrm>
          <a:prstGeom prst="rect">
            <a:avLst/>
          </a:prstGeom>
          <a:noFill/>
        </p:spPr>
        <p:txBody>
          <a:bodyPr wrap="none" rtlCol="0">
            <a:spAutoFit/>
          </a:bodyPr>
          <a:lstStyle/>
          <a:p>
            <a:r>
              <a:rPr lang="en-US" b="1" i="1" dirty="0" smtClean="0"/>
              <a:t>Natural Bridges State Park, Utah; </a:t>
            </a:r>
            <a:r>
              <a:rPr lang="en-US" b="1" i="1" dirty="0" err="1" smtClean="0"/>
              <a:t>Kachina</a:t>
            </a:r>
            <a:r>
              <a:rPr lang="en-US" b="1" i="1" dirty="0" smtClean="0"/>
              <a:t> Bridge </a:t>
            </a:r>
            <a:r>
              <a:rPr lang="en-US" b="1" i="1" dirty="0" err="1" smtClean="0"/>
              <a:t>petroglyphs</a:t>
            </a:r>
            <a:r>
              <a:rPr lang="en-US" b="1" i="1" dirty="0" smtClean="0"/>
              <a:t>.</a:t>
            </a:r>
            <a:endParaRPr lang="en-US" b="1" i="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pterodactyl art for sale pterodactyl art pterodactyl"/>
          <p:cNvPicPr>
            <a:picLocks noChangeAspect="1" noChangeArrowheads="1"/>
          </p:cNvPicPr>
          <p:nvPr/>
        </p:nvPicPr>
        <p:blipFill>
          <a:blip r:embed="rId2" cstate="print"/>
          <a:srcRect/>
          <a:stretch>
            <a:fillRect/>
          </a:stretch>
        </p:blipFill>
        <p:spPr bwMode="auto">
          <a:xfrm>
            <a:off x="0" y="1447800"/>
            <a:ext cx="9144000" cy="5410200"/>
          </a:xfrm>
          <a:prstGeom prst="rect">
            <a:avLst/>
          </a:prstGeom>
          <a:noFill/>
        </p:spPr>
      </p:pic>
      <p:sp>
        <p:nvSpPr>
          <p:cNvPr id="3" name="TextBox 2"/>
          <p:cNvSpPr txBox="1"/>
          <p:nvPr/>
        </p:nvSpPr>
        <p:spPr>
          <a:xfrm>
            <a:off x="457200" y="304800"/>
            <a:ext cx="8305800" cy="923330"/>
          </a:xfrm>
          <a:prstGeom prst="rect">
            <a:avLst/>
          </a:prstGeom>
          <a:noFill/>
        </p:spPr>
        <p:txBody>
          <a:bodyPr wrap="square" rtlCol="0">
            <a:spAutoFit/>
          </a:bodyPr>
          <a:lstStyle/>
          <a:p>
            <a:r>
              <a:rPr lang="en-US" dirty="0" err="1" smtClean="0"/>
              <a:t>Quetzalcoatlus</a:t>
            </a:r>
            <a:r>
              <a:rPr lang="en-US" dirty="0" smtClean="0"/>
              <a:t> that has a crest on its head, long neck, wings and feet. 145-65 million years ago. A pictograph found in Utah drawn by the American Indians. (The crest on the head varies from picture to picture. Looks like a giant bat, except for the head)</a:t>
            </a:r>
            <a:endParaRPr lang="en-US" dirty="0"/>
          </a:p>
        </p:txBody>
      </p:sp>
      <p:sp>
        <p:nvSpPr>
          <p:cNvPr id="4" name="TextBox 3"/>
          <p:cNvSpPr txBox="1"/>
          <p:nvPr/>
        </p:nvSpPr>
        <p:spPr>
          <a:xfrm>
            <a:off x="1066800" y="1219200"/>
            <a:ext cx="2834302" cy="307777"/>
          </a:xfrm>
          <a:prstGeom prst="rect">
            <a:avLst/>
          </a:prstGeom>
          <a:noFill/>
        </p:spPr>
        <p:txBody>
          <a:bodyPr wrap="none" rtlCol="0">
            <a:spAutoFit/>
          </a:bodyPr>
          <a:lstStyle/>
          <a:p>
            <a:r>
              <a:rPr lang="en-US" sz="1400" b="1" dirty="0" smtClean="0"/>
              <a:t>Artist’s rendition of a cave painting.</a:t>
            </a:r>
            <a:endParaRPr lang="en-US" sz="14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s8int.com/images/acambaro-bible.jpg"/>
          <p:cNvPicPr>
            <a:picLocks noChangeAspect="1" noChangeArrowheads="1"/>
          </p:cNvPicPr>
          <p:nvPr/>
        </p:nvPicPr>
        <p:blipFill>
          <a:blip r:embed="rId2" cstate="print"/>
          <a:srcRect/>
          <a:stretch>
            <a:fillRect/>
          </a:stretch>
        </p:blipFill>
        <p:spPr bwMode="auto">
          <a:xfrm>
            <a:off x="0" y="3581400"/>
            <a:ext cx="9144000" cy="3276600"/>
          </a:xfrm>
          <a:prstGeom prst="rect">
            <a:avLst/>
          </a:prstGeom>
          <a:noFill/>
        </p:spPr>
      </p:pic>
      <p:sp>
        <p:nvSpPr>
          <p:cNvPr id="5" name="TextBox 4"/>
          <p:cNvSpPr txBox="1"/>
          <p:nvPr/>
        </p:nvSpPr>
        <p:spPr>
          <a:xfrm>
            <a:off x="838200" y="1103055"/>
            <a:ext cx="7696200" cy="2554545"/>
          </a:xfrm>
          <a:prstGeom prst="rect">
            <a:avLst/>
          </a:prstGeom>
          <a:noFill/>
        </p:spPr>
        <p:txBody>
          <a:bodyPr wrap="square" rtlCol="0">
            <a:spAutoFit/>
          </a:bodyPr>
          <a:lstStyle/>
          <a:p>
            <a:r>
              <a:rPr lang="en-US" sz="2000" dirty="0" smtClean="0"/>
              <a:t>Paleontologists work with many pieces scattered over large distances. Assembly necessitates assumptions. Many missing pieces are hypothetical bones filled in.  Finding skin and colors of the animal is rare.  If part of the animal is not bone but cartilage or fleshy fatty parts, then these are artist’s renditions. </a:t>
            </a:r>
          </a:p>
          <a:p>
            <a:r>
              <a:rPr lang="en-US" sz="2000" dirty="0" smtClean="0"/>
              <a:t>American Indians had knowledge of Dinosaur’s skeletal size and structure, and also of the scales, hair, habitat, and habits of these creatures.</a:t>
            </a:r>
            <a:endParaRPr lang="en-US" sz="2000" dirty="0"/>
          </a:p>
        </p:txBody>
      </p:sp>
      <p:sp>
        <p:nvSpPr>
          <p:cNvPr id="6" name="TextBox 5"/>
          <p:cNvSpPr txBox="1"/>
          <p:nvPr/>
        </p:nvSpPr>
        <p:spPr>
          <a:xfrm>
            <a:off x="914400" y="304800"/>
            <a:ext cx="7772400" cy="707886"/>
          </a:xfrm>
          <a:prstGeom prst="rect">
            <a:avLst/>
          </a:prstGeom>
          <a:noFill/>
        </p:spPr>
        <p:txBody>
          <a:bodyPr wrap="square" rtlCol="0">
            <a:spAutoFit/>
          </a:bodyPr>
          <a:lstStyle/>
          <a:p>
            <a:r>
              <a:rPr lang="en-US" dirty="0" smtClean="0"/>
              <a:t> </a:t>
            </a:r>
            <a:r>
              <a:rPr lang="en-US" sz="2000" dirty="0" smtClean="0"/>
              <a:t>Some pictographs in caves depict Dinosaurs fighting elephants. Usually both animals died, but the elephant more often. </a:t>
            </a:r>
            <a:endParaRPr lang="en-US" sz="2000" dirty="0"/>
          </a:p>
        </p:txBody>
      </p:sp>
      <p:cxnSp>
        <p:nvCxnSpPr>
          <p:cNvPr id="8" name="Straight Arrow Connector 7"/>
          <p:cNvCxnSpPr/>
          <p:nvPr/>
        </p:nvCxnSpPr>
        <p:spPr>
          <a:xfrm flipH="1">
            <a:off x="5791200" y="3733800"/>
            <a:ext cx="1371600" cy="11430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106087" y="3505200"/>
            <a:ext cx="1123513" cy="369332"/>
          </a:xfrm>
          <a:prstGeom prst="rect">
            <a:avLst/>
          </a:prstGeom>
          <a:noFill/>
        </p:spPr>
        <p:txBody>
          <a:bodyPr wrap="none" rtlCol="0">
            <a:spAutoFit/>
          </a:bodyPr>
          <a:lstStyle/>
          <a:p>
            <a:r>
              <a:rPr lang="en-US" dirty="0" smtClean="0"/>
              <a:t>Elephant?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2530"/>
                                        </p:tgtEl>
                                        <p:attrNameLst>
                                          <p:attrName>style.visibility</p:attrName>
                                        </p:attrNameLst>
                                      </p:cBhvr>
                                      <p:to>
                                        <p:strVal val="visible"/>
                                      </p:to>
                                    </p:set>
                                    <p:anim calcmode="lin" valueType="num">
                                      <p:cBhvr additive="base">
                                        <p:cTn id="19" dur="500" fill="hold"/>
                                        <p:tgtEl>
                                          <p:spTgt spid="22530"/>
                                        </p:tgtEl>
                                        <p:attrNameLst>
                                          <p:attrName>ppt_x</p:attrName>
                                        </p:attrNameLst>
                                      </p:cBhvr>
                                      <p:tavLst>
                                        <p:tav tm="0">
                                          <p:val>
                                            <p:strVal val="#ppt_x"/>
                                          </p:val>
                                        </p:tav>
                                        <p:tav tm="100000">
                                          <p:val>
                                            <p:strVal val="#ppt_x"/>
                                          </p:val>
                                        </p:tav>
                                      </p:tavLst>
                                    </p:anim>
                                    <p:anim calcmode="lin" valueType="num">
                                      <p:cBhvr additive="base">
                                        <p:cTn id="20" dur="500" fill="hold"/>
                                        <p:tgtEl>
                                          <p:spTgt spid="225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pic>
        <p:nvPicPr>
          <p:cNvPr id="23554" name="Picture 2" descr="http://s8int.com/images3/para-sauro.jpg"/>
          <p:cNvPicPr>
            <a:picLocks noChangeAspect="1" noChangeArrowheads="1"/>
          </p:cNvPicPr>
          <p:nvPr/>
        </p:nvPicPr>
        <p:blipFill>
          <a:blip r:embed="rId2" cstate="print"/>
          <a:srcRect/>
          <a:stretch>
            <a:fillRect/>
          </a:stretch>
        </p:blipFill>
        <p:spPr bwMode="auto">
          <a:xfrm>
            <a:off x="0" y="990600"/>
            <a:ext cx="9144000" cy="5857876"/>
          </a:xfrm>
          <a:prstGeom prst="rect">
            <a:avLst/>
          </a:prstGeom>
          <a:noFill/>
        </p:spPr>
      </p:pic>
      <p:sp>
        <p:nvSpPr>
          <p:cNvPr id="4" name="TextBox 3"/>
          <p:cNvSpPr txBox="1"/>
          <p:nvPr/>
        </p:nvSpPr>
        <p:spPr>
          <a:xfrm>
            <a:off x="2708959" y="228600"/>
            <a:ext cx="2929841" cy="369332"/>
          </a:xfrm>
          <a:prstGeom prst="rect">
            <a:avLst/>
          </a:prstGeom>
          <a:noFill/>
        </p:spPr>
        <p:txBody>
          <a:bodyPr wrap="none" rtlCol="0">
            <a:spAutoFit/>
          </a:bodyPr>
          <a:lstStyle/>
          <a:p>
            <a:r>
              <a:rPr lang="en-US" dirty="0" err="1" smtClean="0"/>
              <a:t>Lambeosuarus</a:t>
            </a:r>
            <a:r>
              <a:rPr lang="en-US" dirty="0" smtClean="0"/>
              <a:t> type dinosaur.</a:t>
            </a:r>
            <a:endParaRPr lang="en-US" dirty="0"/>
          </a:p>
        </p:txBody>
      </p:sp>
      <p:cxnSp>
        <p:nvCxnSpPr>
          <p:cNvPr id="6" name="Straight Arrow Connector 5"/>
          <p:cNvCxnSpPr/>
          <p:nvPr/>
        </p:nvCxnSpPr>
        <p:spPr>
          <a:xfrm>
            <a:off x="304800" y="914400"/>
            <a:ext cx="304800" cy="990600"/>
          </a:xfrm>
          <a:prstGeom prst="straightConnector1">
            <a:avLst/>
          </a:prstGeom>
          <a:ln w="5715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04800" y="914400"/>
            <a:ext cx="228600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590800" y="728246"/>
            <a:ext cx="2598660" cy="338554"/>
          </a:xfrm>
          <a:prstGeom prst="rect">
            <a:avLst/>
          </a:prstGeom>
          <a:noFill/>
        </p:spPr>
        <p:txBody>
          <a:bodyPr wrap="none" rtlCol="0">
            <a:spAutoFit/>
          </a:bodyPr>
          <a:lstStyle/>
          <a:p>
            <a:r>
              <a:rPr lang="en-US" sz="1600" b="1" dirty="0" smtClean="0">
                <a:solidFill>
                  <a:srgbClr val="00B0F0"/>
                </a:solidFill>
              </a:rPr>
              <a:t>Men riding on this creature?</a:t>
            </a:r>
            <a:endParaRPr lang="en-US" sz="1600" b="1" dirty="0">
              <a:solidFill>
                <a:srgbClr val="00B0F0"/>
              </a:solidFill>
            </a:endParaRPr>
          </a:p>
        </p:txBody>
      </p:sp>
      <p:cxnSp>
        <p:nvCxnSpPr>
          <p:cNvPr id="10" name="Straight Arrow Connector 9"/>
          <p:cNvCxnSpPr/>
          <p:nvPr/>
        </p:nvCxnSpPr>
        <p:spPr>
          <a:xfrm>
            <a:off x="304800" y="914400"/>
            <a:ext cx="838200" cy="381000"/>
          </a:xfrm>
          <a:prstGeom prst="straightConnector1">
            <a:avLst/>
          </a:prstGeom>
          <a:ln w="57150">
            <a:solidFill>
              <a:srgbClr val="00B0F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pic>
        <p:nvPicPr>
          <p:cNvPr id="24578" name="Picture 2" descr="http://s8int.com/images/puff.jpg"/>
          <p:cNvPicPr>
            <a:picLocks noChangeAspect="1" noChangeArrowheads="1"/>
          </p:cNvPicPr>
          <p:nvPr/>
        </p:nvPicPr>
        <p:blipFill>
          <a:blip r:embed="rId2" cstate="print"/>
          <a:srcRect/>
          <a:stretch>
            <a:fillRect/>
          </a:stretch>
        </p:blipFill>
        <p:spPr bwMode="auto">
          <a:xfrm>
            <a:off x="0" y="990600"/>
            <a:ext cx="9144000" cy="5791200"/>
          </a:xfrm>
          <a:prstGeom prst="rect">
            <a:avLst/>
          </a:prstGeom>
          <a:noFill/>
        </p:spPr>
      </p:pic>
      <p:sp>
        <p:nvSpPr>
          <p:cNvPr id="4" name="TextBox 3"/>
          <p:cNvSpPr txBox="1"/>
          <p:nvPr/>
        </p:nvSpPr>
        <p:spPr>
          <a:xfrm>
            <a:off x="838200" y="381000"/>
            <a:ext cx="3702745" cy="369332"/>
          </a:xfrm>
          <a:prstGeom prst="rect">
            <a:avLst/>
          </a:prstGeom>
          <a:solidFill>
            <a:srgbClr val="FFFF00"/>
          </a:solidFill>
        </p:spPr>
        <p:txBody>
          <a:bodyPr wrap="none" rtlCol="0">
            <a:spAutoFit/>
          </a:bodyPr>
          <a:lstStyle/>
          <a:p>
            <a:r>
              <a:rPr lang="en-US" b="1" i="1" dirty="0" smtClean="0"/>
              <a:t>Fire Breathing Dragon (or Serpent)?</a:t>
            </a:r>
            <a:endParaRPr lang="en-US" b="1" i="1" dirty="0"/>
          </a:p>
        </p:txBody>
      </p:sp>
      <p:cxnSp>
        <p:nvCxnSpPr>
          <p:cNvPr id="6" name="Straight Arrow Connector 5"/>
          <p:cNvCxnSpPr/>
          <p:nvPr/>
        </p:nvCxnSpPr>
        <p:spPr>
          <a:xfrm>
            <a:off x="533400" y="4419600"/>
            <a:ext cx="533400" cy="533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0" y="4035623"/>
            <a:ext cx="1926105" cy="523220"/>
          </a:xfrm>
          <a:prstGeom prst="rect">
            <a:avLst/>
          </a:prstGeom>
          <a:noFill/>
        </p:spPr>
        <p:txBody>
          <a:bodyPr wrap="none" rtlCol="0">
            <a:spAutoFit/>
          </a:bodyPr>
          <a:lstStyle/>
          <a:p>
            <a:r>
              <a:rPr lang="en-US" sz="1400" b="1" dirty="0" smtClean="0"/>
              <a:t>Exploding chemical mix</a:t>
            </a:r>
          </a:p>
          <a:p>
            <a:r>
              <a:rPr lang="en-US" sz="1400" b="1" dirty="0" smtClean="0"/>
              <a:t> (fire)</a:t>
            </a:r>
            <a:endParaRPr lang="en-US" sz="1400" b="1" dirty="0"/>
          </a:p>
        </p:txBody>
      </p:sp>
      <p:sp>
        <p:nvSpPr>
          <p:cNvPr id="8" name="TextBox 7"/>
          <p:cNvSpPr txBox="1"/>
          <p:nvPr/>
        </p:nvSpPr>
        <p:spPr>
          <a:xfrm>
            <a:off x="5181600" y="304800"/>
            <a:ext cx="4191000" cy="584775"/>
          </a:xfrm>
          <a:prstGeom prst="rect">
            <a:avLst/>
          </a:prstGeom>
          <a:noFill/>
        </p:spPr>
        <p:txBody>
          <a:bodyPr wrap="square" rtlCol="0">
            <a:spAutoFit/>
          </a:bodyPr>
          <a:lstStyle/>
          <a:p>
            <a:r>
              <a:rPr lang="en-US" sz="1600" dirty="0" err="1" smtClean="0"/>
              <a:t>Wupatki</a:t>
            </a:r>
            <a:r>
              <a:rPr lang="en-US" sz="1600" dirty="0" smtClean="0"/>
              <a:t> National Park </a:t>
            </a:r>
            <a:r>
              <a:rPr lang="en-US" sz="1600" dirty="0" err="1" smtClean="0"/>
              <a:t>petroglyph</a:t>
            </a:r>
            <a:r>
              <a:rPr lang="en-US" sz="1600" dirty="0" smtClean="0"/>
              <a:t> </a:t>
            </a:r>
          </a:p>
          <a:p>
            <a:r>
              <a:rPr lang="en-US" sz="1600" dirty="0" smtClean="0"/>
              <a:t>at least several hundred years old..</a:t>
            </a:r>
            <a:endParaRPr lang="en-US" sz="1600" dirty="0"/>
          </a:p>
        </p:txBody>
      </p:sp>
      <p:cxnSp>
        <p:nvCxnSpPr>
          <p:cNvPr id="9" name="Straight Arrow Connector 8"/>
          <p:cNvCxnSpPr/>
          <p:nvPr/>
        </p:nvCxnSpPr>
        <p:spPr>
          <a:xfrm flipH="1">
            <a:off x="7467600" y="4724400"/>
            <a:ext cx="304800" cy="3810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239000" y="4061936"/>
            <a:ext cx="1828800" cy="738664"/>
          </a:xfrm>
          <a:prstGeom prst="rect">
            <a:avLst/>
          </a:prstGeom>
          <a:noFill/>
        </p:spPr>
        <p:txBody>
          <a:bodyPr wrap="square" rtlCol="0">
            <a:spAutoFit/>
          </a:bodyPr>
          <a:lstStyle/>
          <a:p>
            <a:r>
              <a:rPr lang="en-US" sz="1400" b="1" dirty="0" smtClean="0"/>
              <a:t>Tail is held out straight, not dragging on the ground</a:t>
            </a:r>
            <a:endParaRPr lang="en-US" sz="1400"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274638"/>
            <a:ext cx="4343400" cy="868362"/>
          </a:xfrm>
          <a:solidFill>
            <a:srgbClr val="FFFF00"/>
          </a:solidFill>
        </p:spPr>
        <p:txBody>
          <a:bodyPr/>
          <a:lstStyle/>
          <a:p>
            <a:r>
              <a:rPr lang="en-US" b="1" dirty="0" smtClean="0">
                <a:solidFill>
                  <a:srgbClr val="C00000"/>
                </a:solidFill>
              </a:rPr>
              <a:t>That’s All Folks!</a:t>
            </a:r>
            <a:endParaRPr lang="en-US" b="1" dirty="0">
              <a:solidFill>
                <a:srgbClr val="C00000"/>
              </a:solidFill>
            </a:endParaRPr>
          </a:p>
        </p:txBody>
      </p:sp>
      <p:pic>
        <p:nvPicPr>
          <p:cNvPr id="56322" name="Picture 2" descr="Cartoon: T-Rex (medium) by Karsten tagged essen,spielen,kinder ..."/>
          <p:cNvPicPr>
            <a:picLocks noChangeAspect="1" noChangeArrowheads="1"/>
          </p:cNvPicPr>
          <p:nvPr/>
        </p:nvPicPr>
        <p:blipFill>
          <a:blip r:embed="rId2" cstate="print"/>
          <a:srcRect/>
          <a:stretch>
            <a:fillRect/>
          </a:stretch>
        </p:blipFill>
        <p:spPr bwMode="auto">
          <a:xfrm>
            <a:off x="1069974" y="1143000"/>
            <a:ext cx="6397626" cy="4764151"/>
          </a:xfrm>
          <a:prstGeom prst="rect">
            <a:avLst/>
          </a:prstGeom>
          <a:noFill/>
        </p:spPr>
      </p:pic>
      <p:sp>
        <p:nvSpPr>
          <p:cNvPr id="5" name="TextBox 4"/>
          <p:cNvSpPr txBox="1"/>
          <p:nvPr/>
        </p:nvSpPr>
        <p:spPr>
          <a:xfrm>
            <a:off x="2360041" y="5867400"/>
            <a:ext cx="3735959" cy="369332"/>
          </a:xfrm>
          <a:prstGeom prst="rect">
            <a:avLst/>
          </a:prstGeom>
          <a:noFill/>
        </p:spPr>
        <p:txBody>
          <a:bodyPr wrap="none" rtlCol="0">
            <a:spAutoFit/>
          </a:bodyPr>
          <a:lstStyle/>
          <a:p>
            <a:r>
              <a:rPr lang="en-US" b="1" i="1" dirty="0" smtClean="0">
                <a:solidFill>
                  <a:srgbClr val="7030A0"/>
                </a:solidFill>
              </a:rPr>
              <a:t>Timmy, do not play with your dinner!</a:t>
            </a:r>
            <a:endParaRPr lang="en-US" b="1" i="1" dirty="0">
              <a:solidFill>
                <a:srgbClr val="7030A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645</TotalTime>
  <Words>3636</Words>
  <Application>Microsoft Office PowerPoint</Application>
  <PresentationFormat>On-screen Show (4:3)</PresentationFormat>
  <Paragraphs>149</Paragraphs>
  <Slides>21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3" baseType="lpstr">
      <vt:lpstr>Office Theme</vt:lpstr>
      <vt:lpstr>Microsoft ClipArt Gallery</vt:lpstr>
      <vt:lpstr>Dinosaurs; when did they exist? Were they created at the same time as mankind?</vt:lpstr>
      <vt:lpstr>Why does all this matter? Remember that screeching woman who asked,  “What difference does it make?”</vt:lpstr>
      <vt:lpstr>Slide 3</vt:lpstr>
      <vt:lpstr>Slide 4</vt:lpstr>
      <vt:lpstr>Slide 5</vt:lpstr>
      <vt:lpstr>Examples of Dinosaur and Dragon stories and facts</vt:lpstr>
      <vt:lpstr>Slide 7</vt:lpstr>
      <vt:lpstr>Slide 8</vt:lpstr>
      <vt:lpstr>Slide 9</vt:lpstr>
      <vt:lpstr>Slide 10</vt:lpstr>
      <vt:lpstr>Slide 11</vt:lpstr>
      <vt:lpstr>Pterodactyl hoaxes, or not? </vt:lpstr>
      <vt:lpstr>Slide 13</vt:lpstr>
      <vt:lpstr>Slide 14</vt:lpstr>
      <vt:lpstr>Slide 15</vt:lpstr>
      <vt:lpstr>Slide 16</vt:lpstr>
      <vt:lpstr>Slide 17</vt:lpstr>
      <vt:lpstr>Slide 18</vt:lpstr>
      <vt:lpstr>Slide 19</vt:lpstr>
      <vt:lpstr>Slide 20</vt:lpstr>
      <vt:lpstr>That’s All Folks!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Jim Hovis</dc:creator>
  <cp:lastModifiedBy>Jim Hovis</cp:lastModifiedBy>
  <cp:revision>79</cp:revision>
  <dcterms:created xsi:type="dcterms:W3CDTF">2014-07-19T15:33:58Z</dcterms:created>
  <dcterms:modified xsi:type="dcterms:W3CDTF">2014-12-27T19:48:48Z</dcterms:modified>
</cp:coreProperties>
</file>