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7" r:id="rId4"/>
    <p:sldId id="270" r:id="rId5"/>
    <p:sldId id="258" r:id="rId6"/>
    <p:sldId id="259" r:id="rId7"/>
    <p:sldId id="268" r:id="rId8"/>
    <p:sldId id="273" r:id="rId9"/>
    <p:sldId id="274" r:id="rId10"/>
    <p:sldId id="275" r:id="rId11"/>
    <p:sldId id="260" r:id="rId12"/>
    <p:sldId id="266" r:id="rId13"/>
    <p:sldId id="261" r:id="rId14"/>
    <p:sldId id="262" r:id="rId15"/>
    <p:sldId id="263" r:id="rId16"/>
    <p:sldId id="264" r:id="rId17"/>
    <p:sldId id="265" r:id="rId18"/>
    <p:sldId id="27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708591-01B0-41D7-8E92-486392E32BE3}" type="datetimeFigureOut">
              <a:rPr lang="en-US" smtClean="0"/>
              <a:pPr/>
              <a:t>4/15/2014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D9BB0C-82D3-4B1F-8D55-1CBDB95D5537}"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1154113" y="719138"/>
            <a:ext cx="4549775" cy="3413125"/>
          </a:xfrm>
          <a:ln/>
        </p:spPr>
      </p:sp>
      <p:sp>
        <p:nvSpPr>
          <p:cNvPr id="5123"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47ECDE-ABCE-4F2E-BB2E-777425355032}" type="datetimeFigureOut">
              <a:rPr lang="en-US" smtClean="0"/>
              <a:pPr/>
              <a:t>4/15/2014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C9C082-41EF-4A67-89E1-0C9B9E6A63C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47ECDE-ABCE-4F2E-BB2E-777425355032}" type="datetimeFigureOut">
              <a:rPr lang="en-US" smtClean="0"/>
              <a:pPr/>
              <a:t>4/15/2014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C9C082-41EF-4A67-89E1-0C9B9E6A63C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11.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en.wikipedia.org/wiki/Hubble's_Law" TargetMode="External"/><Relationship Id="rId3" Type="http://schemas.openxmlformats.org/officeDocument/2006/relationships/image" Target="../media/image13.png"/><Relationship Id="rId7" Type="http://schemas.openxmlformats.org/officeDocument/2006/relationships/hyperlink" Target="http://en.wikipedia.org/wiki/Cosmic_distance_ladder" TargetMode="External"/><Relationship Id="rId12" Type="http://schemas.openxmlformats.org/officeDocument/2006/relationships/hyperlink" Target="http://en.wikipedia.org/wiki/Universe" TargetMode="Externa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hyperlink" Target="http://en.wikipedia.org/wiki/Galaxy" TargetMode="External"/><Relationship Id="rId11" Type="http://schemas.openxmlformats.org/officeDocument/2006/relationships/hyperlink" Target="http://en.wikipedia.org/wiki/Halton_Arp" TargetMode="External"/><Relationship Id="rId5" Type="http://schemas.openxmlformats.org/officeDocument/2006/relationships/hyperlink" Target="http://en.wikipedia.org/wiki/Redshift" TargetMode="External"/><Relationship Id="rId10" Type="http://schemas.openxmlformats.org/officeDocument/2006/relationships/hyperlink" Target="http://en.wikipedia.org/wiki/Big_Bang" TargetMode="External"/><Relationship Id="rId4" Type="http://schemas.openxmlformats.org/officeDocument/2006/relationships/hyperlink" Target="http://en.wikipedia.org/wiki/Hypothesis" TargetMode="External"/><Relationship Id="rId9" Type="http://schemas.openxmlformats.org/officeDocument/2006/relationships/hyperlink" Target="http://en.wikipedia.org/wiki/Physical_cosmology"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1.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7.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8.gif"/><Relationship Id="rId4" Type="http://schemas.openxmlformats.org/officeDocument/2006/relationships/image" Target="../media/image27.wmf"/></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a:solidFill>
            <a:schemeClr val="accent3">
              <a:lumMod val="40000"/>
              <a:lumOff val="60000"/>
            </a:schemeClr>
          </a:solidFill>
        </p:spPr>
        <p:txBody>
          <a:bodyPr>
            <a:normAutofit fontScale="90000"/>
          </a:bodyPr>
          <a:lstStyle/>
          <a:p>
            <a:r>
              <a:rPr lang="en-US" b="1" dirty="0" smtClean="0">
                <a:solidFill>
                  <a:srgbClr val="C00000"/>
                </a:solidFill>
              </a:rPr>
              <a:t>I. Biblical Astronomy Issues </a:t>
            </a:r>
            <a:r>
              <a:rPr lang="en-US" dirty="0" smtClean="0"/>
              <a:t/>
            </a:r>
            <a:br>
              <a:rPr lang="en-US" dirty="0" smtClean="0"/>
            </a:br>
            <a:r>
              <a:rPr lang="en-US" sz="3100" b="1" dirty="0" smtClean="0">
                <a:solidFill>
                  <a:srgbClr val="7030A0"/>
                </a:solidFill>
              </a:rPr>
              <a:t>What can we infer from the Bible concerning the Universe, its shape, its properties, and its size?</a:t>
            </a:r>
            <a:endParaRPr lang="en-US" sz="3100" b="1" dirty="0">
              <a:solidFill>
                <a:srgbClr val="7030A0"/>
              </a:solidFill>
            </a:endParaRPr>
          </a:p>
        </p:txBody>
      </p:sp>
      <p:pic>
        <p:nvPicPr>
          <p:cNvPr id="4" name="Picture 3" descr="m31.jpg"/>
          <p:cNvPicPr>
            <a:picLocks noChangeAspect="1"/>
          </p:cNvPicPr>
          <p:nvPr/>
        </p:nvPicPr>
        <p:blipFill>
          <a:blip r:embed="rId3" cstate="print"/>
          <a:stretch>
            <a:fillRect/>
          </a:stretch>
        </p:blipFill>
        <p:spPr>
          <a:xfrm>
            <a:off x="685800" y="1981200"/>
            <a:ext cx="5410200" cy="4336981"/>
          </a:xfrm>
          <a:prstGeom prst="rect">
            <a:avLst/>
          </a:prstGeom>
        </p:spPr>
      </p:pic>
      <p:graphicFrame>
        <p:nvGraphicFramePr>
          <p:cNvPr id="1026" name="Object 2">
            <a:hlinkClick r:id="" action="ppaction://ole?verb=0"/>
          </p:cNvPr>
          <p:cNvGraphicFramePr>
            <a:graphicFrameLocks/>
          </p:cNvGraphicFramePr>
          <p:nvPr/>
        </p:nvGraphicFramePr>
        <p:xfrm>
          <a:off x="6096000" y="2971800"/>
          <a:ext cx="2743200" cy="2286000"/>
        </p:xfrm>
        <a:graphic>
          <a:graphicData uri="http://schemas.openxmlformats.org/presentationml/2006/ole">
            <p:oleObj spid="_x0000_s1026" name="Microsoft ClipArt Gallery" r:id="rId4" imgW="3495600" imgH="2093760" progId="">
              <p:embed/>
            </p:oleObj>
          </a:graphicData>
        </a:graphic>
      </p:graphicFrame>
      <p:sp>
        <p:nvSpPr>
          <p:cNvPr id="6" name="TextBox 5"/>
          <p:cNvSpPr txBox="1"/>
          <p:nvPr/>
        </p:nvSpPr>
        <p:spPr>
          <a:xfrm rot="1721648">
            <a:off x="7302009" y="3314614"/>
            <a:ext cx="1260153" cy="584775"/>
          </a:xfrm>
          <a:prstGeom prst="rect">
            <a:avLst/>
          </a:prstGeom>
          <a:noFill/>
        </p:spPr>
        <p:txBody>
          <a:bodyPr wrap="none" rtlCol="0">
            <a:spAutoFit/>
          </a:bodyPr>
          <a:lstStyle/>
          <a:p>
            <a:r>
              <a:rPr lang="en-US" sz="1600" b="1" dirty="0" smtClean="0"/>
              <a:t>The Hebrew </a:t>
            </a:r>
          </a:p>
          <a:p>
            <a:r>
              <a:rPr lang="en-US" sz="1600" b="1" dirty="0" smtClean="0"/>
              <a:t>  Bible</a:t>
            </a:r>
            <a:endParaRPr lang="en-US" sz="1600" b="1" dirty="0"/>
          </a:p>
        </p:txBody>
      </p:sp>
      <p:sp>
        <p:nvSpPr>
          <p:cNvPr id="7" name="TextBox 6"/>
          <p:cNvSpPr txBox="1"/>
          <p:nvPr/>
        </p:nvSpPr>
        <p:spPr>
          <a:xfrm>
            <a:off x="6934200" y="6019800"/>
            <a:ext cx="1704313" cy="600164"/>
          </a:xfrm>
          <a:prstGeom prst="rect">
            <a:avLst/>
          </a:prstGeom>
          <a:noFill/>
        </p:spPr>
        <p:txBody>
          <a:bodyPr wrap="none" rtlCol="0">
            <a:spAutoFit/>
          </a:bodyPr>
          <a:lstStyle/>
          <a:p>
            <a:r>
              <a:rPr lang="en-US" sz="1100" b="1" dirty="0" smtClean="0">
                <a:solidFill>
                  <a:srgbClr val="7030A0"/>
                </a:solidFill>
              </a:rPr>
              <a:t>Presentation by Jim Hovis</a:t>
            </a:r>
          </a:p>
          <a:p>
            <a:r>
              <a:rPr lang="en-US" sz="1100" b="1" dirty="0" smtClean="0">
                <a:solidFill>
                  <a:srgbClr val="7030A0"/>
                </a:solidFill>
              </a:rPr>
              <a:t> at Faith Bible Church </a:t>
            </a:r>
          </a:p>
          <a:p>
            <a:r>
              <a:rPr lang="en-US" sz="1100" b="1" dirty="0" smtClean="0">
                <a:solidFill>
                  <a:srgbClr val="7030A0"/>
                </a:solidFill>
              </a:rPr>
              <a:t>CSFNM on April 18, 2014</a:t>
            </a:r>
            <a:endParaRPr lang="en-US" sz="1100" b="1" dirty="0">
              <a:solidFill>
                <a:srgbClr val="7030A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www.newscientist.com/blogs/culturelab/5505703-761489.jpg"/>
          <p:cNvPicPr>
            <a:picLocks noChangeAspect="1" noChangeArrowheads="1"/>
          </p:cNvPicPr>
          <p:nvPr/>
        </p:nvPicPr>
        <p:blipFill>
          <a:blip r:embed="rId2" cstate="print"/>
          <a:srcRect/>
          <a:stretch>
            <a:fillRect/>
          </a:stretch>
        </p:blipFill>
        <p:spPr bwMode="auto">
          <a:xfrm>
            <a:off x="5867400" y="1371600"/>
            <a:ext cx="3200400" cy="2600326"/>
          </a:xfrm>
          <a:prstGeom prst="rect">
            <a:avLst/>
          </a:prstGeom>
          <a:noFill/>
        </p:spPr>
      </p:pic>
      <p:sp>
        <p:nvSpPr>
          <p:cNvPr id="8" name="Oval 7"/>
          <p:cNvSpPr/>
          <p:nvPr/>
        </p:nvSpPr>
        <p:spPr>
          <a:xfrm rot="19830066">
            <a:off x="5817018" y="1733829"/>
            <a:ext cx="2953433" cy="18605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fontScale="90000"/>
          </a:bodyPr>
          <a:lstStyle/>
          <a:p>
            <a:r>
              <a:rPr lang="en-US" b="1" dirty="0" smtClean="0">
                <a:solidFill>
                  <a:srgbClr val="FF0000"/>
                </a:solidFill>
              </a:rPr>
              <a:t>What shape could the Universe be?</a:t>
            </a:r>
            <a:br>
              <a:rPr lang="en-US" b="1" dirty="0" smtClean="0">
                <a:solidFill>
                  <a:srgbClr val="FF0000"/>
                </a:solidFill>
              </a:rPr>
            </a:br>
            <a:r>
              <a:rPr lang="en-US" sz="3600" b="1" i="1" dirty="0" smtClean="0">
                <a:solidFill>
                  <a:srgbClr val="7030A0"/>
                </a:solidFill>
              </a:rPr>
              <a:t>Spherical, Oblong, Elliptical, Cubical?</a:t>
            </a:r>
            <a:endParaRPr lang="en-US" sz="3600" b="1" i="1" dirty="0">
              <a:solidFill>
                <a:srgbClr val="7030A0"/>
              </a:solidFill>
            </a:endParaRPr>
          </a:p>
        </p:txBody>
      </p:sp>
      <p:pic>
        <p:nvPicPr>
          <p:cNvPr id="2050" name="Picture 2" descr="http://ts1.mm.bing.net/th?id=H.4539919139604988&amp;pid=15.1"/>
          <p:cNvPicPr>
            <a:picLocks noChangeAspect="1" noChangeArrowheads="1"/>
          </p:cNvPicPr>
          <p:nvPr/>
        </p:nvPicPr>
        <p:blipFill>
          <a:blip r:embed="rId3" cstate="print"/>
          <a:srcRect/>
          <a:stretch>
            <a:fillRect/>
          </a:stretch>
        </p:blipFill>
        <p:spPr bwMode="auto">
          <a:xfrm>
            <a:off x="0" y="1447800"/>
            <a:ext cx="2590800" cy="2545461"/>
          </a:xfrm>
          <a:prstGeom prst="rect">
            <a:avLst/>
          </a:prstGeom>
          <a:noFill/>
        </p:spPr>
      </p:pic>
      <p:pic>
        <p:nvPicPr>
          <p:cNvPr id="2052" name="Picture 4" descr="http://imagine.gsfc.nasa.gov/Images/map/geometry.jpg"/>
          <p:cNvPicPr>
            <a:picLocks noChangeAspect="1" noChangeArrowheads="1"/>
          </p:cNvPicPr>
          <p:nvPr/>
        </p:nvPicPr>
        <p:blipFill>
          <a:blip r:embed="rId4" cstate="print"/>
          <a:srcRect/>
          <a:stretch>
            <a:fillRect/>
          </a:stretch>
        </p:blipFill>
        <p:spPr bwMode="auto">
          <a:xfrm>
            <a:off x="2590800" y="1447800"/>
            <a:ext cx="3200400" cy="2514600"/>
          </a:xfrm>
          <a:prstGeom prst="rect">
            <a:avLst/>
          </a:prstGeom>
          <a:noFill/>
        </p:spPr>
      </p:pic>
      <p:pic>
        <p:nvPicPr>
          <p:cNvPr id="2054" name="Picture 6" descr="http://2.bp.blogspot.com/-RQY-tix8VBU/Tl1KhMgFasI/AAAAAAAAAT4/g3_sw5XrqaU/s1600/Space_from_smoke.png"/>
          <p:cNvPicPr>
            <a:picLocks noChangeAspect="1" noChangeArrowheads="1"/>
          </p:cNvPicPr>
          <p:nvPr/>
        </p:nvPicPr>
        <p:blipFill>
          <a:blip r:embed="rId5" cstate="print"/>
          <a:srcRect/>
          <a:stretch>
            <a:fillRect/>
          </a:stretch>
        </p:blipFill>
        <p:spPr bwMode="auto">
          <a:xfrm>
            <a:off x="0" y="3962400"/>
            <a:ext cx="9144000" cy="2895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anim calcmode="lin" valueType="num">
                                      <p:cBhvr additive="base">
                                        <p:cTn id="13" dur="500" fill="hold"/>
                                        <p:tgtEl>
                                          <p:spTgt spid="2052"/>
                                        </p:tgtEl>
                                        <p:attrNameLst>
                                          <p:attrName>ppt_x</p:attrName>
                                        </p:attrNameLst>
                                      </p:cBhvr>
                                      <p:tavLst>
                                        <p:tav tm="0">
                                          <p:val>
                                            <p:strVal val="#ppt_x"/>
                                          </p:val>
                                        </p:tav>
                                        <p:tav tm="100000">
                                          <p:val>
                                            <p:strVal val="#ppt_x"/>
                                          </p:val>
                                        </p:tav>
                                      </p:tavLst>
                                    </p:anim>
                                    <p:anim calcmode="lin" valueType="num">
                                      <p:cBhvr additive="base">
                                        <p:cTn id="14"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6"/>
                                        </p:tgtEl>
                                        <p:attrNameLst>
                                          <p:attrName>style.visibility</p:attrName>
                                        </p:attrNameLst>
                                      </p:cBhvr>
                                      <p:to>
                                        <p:strVal val="visible"/>
                                      </p:to>
                                    </p:set>
                                    <p:anim calcmode="lin" valueType="num">
                                      <p:cBhvr additive="base">
                                        <p:cTn id="19" dur="500" fill="hold"/>
                                        <p:tgtEl>
                                          <p:spTgt spid="2056"/>
                                        </p:tgtEl>
                                        <p:attrNameLst>
                                          <p:attrName>ppt_x</p:attrName>
                                        </p:attrNameLst>
                                      </p:cBhvr>
                                      <p:tavLst>
                                        <p:tav tm="0">
                                          <p:val>
                                            <p:strVal val="#ppt_x"/>
                                          </p:val>
                                        </p:tav>
                                        <p:tav tm="100000">
                                          <p:val>
                                            <p:strVal val="#ppt_x"/>
                                          </p:val>
                                        </p:tav>
                                      </p:tavLst>
                                    </p:anim>
                                    <p:anim calcmode="lin" valueType="num">
                                      <p:cBhvr additive="base">
                                        <p:cTn id="20"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4"/>
                                        </p:tgtEl>
                                        <p:attrNameLst>
                                          <p:attrName>style.visibility</p:attrName>
                                        </p:attrNameLst>
                                      </p:cBhvr>
                                      <p:to>
                                        <p:strVal val="visible"/>
                                      </p:to>
                                    </p:set>
                                    <p:anim calcmode="lin" valueType="num">
                                      <p:cBhvr additive="base">
                                        <p:cTn id="25" dur="500" fill="hold"/>
                                        <p:tgtEl>
                                          <p:spTgt spid="2054"/>
                                        </p:tgtEl>
                                        <p:attrNameLst>
                                          <p:attrName>ppt_x</p:attrName>
                                        </p:attrNameLst>
                                      </p:cBhvr>
                                      <p:tavLst>
                                        <p:tav tm="0">
                                          <p:val>
                                            <p:strVal val="#ppt_x"/>
                                          </p:val>
                                        </p:tav>
                                        <p:tav tm="100000">
                                          <p:val>
                                            <p:strVal val="#ppt_x"/>
                                          </p:val>
                                        </p:tav>
                                      </p:tavLst>
                                    </p:anim>
                                    <p:anim calcmode="lin" valueType="num">
                                      <p:cBhvr additive="base">
                                        <p:cTn id="26"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63562"/>
          </a:xfrm>
        </p:spPr>
        <p:txBody>
          <a:bodyPr>
            <a:normAutofit/>
          </a:bodyPr>
          <a:lstStyle/>
          <a:p>
            <a:r>
              <a:rPr lang="en-US" sz="2400" b="1" dirty="0" smtClean="0">
                <a:solidFill>
                  <a:srgbClr val="C00000"/>
                </a:solidFill>
              </a:rPr>
              <a:t>The</a:t>
            </a:r>
            <a:r>
              <a:rPr lang="en-US" sz="2400" dirty="0" smtClean="0"/>
              <a:t> </a:t>
            </a:r>
            <a:r>
              <a:rPr lang="en-US" sz="2400" b="1" dirty="0" smtClean="0">
                <a:solidFill>
                  <a:srgbClr val="C00000"/>
                </a:solidFill>
              </a:rPr>
              <a:t>latest picture of our Big Bang </a:t>
            </a:r>
            <a:r>
              <a:rPr lang="en-US" sz="2000" b="1" i="1" dirty="0" smtClean="0">
                <a:solidFill>
                  <a:srgbClr val="C00000"/>
                </a:solidFill>
              </a:rPr>
              <a:t>(Computer model)</a:t>
            </a:r>
            <a:r>
              <a:rPr lang="en-US" sz="1800" b="1" i="1" dirty="0" smtClean="0">
                <a:solidFill>
                  <a:srgbClr val="C00000"/>
                </a:solidFill>
              </a:rPr>
              <a:t>[Time?]</a:t>
            </a:r>
            <a:endParaRPr lang="en-US" sz="1800" b="1" i="1" dirty="0">
              <a:solidFill>
                <a:srgbClr val="C00000"/>
              </a:solidFill>
            </a:endParaRPr>
          </a:p>
        </p:txBody>
      </p:sp>
      <p:sp>
        <p:nvSpPr>
          <p:cNvPr id="3" name="Content Placeholder 2"/>
          <p:cNvSpPr>
            <a:spLocks noGrp="1"/>
          </p:cNvSpPr>
          <p:nvPr>
            <p:ph idx="1"/>
          </p:nvPr>
        </p:nvSpPr>
        <p:spPr/>
        <p:txBody>
          <a:bodyPr/>
          <a:lstStyle/>
          <a:p>
            <a:endParaRPr lang="en-US" dirty="0"/>
          </a:p>
        </p:txBody>
      </p:sp>
      <p:pic>
        <p:nvPicPr>
          <p:cNvPr id="4" name="dnn_ctr436_NewsItem_articleImage" descr="http://www.israeltoday.co.il/Portals/0/news/140319_bigbang.jpg"/>
          <p:cNvPicPr/>
          <p:nvPr/>
        </p:nvPicPr>
        <p:blipFill>
          <a:blip r:embed="rId2" cstate="print"/>
          <a:srcRect/>
          <a:stretch>
            <a:fillRect/>
          </a:stretch>
        </p:blipFill>
        <p:spPr bwMode="auto">
          <a:xfrm>
            <a:off x="76200" y="533400"/>
            <a:ext cx="8915400" cy="6172200"/>
          </a:xfrm>
          <a:prstGeom prst="rect">
            <a:avLst/>
          </a:prstGeom>
          <a:noFill/>
          <a:ln w="9525">
            <a:noFill/>
            <a:miter lim="800000"/>
            <a:headEnd/>
            <a:tailEnd/>
          </a:ln>
        </p:spPr>
      </p:pic>
      <p:sp>
        <p:nvSpPr>
          <p:cNvPr id="5" name="TextBox 4"/>
          <p:cNvSpPr txBox="1"/>
          <p:nvPr/>
        </p:nvSpPr>
        <p:spPr>
          <a:xfrm>
            <a:off x="236752" y="240268"/>
            <a:ext cx="982448" cy="369332"/>
          </a:xfrm>
          <a:prstGeom prst="rect">
            <a:avLst/>
          </a:prstGeom>
          <a:noFill/>
        </p:spPr>
        <p:txBody>
          <a:bodyPr wrap="none" rtlCol="0">
            <a:spAutoFit/>
          </a:bodyPr>
          <a:lstStyle/>
          <a:p>
            <a:r>
              <a:rPr lang="en-US" b="1" dirty="0" smtClean="0">
                <a:solidFill>
                  <a:srgbClr val="C00000"/>
                </a:solidFill>
              </a:rPr>
              <a:t>Galaxies</a:t>
            </a:r>
            <a:endParaRPr lang="en-US" b="1" dirty="0">
              <a:solidFill>
                <a:srgbClr val="C00000"/>
              </a:solidFill>
            </a:endParaRPr>
          </a:p>
        </p:txBody>
      </p:sp>
      <p:cxnSp>
        <p:nvCxnSpPr>
          <p:cNvPr id="7" name="Straight Arrow Connector 6"/>
          <p:cNvCxnSpPr/>
          <p:nvPr/>
        </p:nvCxnSpPr>
        <p:spPr>
          <a:xfrm>
            <a:off x="533400" y="533400"/>
            <a:ext cx="1295400" cy="16764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33400" y="533400"/>
            <a:ext cx="304800" cy="21336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rrowheads="1"/>
          </p:cNvPicPr>
          <p:nvPr/>
        </p:nvPicPr>
        <p:blipFill>
          <a:blip r:embed="rId4" cstate="print"/>
          <a:srcRect/>
          <a:stretch>
            <a:fillRect/>
          </a:stretch>
        </p:blipFill>
        <p:spPr bwMode="auto">
          <a:xfrm>
            <a:off x="990600" y="381000"/>
            <a:ext cx="6477000" cy="3582988"/>
          </a:xfrm>
          <a:prstGeom prst="rect">
            <a:avLst/>
          </a:prstGeom>
          <a:noFill/>
          <a:ln w="12700">
            <a:noFill/>
            <a:miter lim="800000"/>
            <a:headEnd/>
            <a:tailEnd/>
          </a:ln>
          <a:effectLst/>
        </p:spPr>
      </p:pic>
      <p:graphicFrame>
        <p:nvGraphicFramePr>
          <p:cNvPr id="4099" name="Object 3">
            <a:hlinkClick r:id="" action="ppaction://ole?verb=0"/>
          </p:cNvPr>
          <p:cNvGraphicFramePr>
            <a:graphicFrameLocks/>
          </p:cNvGraphicFramePr>
          <p:nvPr/>
        </p:nvGraphicFramePr>
        <p:xfrm>
          <a:off x="4572000" y="3581400"/>
          <a:ext cx="2847975" cy="3017838"/>
        </p:xfrm>
        <a:graphic>
          <a:graphicData uri="http://schemas.openxmlformats.org/presentationml/2006/ole">
            <p:oleObj spid="_x0000_s29698" name="Microsoft ClipArt Gallery" r:id="rId5" imgW="3274920" imgH="3457440" progId="">
              <p:embed/>
            </p:oleObj>
          </a:graphicData>
        </a:graphic>
      </p:graphicFrame>
      <p:graphicFrame>
        <p:nvGraphicFramePr>
          <p:cNvPr id="4100" name="Object 4">
            <a:hlinkClick r:id="" action="ppaction://ole?verb=0"/>
          </p:cNvPr>
          <p:cNvGraphicFramePr>
            <a:graphicFrameLocks/>
          </p:cNvGraphicFramePr>
          <p:nvPr/>
        </p:nvGraphicFramePr>
        <p:xfrm>
          <a:off x="2222500" y="5334000"/>
          <a:ext cx="2120900" cy="1098550"/>
        </p:xfrm>
        <a:graphic>
          <a:graphicData uri="http://schemas.openxmlformats.org/presentationml/2006/ole">
            <p:oleObj spid="_x0000_s29699" name="Microsoft ClipArt Gallery" r:id="rId6" imgW="7786440" imgH="4036680" progId="">
              <p:embed/>
            </p:oleObj>
          </a:graphicData>
        </a:graphic>
      </p:graphicFrame>
      <p:graphicFrame>
        <p:nvGraphicFramePr>
          <p:cNvPr id="4101" name="Object 5">
            <a:hlinkClick r:id="" action="ppaction://ole?verb=0"/>
          </p:cNvPr>
          <p:cNvGraphicFramePr>
            <a:graphicFrameLocks/>
          </p:cNvGraphicFramePr>
          <p:nvPr/>
        </p:nvGraphicFramePr>
        <p:xfrm>
          <a:off x="401638" y="2819400"/>
          <a:ext cx="2570162" cy="2351088"/>
        </p:xfrm>
        <a:graphic>
          <a:graphicData uri="http://schemas.openxmlformats.org/presentationml/2006/ole">
            <p:oleObj spid="_x0000_s29700" name="Microsoft ClipArt Gallery" r:id="rId7" imgW="3770280" imgH="3647880" progId="">
              <p:embed/>
            </p:oleObj>
          </a:graphicData>
        </a:graphic>
      </p:graphicFrame>
      <p:sp>
        <p:nvSpPr>
          <p:cNvPr id="4102" name="Arc 6"/>
          <p:cNvSpPr>
            <a:spLocks/>
          </p:cNvSpPr>
          <p:nvPr/>
        </p:nvSpPr>
        <p:spPr bwMode="auto">
          <a:xfrm>
            <a:off x="2590800" y="4191000"/>
            <a:ext cx="762000" cy="1066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800" cap="rnd">
            <a:solidFill>
              <a:schemeClr val="tx1"/>
            </a:solidFill>
            <a:round/>
            <a:headEnd/>
            <a:tailEnd type="triangle" w="med" len="med"/>
          </a:ln>
          <a:effectLst/>
        </p:spPr>
        <p:txBody>
          <a:bodyPr/>
          <a:lstStyle/>
          <a:p>
            <a:endParaRPr lang="en-US" dirty="0"/>
          </a:p>
        </p:txBody>
      </p:sp>
      <p:sp>
        <p:nvSpPr>
          <p:cNvPr id="4103" name="Rectangle 7"/>
          <p:cNvSpPr>
            <a:spLocks noChangeArrowheads="1"/>
          </p:cNvSpPr>
          <p:nvPr/>
        </p:nvSpPr>
        <p:spPr bwMode="auto">
          <a:xfrm>
            <a:off x="1447800" y="1219200"/>
            <a:ext cx="5615128" cy="920765"/>
          </a:xfrm>
          <a:prstGeom prst="rect">
            <a:avLst/>
          </a:prstGeom>
          <a:noFill/>
          <a:ln w="12700">
            <a:noFill/>
            <a:miter lim="800000"/>
            <a:headEnd/>
            <a:tailEnd/>
          </a:ln>
          <a:effectLst/>
        </p:spPr>
        <p:txBody>
          <a:bodyPr wrap="none" lIns="90488" tIns="44450" rIns="90488" bIns="44450">
            <a:spAutoFit/>
          </a:bodyPr>
          <a:lstStyle/>
          <a:p>
            <a:r>
              <a:rPr lang="en-US" b="1" i="1" dirty="0"/>
              <a:t>Now let’s </a:t>
            </a:r>
            <a:r>
              <a:rPr lang="en-US" b="1" i="1" dirty="0" smtClean="0"/>
              <a:t>see if I got this right, </a:t>
            </a:r>
            <a:r>
              <a:rPr lang="en-US" b="1" i="1" dirty="0"/>
              <a:t>an explosion results in </a:t>
            </a:r>
          </a:p>
          <a:p>
            <a:r>
              <a:rPr lang="en-US" b="1" i="1" dirty="0"/>
              <a:t>a complex universe, </a:t>
            </a:r>
            <a:r>
              <a:rPr lang="en-US" b="1" i="1" dirty="0" smtClean="0"/>
              <a:t>that shows order, design, purpose, </a:t>
            </a:r>
          </a:p>
          <a:p>
            <a:r>
              <a:rPr lang="en-US" b="1" i="1" dirty="0" smtClean="0"/>
              <a:t>which </a:t>
            </a:r>
            <a:r>
              <a:rPr lang="en-US" b="1" i="1" dirty="0"/>
              <a:t>gives us our </a:t>
            </a:r>
            <a:r>
              <a:rPr lang="en-US" b="1" i="1" dirty="0" smtClean="0"/>
              <a:t>solar </a:t>
            </a:r>
            <a:r>
              <a:rPr lang="en-US" b="1" i="1" dirty="0"/>
              <a:t>system and the world I live on....</a:t>
            </a:r>
          </a:p>
        </p:txBody>
      </p:sp>
      <p:sp>
        <p:nvSpPr>
          <p:cNvPr id="8" name="TextBox 7"/>
          <p:cNvSpPr txBox="1"/>
          <p:nvPr/>
        </p:nvSpPr>
        <p:spPr>
          <a:xfrm>
            <a:off x="3048000" y="5635823"/>
            <a:ext cx="461986" cy="307777"/>
          </a:xfrm>
          <a:prstGeom prst="rect">
            <a:avLst/>
          </a:prstGeom>
          <a:noFill/>
        </p:spPr>
        <p:txBody>
          <a:bodyPr wrap="none" rtlCol="0">
            <a:spAutoFit/>
          </a:bodyPr>
          <a:lstStyle/>
          <a:p>
            <a:r>
              <a:rPr lang="en-US" sz="1400" b="1" dirty="0" smtClean="0"/>
              <a:t>Sun</a:t>
            </a:r>
            <a:endParaRPr lang="en-US" sz="1400" b="1" dirty="0"/>
          </a:p>
        </p:txBody>
      </p:sp>
      <p:sp>
        <p:nvSpPr>
          <p:cNvPr id="9" name="TextBox 8"/>
          <p:cNvSpPr txBox="1"/>
          <p:nvPr/>
        </p:nvSpPr>
        <p:spPr>
          <a:xfrm>
            <a:off x="2895600" y="6093023"/>
            <a:ext cx="243978" cy="307777"/>
          </a:xfrm>
          <a:prstGeom prst="rect">
            <a:avLst/>
          </a:prstGeom>
          <a:noFill/>
        </p:spPr>
        <p:txBody>
          <a:bodyPr wrap="none" rtlCol="0">
            <a:spAutoFit/>
          </a:bodyPr>
          <a:lstStyle/>
          <a:p>
            <a:r>
              <a:rPr lang="en-US" sz="1400" b="1" dirty="0" smtClean="0">
                <a:solidFill>
                  <a:srgbClr val="FFFF00"/>
                </a:solidFill>
              </a:rPr>
              <a:t>J</a:t>
            </a:r>
            <a:endParaRPr lang="en-US" sz="1400" b="1" dirty="0">
              <a:solidFill>
                <a:srgbClr val="FFFF00"/>
              </a:solidFill>
            </a:endParaRPr>
          </a:p>
        </p:txBody>
      </p:sp>
      <p:sp>
        <p:nvSpPr>
          <p:cNvPr id="10" name="TextBox 9"/>
          <p:cNvSpPr txBox="1"/>
          <p:nvPr/>
        </p:nvSpPr>
        <p:spPr>
          <a:xfrm>
            <a:off x="3581400" y="5410200"/>
            <a:ext cx="260008" cy="276999"/>
          </a:xfrm>
          <a:prstGeom prst="rect">
            <a:avLst/>
          </a:prstGeom>
          <a:noFill/>
        </p:spPr>
        <p:txBody>
          <a:bodyPr wrap="none" rtlCol="0">
            <a:spAutoFit/>
          </a:bodyPr>
          <a:lstStyle/>
          <a:p>
            <a:r>
              <a:rPr lang="en-US" sz="1200" b="1" dirty="0" smtClean="0">
                <a:solidFill>
                  <a:srgbClr val="7030A0"/>
                </a:solidFill>
              </a:rPr>
              <a:t>E</a:t>
            </a:r>
            <a:endParaRPr lang="en-US" sz="1200" b="1" dirty="0">
              <a:solidFill>
                <a:srgbClr val="7030A0"/>
              </a:solidFill>
            </a:endParaRPr>
          </a:p>
        </p:txBody>
      </p:sp>
      <p:sp>
        <p:nvSpPr>
          <p:cNvPr id="11" name="TextBox 10"/>
          <p:cNvSpPr txBox="1"/>
          <p:nvPr/>
        </p:nvSpPr>
        <p:spPr>
          <a:xfrm>
            <a:off x="2895600" y="5791200"/>
            <a:ext cx="276038" cy="276999"/>
          </a:xfrm>
          <a:prstGeom prst="rect">
            <a:avLst/>
          </a:prstGeom>
          <a:noFill/>
        </p:spPr>
        <p:txBody>
          <a:bodyPr wrap="none" rtlCol="0">
            <a:spAutoFit/>
          </a:bodyPr>
          <a:lstStyle/>
          <a:p>
            <a:r>
              <a:rPr lang="en-US" sz="1200" b="1" dirty="0" smtClean="0">
                <a:solidFill>
                  <a:srgbClr val="0070C0"/>
                </a:solidFill>
              </a:rPr>
              <a:t>V</a:t>
            </a:r>
            <a:endParaRPr lang="en-US" sz="1200" b="1" dirty="0">
              <a:solidFill>
                <a:srgbClr val="0070C0"/>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20000"/>
              <a:lumOff val="80000"/>
            </a:schemeClr>
          </a:solidFill>
        </p:spPr>
        <p:txBody>
          <a:bodyPr>
            <a:normAutofit/>
          </a:bodyPr>
          <a:lstStyle/>
          <a:p>
            <a:r>
              <a:rPr lang="en-US" sz="3200" dirty="0" smtClean="0"/>
              <a:t>Here is an illustration of what the scriptures may be indicating from Genesis and other passages</a:t>
            </a:r>
            <a:endParaRPr lang="en-US" sz="3200" dirty="0"/>
          </a:p>
        </p:txBody>
      </p:sp>
      <p:sp>
        <p:nvSpPr>
          <p:cNvPr id="4" name="Flowchart: Connector 3"/>
          <p:cNvSpPr/>
          <p:nvPr/>
        </p:nvSpPr>
        <p:spPr>
          <a:xfrm>
            <a:off x="3048000" y="2819400"/>
            <a:ext cx="457200" cy="457200"/>
          </a:xfrm>
          <a:prstGeom prst="flowChartConnector">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owchart: Connector 4"/>
          <p:cNvSpPr/>
          <p:nvPr/>
        </p:nvSpPr>
        <p:spPr>
          <a:xfrm>
            <a:off x="2819400" y="2667000"/>
            <a:ext cx="838200" cy="762000"/>
          </a:xfrm>
          <a:prstGeom prst="flowChartConnector">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lowchart: Connector 5"/>
          <p:cNvSpPr/>
          <p:nvPr/>
        </p:nvSpPr>
        <p:spPr>
          <a:xfrm>
            <a:off x="2667000" y="2514600"/>
            <a:ext cx="1219200" cy="1143000"/>
          </a:xfrm>
          <a:prstGeom prst="flowChartConnector">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6"/>
          <p:cNvSpPr>
            <a:spLocks noGrp="1"/>
          </p:cNvSpPr>
          <p:nvPr>
            <p:ph idx="1"/>
          </p:nvPr>
        </p:nvSpPr>
        <p:spPr>
          <a:xfrm>
            <a:off x="3276600" y="2895600"/>
            <a:ext cx="152400" cy="182563"/>
          </a:xfrm>
          <a:prstGeom prst="flowChartConnector">
            <a:avLst/>
          </a:prstGeom>
          <a:solidFill>
            <a:srgbClr val="C0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endParaRPr lang="en-US" dirty="0"/>
          </a:p>
        </p:txBody>
      </p:sp>
      <p:cxnSp>
        <p:nvCxnSpPr>
          <p:cNvPr id="9" name="Straight Arrow Connector 8"/>
          <p:cNvCxnSpPr>
            <a:endCxn id="7" idx="6"/>
          </p:cNvCxnSpPr>
          <p:nvPr/>
        </p:nvCxnSpPr>
        <p:spPr>
          <a:xfrm flipH="1">
            <a:off x="3429000" y="2514600"/>
            <a:ext cx="1143000" cy="472282"/>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495800" y="2362200"/>
            <a:ext cx="4354462" cy="523220"/>
          </a:xfrm>
          <a:prstGeom prst="rect">
            <a:avLst/>
          </a:prstGeom>
          <a:noFill/>
        </p:spPr>
        <p:txBody>
          <a:bodyPr wrap="none" rtlCol="0">
            <a:spAutoFit/>
          </a:bodyPr>
          <a:lstStyle/>
          <a:p>
            <a:r>
              <a:rPr lang="en-US" sz="1400" b="1" dirty="0" smtClean="0"/>
              <a:t>Milky Way Galaxy and our </a:t>
            </a:r>
            <a:r>
              <a:rPr lang="en-US" sz="1400" b="1" dirty="0" smtClean="0">
                <a:solidFill>
                  <a:srgbClr val="00B0F0"/>
                </a:solidFill>
              </a:rPr>
              <a:t>Earth</a:t>
            </a:r>
            <a:r>
              <a:rPr lang="en-US" sz="1400" b="1" dirty="0" smtClean="0"/>
              <a:t> near the center of </a:t>
            </a:r>
          </a:p>
          <a:p>
            <a:r>
              <a:rPr lang="en-US" sz="1400" b="1" dirty="0" smtClean="0"/>
              <a:t>the Universe.  And yet not near the center of the galaxy!</a:t>
            </a:r>
            <a:endParaRPr lang="en-US" sz="1400" b="1" dirty="0"/>
          </a:p>
        </p:txBody>
      </p:sp>
      <p:cxnSp>
        <p:nvCxnSpPr>
          <p:cNvPr id="11" name="Straight Arrow Connector 10"/>
          <p:cNvCxnSpPr/>
          <p:nvPr/>
        </p:nvCxnSpPr>
        <p:spPr>
          <a:xfrm flipH="1">
            <a:off x="3581400" y="3124200"/>
            <a:ext cx="990600" cy="762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495800" y="2971800"/>
            <a:ext cx="4466928" cy="338554"/>
          </a:xfrm>
          <a:prstGeom prst="rect">
            <a:avLst/>
          </a:prstGeom>
          <a:noFill/>
        </p:spPr>
        <p:txBody>
          <a:bodyPr wrap="none" rtlCol="0">
            <a:spAutoFit/>
          </a:bodyPr>
          <a:lstStyle/>
          <a:p>
            <a:r>
              <a:rPr lang="en-US" sz="1600" b="1" dirty="0" smtClean="0"/>
              <a:t>Concentric “rings” of galaxies (Circular Filaments?)</a:t>
            </a:r>
            <a:endParaRPr lang="en-US" sz="1600" b="1" dirty="0"/>
          </a:p>
        </p:txBody>
      </p:sp>
      <p:cxnSp>
        <p:nvCxnSpPr>
          <p:cNvPr id="18" name="Straight Arrow Connector 17"/>
          <p:cNvCxnSpPr/>
          <p:nvPr/>
        </p:nvCxnSpPr>
        <p:spPr>
          <a:xfrm flipH="1">
            <a:off x="3886200" y="1752600"/>
            <a:ext cx="533400" cy="45720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343400" y="1600200"/>
            <a:ext cx="4245778" cy="738664"/>
          </a:xfrm>
          <a:prstGeom prst="rect">
            <a:avLst/>
          </a:prstGeom>
          <a:noFill/>
        </p:spPr>
        <p:txBody>
          <a:bodyPr wrap="none" rtlCol="0">
            <a:spAutoFit/>
          </a:bodyPr>
          <a:lstStyle/>
          <a:p>
            <a:r>
              <a:rPr lang="en-US" sz="1400" b="1" dirty="0" smtClean="0"/>
              <a:t>Wall of the “waters above” the Firmament (expanse)</a:t>
            </a:r>
          </a:p>
          <a:p>
            <a:r>
              <a:rPr lang="en-US" sz="1400" b="1" dirty="0" smtClean="0"/>
              <a:t>that surrounds the entire sphere of the Universe,</a:t>
            </a:r>
          </a:p>
          <a:p>
            <a:r>
              <a:rPr lang="en-US" sz="1400" b="1" dirty="0" smtClean="0"/>
              <a:t>an ocean of water is at the boundary of the Universe.</a:t>
            </a:r>
            <a:endParaRPr lang="en-US" sz="1400" b="1" dirty="0"/>
          </a:p>
        </p:txBody>
      </p:sp>
      <p:sp>
        <p:nvSpPr>
          <p:cNvPr id="22" name="TextBox 21"/>
          <p:cNvSpPr txBox="1"/>
          <p:nvPr/>
        </p:nvSpPr>
        <p:spPr>
          <a:xfrm>
            <a:off x="381000" y="1371600"/>
            <a:ext cx="3737883" cy="523220"/>
          </a:xfrm>
          <a:prstGeom prst="rect">
            <a:avLst/>
          </a:prstGeom>
          <a:noFill/>
        </p:spPr>
        <p:txBody>
          <a:bodyPr wrap="none" rtlCol="0">
            <a:spAutoFit/>
          </a:bodyPr>
          <a:lstStyle/>
          <a:p>
            <a:r>
              <a:rPr lang="en-US" sz="1400" b="1" dirty="0" smtClean="0">
                <a:solidFill>
                  <a:srgbClr val="7030A0"/>
                </a:solidFill>
              </a:rPr>
              <a:t>What is beyond the sphere of water?</a:t>
            </a:r>
          </a:p>
          <a:p>
            <a:r>
              <a:rPr lang="en-US" sz="1400" b="1" dirty="0" smtClean="0">
                <a:solidFill>
                  <a:srgbClr val="7030A0"/>
                </a:solidFill>
              </a:rPr>
              <a:t>The 3</a:t>
            </a:r>
            <a:r>
              <a:rPr lang="en-US" sz="1400" b="1" baseline="30000" dirty="0" smtClean="0">
                <a:solidFill>
                  <a:srgbClr val="7030A0"/>
                </a:solidFill>
              </a:rPr>
              <a:t>rd</a:t>
            </a:r>
            <a:r>
              <a:rPr lang="en-US" sz="1400" b="1" dirty="0" smtClean="0">
                <a:solidFill>
                  <a:srgbClr val="7030A0"/>
                </a:solidFill>
              </a:rPr>
              <a:t> Heaven, the abode of God? (II Cor. 12: 2)</a:t>
            </a:r>
            <a:endParaRPr lang="en-US" sz="1400" b="1" dirty="0">
              <a:solidFill>
                <a:srgbClr val="7030A0"/>
              </a:solidFill>
            </a:endParaRPr>
          </a:p>
        </p:txBody>
      </p:sp>
      <p:cxnSp>
        <p:nvCxnSpPr>
          <p:cNvPr id="23" name="Straight Arrow Connector 22"/>
          <p:cNvCxnSpPr/>
          <p:nvPr/>
        </p:nvCxnSpPr>
        <p:spPr>
          <a:xfrm>
            <a:off x="2133600" y="1828800"/>
            <a:ext cx="457200" cy="3810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838200" y="1828800"/>
            <a:ext cx="1295400" cy="1295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191000" y="3810000"/>
            <a:ext cx="4279441" cy="523220"/>
          </a:xfrm>
          <a:prstGeom prst="rect">
            <a:avLst/>
          </a:prstGeom>
          <a:noFill/>
        </p:spPr>
        <p:txBody>
          <a:bodyPr wrap="none" rtlCol="0">
            <a:spAutoFit/>
          </a:bodyPr>
          <a:lstStyle/>
          <a:p>
            <a:r>
              <a:rPr lang="en-US" sz="1400" b="1" dirty="0" smtClean="0">
                <a:solidFill>
                  <a:srgbClr val="0070C0"/>
                </a:solidFill>
              </a:rPr>
              <a:t>The 2</a:t>
            </a:r>
            <a:r>
              <a:rPr lang="en-US" sz="1400" b="1" baseline="30000" dirty="0" smtClean="0">
                <a:solidFill>
                  <a:srgbClr val="0070C0"/>
                </a:solidFill>
              </a:rPr>
              <a:t>nd</a:t>
            </a:r>
            <a:r>
              <a:rPr lang="en-US" sz="1400" b="1" dirty="0" smtClean="0">
                <a:solidFill>
                  <a:srgbClr val="0070C0"/>
                </a:solidFill>
              </a:rPr>
              <a:t> heaven, the Firmament, II Cor. 12: 2; Ps. 148: 4.</a:t>
            </a:r>
          </a:p>
          <a:p>
            <a:r>
              <a:rPr lang="en-US" sz="1400" b="1" dirty="0" smtClean="0">
                <a:solidFill>
                  <a:srgbClr val="0070C0"/>
                </a:solidFill>
              </a:rPr>
              <a:t>(And the 1</a:t>
            </a:r>
            <a:r>
              <a:rPr lang="en-US" sz="1400" b="1" baseline="30000" dirty="0" smtClean="0">
                <a:solidFill>
                  <a:srgbClr val="0070C0"/>
                </a:solidFill>
              </a:rPr>
              <a:t>st</a:t>
            </a:r>
            <a:r>
              <a:rPr lang="en-US" sz="1400" b="1" dirty="0" smtClean="0">
                <a:solidFill>
                  <a:srgbClr val="0070C0"/>
                </a:solidFill>
              </a:rPr>
              <a:t> heaven is the sky, clouds and atmosphere.)</a:t>
            </a:r>
            <a:endParaRPr lang="en-US" sz="1400" b="1" dirty="0">
              <a:solidFill>
                <a:srgbClr val="0070C0"/>
              </a:solidFill>
            </a:endParaRPr>
          </a:p>
        </p:txBody>
      </p:sp>
      <p:cxnSp>
        <p:nvCxnSpPr>
          <p:cNvPr id="33" name="Straight Arrow Connector 32"/>
          <p:cNvCxnSpPr/>
          <p:nvPr/>
        </p:nvCxnSpPr>
        <p:spPr>
          <a:xfrm flipH="1" flipV="1">
            <a:off x="3124200" y="3048000"/>
            <a:ext cx="1143000" cy="91440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3886200" y="3352800"/>
            <a:ext cx="381000" cy="60960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219200" y="4267200"/>
            <a:ext cx="7758471" cy="1569660"/>
          </a:xfrm>
          <a:prstGeom prst="rect">
            <a:avLst/>
          </a:prstGeom>
          <a:noFill/>
        </p:spPr>
        <p:txBody>
          <a:bodyPr wrap="none" rtlCol="0">
            <a:spAutoFit/>
          </a:bodyPr>
          <a:lstStyle/>
          <a:p>
            <a:r>
              <a:rPr lang="en-US" sz="1600" dirty="0" smtClean="0"/>
              <a:t>On the Second Day of creation  (Genesis 1: 6-8) God made the expanse</a:t>
            </a:r>
          </a:p>
          <a:p>
            <a:r>
              <a:rPr lang="en-US" sz="1600" dirty="0"/>
              <a:t>i</a:t>
            </a:r>
            <a:r>
              <a:rPr lang="en-US" sz="1600" dirty="0" smtClean="0"/>
              <a:t>n the midst of the waters and it will separate the waters below the expanse</a:t>
            </a:r>
          </a:p>
          <a:p>
            <a:r>
              <a:rPr lang="en-US" sz="1600" dirty="0" smtClean="0"/>
              <a:t> and the waters above the expanse.  </a:t>
            </a:r>
          </a:p>
          <a:p>
            <a:r>
              <a:rPr lang="en-US" sz="1600" dirty="0" smtClean="0"/>
              <a:t>Then in verses 14-19, the two great lights (Sun and Moon) and the stars also were </a:t>
            </a:r>
          </a:p>
          <a:p>
            <a:r>
              <a:rPr lang="en-US" sz="1600" b="1" u="sng" dirty="0" smtClean="0"/>
              <a:t>placed </a:t>
            </a:r>
            <a:r>
              <a:rPr lang="en-US" sz="1600" dirty="0" smtClean="0"/>
              <a:t>in the expanse on the 4</a:t>
            </a:r>
            <a:r>
              <a:rPr lang="en-US" sz="1600" baseline="30000" dirty="0" smtClean="0"/>
              <a:t>th</a:t>
            </a:r>
            <a:r>
              <a:rPr lang="en-US" sz="1600" dirty="0" smtClean="0"/>
              <a:t> day.  ‘The stars (Hebrew word “kokab” means small bright </a:t>
            </a:r>
          </a:p>
          <a:p>
            <a:r>
              <a:rPr lang="en-US" sz="1600" dirty="0" smtClean="0"/>
              <a:t>lights) would include the galaxies, gas clouds and comets.’</a:t>
            </a:r>
            <a:endParaRPr lang="en-US" sz="1600" dirty="0"/>
          </a:p>
        </p:txBody>
      </p:sp>
      <p:sp>
        <p:nvSpPr>
          <p:cNvPr id="37" name="TextBox 36"/>
          <p:cNvSpPr txBox="1"/>
          <p:nvPr/>
        </p:nvSpPr>
        <p:spPr>
          <a:xfrm>
            <a:off x="685800" y="5715000"/>
            <a:ext cx="8209683" cy="830997"/>
          </a:xfrm>
          <a:prstGeom prst="rect">
            <a:avLst/>
          </a:prstGeom>
          <a:noFill/>
        </p:spPr>
        <p:txBody>
          <a:bodyPr wrap="none" rtlCol="0">
            <a:spAutoFit/>
          </a:bodyPr>
          <a:lstStyle/>
          <a:p>
            <a:r>
              <a:rPr lang="en-US" sz="1600" b="1" dirty="0" smtClean="0">
                <a:solidFill>
                  <a:srgbClr val="C00000"/>
                </a:solidFill>
              </a:rPr>
              <a:t>Beginning with Isaiah 41: 22 and at least 2 other times in the next few chapters, </a:t>
            </a:r>
          </a:p>
          <a:p>
            <a:r>
              <a:rPr lang="en-US" sz="1600" b="1" dirty="0" smtClean="0">
                <a:solidFill>
                  <a:srgbClr val="C00000"/>
                </a:solidFill>
              </a:rPr>
              <a:t>(Jer. 10; Job 9) it </a:t>
            </a:r>
            <a:r>
              <a:rPr lang="en-US" sz="1600" b="1" dirty="0" smtClean="0">
                <a:solidFill>
                  <a:srgbClr val="C00000"/>
                </a:solidFill>
              </a:rPr>
              <a:t>says that God stretched out the expanse (Firmament: KJV word for expanse).  </a:t>
            </a:r>
          </a:p>
          <a:p>
            <a:r>
              <a:rPr lang="en-US" sz="1600" b="1" u="sng" dirty="0" smtClean="0">
                <a:solidFill>
                  <a:schemeClr val="tx2">
                    <a:lumMod val="75000"/>
                  </a:schemeClr>
                </a:solidFill>
              </a:rPr>
              <a:t>The expanse must be something if it can be stretched out!</a:t>
            </a:r>
            <a:endParaRPr lang="en-US" sz="1600" b="1" u="sng" dirty="0">
              <a:solidFill>
                <a:schemeClr val="tx2">
                  <a:lumMod val="75000"/>
                </a:schemeClr>
              </a:solidFill>
            </a:endParaRPr>
          </a:p>
        </p:txBody>
      </p:sp>
      <p:sp>
        <p:nvSpPr>
          <p:cNvPr id="24" name="Donut 23"/>
          <p:cNvSpPr/>
          <p:nvPr/>
        </p:nvSpPr>
        <p:spPr>
          <a:xfrm>
            <a:off x="2133600" y="1981200"/>
            <a:ext cx="2209800" cy="2133600"/>
          </a:xfrm>
          <a:prstGeom prst="donut">
            <a:avLst>
              <a:gd name="adj" fmla="val 79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8" name="TextBox 27"/>
          <p:cNvSpPr txBox="1"/>
          <p:nvPr/>
        </p:nvSpPr>
        <p:spPr>
          <a:xfrm>
            <a:off x="1447800" y="1752600"/>
            <a:ext cx="506870" cy="369332"/>
          </a:xfrm>
          <a:prstGeom prst="rect">
            <a:avLst/>
          </a:prstGeom>
          <a:noFill/>
        </p:spPr>
        <p:txBody>
          <a:bodyPr wrap="none" rtlCol="0">
            <a:spAutoFit/>
          </a:bodyPr>
          <a:lstStyle/>
          <a:p>
            <a:r>
              <a:rPr lang="en-US" b="1" dirty="0" smtClean="0">
                <a:solidFill>
                  <a:srgbClr val="C00000"/>
                </a:solidFill>
              </a:rPr>
              <a:t>???</a:t>
            </a:r>
            <a:endParaRPr lang="en-US" b="1" dirty="0">
              <a:solidFill>
                <a:srgbClr val="C00000"/>
              </a:solidFill>
            </a:endParaRPr>
          </a:p>
        </p:txBody>
      </p:sp>
      <p:cxnSp>
        <p:nvCxnSpPr>
          <p:cNvPr id="30" name="Straight Arrow Connector 29"/>
          <p:cNvCxnSpPr/>
          <p:nvPr/>
        </p:nvCxnSpPr>
        <p:spPr>
          <a:xfrm flipH="1">
            <a:off x="3962400" y="1752600"/>
            <a:ext cx="457200" cy="76200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971800" y="3886200"/>
            <a:ext cx="551754" cy="261610"/>
          </a:xfrm>
          <a:prstGeom prst="rect">
            <a:avLst/>
          </a:prstGeom>
          <a:noFill/>
        </p:spPr>
        <p:txBody>
          <a:bodyPr wrap="none" rtlCol="0">
            <a:spAutoFit/>
          </a:bodyPr>
          <a:lstStyle/>
          <a:p>
            <a:r>
              <a:rPr lang="en-US" sz="1100" b="1" dirty="0" smtClean="0"/>
              <a:t>Water</a:t>
            </a:r>
            <a:endParaRPr lang="en-US" sz="1100" b="1" dirty="0"/>
          </a:p>
        </p:txBody>
      </p:sp>
      <p:sp>
        <p:nvSpPr>
          <p:cNvPr id="27" name="TextBox 26"/>
          <p:cNvSpPr txBox="1"/>
          <p:nvPr/>
        </p:nvSpPr>
        <p:spPr>
          <a:xfrm>
            <a:off x="2971800" y="1948190"/>
            <a:ext cx="551754" cy="261610"/>
          </a:xfrm>
          <a:prstGeom prst="rect">
            <a:avLst/>
          </a:prstGeom>
          <a:noFill/>
        </p:spPr>
        <p:txBody>
          <a:bodyPr wrap="none" rtlCol="0">
            <a:spAutoFit/>
          </a:bodyPr>
          <a:lstStyle/>
          <a:p>
            <a:r>
              <a:rPr lang="en-US" sz="1100" b="1" dirty="0" smtClean="0"/>
              <a:t>Water</a:t>
            </a:r>
            <a:endParaRPr lang="en-US" sz="1100" b="1" dirty="0"/>
          </a:p>
        </p:txBody>
      </p:sp>
      <p:cxnSp>
        <p:nvCxnSpPr>
          <p:cNvPr id="34" name="Straight Arrow Connector 33"/>
          <p:cNvCxnSpPr/>
          <p:nvPr/>
        </p:nvCxnSpPr>
        <p:spPr>
          <a:xfrm flipH="1" flipV="1">
            <a:off x="1828800" y="2057400"/>
            <a:ext cx="457200" cy="381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57200" y="2677180"/>
            <a:ext cx="1352550" cy="738664"/>
          </a:xfrm>
          <a:prstGeom prst="rect">
            <a:avLst/>
          </a:prstGeom>
          <a:noFill/>
        </p:spPr>
        <p:txBody>
          <a:bodyPr wrap="none" rtlCol="0">
            <a:spAutoFit/>
          </a:bodyPr>
          <a:lstStyle/>
          <a:p>
            <a:r>
              <a:rPr lang="en-US" sz="1400" b="1" dirty="0" smtClean="0">
                <a:solidFill>
                  <a:srgbClr val="C00000"/>
                </a:solidFill>
              </a:rPr>
              <a:t>Diameter is </a:t>
            </a:r>
          </a:p>
          <a:p>
            <a:r>
              <a:rPr lang="en-US" sz="1400" b="1" dirty="0" smtClean="0">
                <a:solidFill>
                  <a:srgbClr val="C00000"/>
                </a:solidFill>
              </a:rPr>
              <a:t>Approx. 26 BLY, </a:t>
            </a:r>
          </a:p>
          <a:p>
            <a:r>
              <a:rPr lang="en-US" sz="1400" b="1" dirty="0" smtClean="0">
                <a:solidFill>
                  <a:srgbClr val="C00000"/>
                </a:solidFill>
              </a:rPr>
              <a:t>Maybe.</a:t>
            </a:r>
            <a:endParaRPr lang="en-US" sz="1400" b="1" dirty="0">
              <a:solidFill>
                <a:srgbClr val="C00000"/>
              </a:solidFill>
            </a:endParaRPr>
          </a:p>
        </p:txBody>
      </p:sp>
      <p:cxnSp>
        <p:nvCxnSpPr>
          <p:cNvPr id="38" name="Straight Arrow Connector 37"/>
          <p:cNvCxnSpPr>
            <a:stCxn id="29" idx="2"/>
          </p:cNvCxnSpPr>
          <p:nvPr/>
        </p:nvCxnSpPr>
        <p:spPr>
          <a:xfrm>
            <a:off x="1133475" y="3415844"/>
            <a:ext cx="9525" cy="47035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1066800" y="2209800"/>
            <a:ext cx="0" cy="533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09600" y="3886200"/>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33400" y="2209800"/>
            <a:ext cx="1219200"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81000" y="4005590"/>
            <a:ext cx="2719014" cy="261610"/>
          </a:xfrm>
          <a:prstGeom prst="rect">
            <a:avLst/>
          </a:prstGeom>
          <a:noFill/>
        </p:spPr>
        <p:txBody>
          <a:bodyPr wrap="none" rtlCol="0">
            <a:spAutoFit/>
          </a:bodyPr>
          <a:lstStyle/>
          <a:p>
            <a:r>
              <a:rPr lang="en-US" sz="1100" b="1" i="1" dirty="0" smtClean="0"/>
              <a:t>Is. 64: 1 Rend the heavens and come down.</a:t>
            </a:r>
            <a:endParaRPr lang="en-US" sz="1100"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200" b="1" dirty="0" smtClean="0">
                <a:solidFill>
                  <a:srgbClr val="C00000"/>
                </a:solidFill>
              </a:rPr>
              <a:t>Structure of the Universe:</a:t>
            </a:r>
            <a:br>
              <a:rPr lang="en-US" sz="3200" b="1" dirty="0" smtClean="0">
                <a:solidFill>
                  <a:srgbClr val="C00000"/>
                </a:solidFill>
              </a:rPr>
            </a:br>
            <a:r>
              <a:rPr lang="en-US" sz="3200" b="1" dirty="0" smtClean="0">
                <a:solidFill>
                  <a:srgbClr val="C00000"/>
                </a:solidFill>
              </a:rPr>
              <a:t>Rings around galaxies or rings of galaxies?</a:t>
            </a:r>
            <a:endParaRPr lang="en-US" sz="3200" b="1" dirty="0">
              <a:solidFill>
                <a:srgbClr val="C00000"/>
              </a:solidFill>
            </a:endParaRPr>
          </a:p>
        </p:txBody>
      </p:sp>
      <p:pic>
        <p:nvPicPr>
          <p:cNvPr id="15362" name="Picture 2" descr="http://media-cache-ec0.pinimg.com/736x/04/0e/23/040e23f1867ea4de2bac6fa6854b06b7.jpg"/>
          <p:cNvPicPr>
            <a:picLocks noChangeAspect="1" noChangeArrowheads="1"/>
          </p:cNvPicPr>
          <p:nvPr/>
        </p:nvPicPr>
        <p:blipFill>
          <a:blip r:embed="rId2" cstate="print"/>
          <a:srcRect/>
          <a:stretch>
            <a:fillRect/>
          </a:stretch>
        </p:blipFill>
        <p:spPr bwMode="auto">
          <a:xfrm>
            <a:off x="0" y="1143000"/>
            <a:ext cx="5410200" cy="5486400"/>
          </a:xfrm>
          <a:prstGeom prst="rect">
            <a:avLst/>
          </a:prstGeom>
          <a:noFill/>
        </p:spPr>
      </p:pic>
      <p:pic>
        <p:nvPicPr>
          <p:cNvPr id="15364" name="Picture 4" descr="http://johnhartnettdotorg.files.wordpress.com/2014/01/rings1.png?w=347&amp;h=348"/>
          <p:cNvPicPr>
            <a:picLocks noChangeAspect="1" noChangeArrowheads="1"/>
          </p:cNvPicPr>
          <p:nvPr/>
        </p:nvPicPr>
        <p:blipFill>
          <a:blip r:embed="rId3" cstate="print"/>
          <a:srcRect/>
          <a:stretch>
            <a:fillRect/>
          </a:stretch>
        </p:blipFill>
        <p:spPr bwMode="auto">
          <a:xfrm>
            <a:off x="5410200" y="1143000"/>
            <a:ext cx="3144068" cy="2971800"/>
          </a:xfrm>
          <a:prstGeom prst="rect">
            <a:avLst/>
          </a:prstGeom>
          <a:noFill/>
        </p:spPr>
      </p:pic>
      <p:sp>
        <p:nvSpPr>
          <p:cNvPr id="6" name="TextBox 5"/>
          <p:cNvSpPr txBox="1"/>
          <p:nvPr/>
        </p:nvSpPr>
        <p:spPr>
          <a:xfrm>
            <a:off x="5486400" y="4074110"/>
            <a:ext cx="3352800" cy="2462213"/>
          </a:xfrm>
          <a:prstGeom prst="rect">
            <a:avLst/>
          </a:prstGeom>
          <a:noFill/>
        </p:spPr>
        <p:txBody>
          <a:bodyPr wrap="square" rtlCol="0">
            <a:spAutoFit/>
          </a:bodyPr>
          <a:lstStyle/>
          <a:p>
            <a:r>
              <a:rPr lang="en-US" sz="1100" b="1" dirty="0" smtClean="0"/>
              <a:t>Redshift quantization</a:t>
            </a:r>
            <a:r>
              <a:rPr lang="en-US" sz="1100" dirty="0" smtClean="0"/>
              <a:t> is the </a:t>
            </a:r>
            <a:r>
              <a:rPr lang="en-US" sz="1100" dirty="0" smtClean="0">
                <a:hlinkClick r:id="rId4" tooltip="Hypothesis"/>
              </a:rPr>
              <a:t>hypothesis</a:t>
            </a:r>
            <a:r>
              <a:rPr lang="en-US" sz="1100" dirty="0" smtClean="0"/>
              <a:t> (??) that the</a:t>
            </a:r>
          </a:p>
          <a:p>
            <a:r>
              <a:rPr lang="en-US" sz="1100" dirty="0" smtClean="0"/>
              <a:t> </a:t>
            </a:r>
            <a:r>
              <a:rPr lang="en-US" sz="1100" dirty="0" smtClean="0">
                <a:hlinkClick r:id="rId5" tooltip="Redshift"/>
              </a:rPr>
              <a:t>redshifts</a:t>
            </a:r>
            <a:r>
              <a:rPr lang="en-US" sz="1100" dirty="0" smtClean="0"/>
              <a:t> of cosmologically distant objects </a:t>
            </a:r>
          </a:p>
          <a:p>
            <a:r>
              <a:rPr lang="en-US" sz="1100" dirty="0" smtClean="0"/>
              <a:t>(in particular </a:t>
            </a:r>
            <a:r>
              <a:rPr lang="en-US" sz="1100" dirty="0" smtClean="0">
                <a:hlinkClick r:id="rId6" tooltip="Galaxy"/>
              </a:rPr>
              <a:t>galaxies</a:t>
            </a:r>
            <a:r>
              <a:rPr lang="en-US" sz="1100" dirty="0" smtClean="0"/>
              <a:t>) tend to cluster around multiples of some particular value. Since there is a  correlation of </a:t>
            </a:r>
            <a:r>
              <a:rPr lang="en-US" sz="1100" dirty="0" smtClean="0">
                <a:hlinkClick r:id="rId7" tooltip="Cosmic distance ladder"/>
              </a:rPr>
              <a:t>distance</a:t>
            </a:r>
            <a:r>
              <a:rPr lang="en-US" sz="1100" dirty="0" smtClean="0"/>
              <a:t> and redshift as expressed in </a:t>
            </a:r>
            <a:r>
              <a:rPr lang="en-US" sz="1100" dirty="0" smtClean="0">
                <a:hlinkClick r:id="rId8" tooltip="Hubble's Law"/>
              </a:rPr>
              <a:t>Hubble's Law</a:t>
            </a:r>
            <a:r>
              <a:rPr lang="en-US" sz="1100" dirty="0" smtClean="0"/>
              <a:t>, redshift quantization would either indicate a quantization of the distances of galaxies  from the Earth or a problem with the redshift-distance correlation, either of which would  have </a:t>
            </a:r>
            <a:r>
              <a:rPr lang="en-US" sz="1100" u="sng" dirty="0" smtClean="0"/>
              <a:t>serious implications </a:t>
            </a:r>
            <a:r>
              <a:rPr lang="en-US" sz="1100" dirty="0" smtClean="0"/>
              <a:t>for </a:t>
            </a:r>
            <a:r>
              <a:rPr lang="en-US" sz="1100" dirty="0" smtClean="0">
                <a:hlinkClick r:id="rId9" tooltip="Physical cosmology"/>
              </a:rPr>
              <a:t>cosmology</a:t>
            </a:r>
            <a:r>
              <a:rPr lang="en-US" sz="1100" dirty="0" smtClean="0"/>
              <a:t>. Many  scientists who oppose the </a:t>
            </a:r>
            <a:r>
              <a:rPr lang="en-US" sz="1100" dirty="0" smtClean="0">
                <a:hlinkClick r:id="rId10" tooltip="Big Bang"/>
              </a:rPr>
              <a:t>Big Bang</a:t>
            </a:r>
            <a:r>
              <a:rPr lang="en-US" sz="1100" dirty="0" smtClean="0"/>
              <a:t> theory, including  </a:t>
            </a:r>
            <a:r>
              <a:rPr lang="en-US" sz="1100" dirty="0" smtClean="0">
                <a:hlinkClick r:id="rId11" tooltip="Halton Arp"/>
              </a:rPr>
              <a:t>Halton Arp</a:t>
            </a:r>
            <a:r>
              <a:rPr lang="en-US" sz="1100" dirty="0" smtClean="0"/>
              <a:t>, have referred to observations claimed to be in favor of redshift quantization as reason  to reject the standard account of the origin and evolution of the </a:t>
            </a:r>
            <a:r>
              <a:rPr lang="en-US" sz="1100" dirty="0" smtClean="0">
                <a:hlinkClick r:id="rId12" tooltip="Universe"/>
              </a:rPr>
              <a:t>universe</a:t>
            </a:r>
            <a:r>
              <a:rPr lang="en-US" sz="1100" dirty="0" smtClean="0"/>
              <a:t>.</a:t>
            </a:r>
            <a:endParaRPr lang="en-US" sz="1100" dirty="0"/>
          </a:p>
        </p:txBody>
      </p:sp>
      <p:cxnSp>
        <p:nvCxnSpPr>
          <p:cNvPr id="7" name="Straight Arrow Connector 6"/>
          <p:cNvCxnSpPr/>
          <p:nvPr/>
        </p:nvCxnSpPr>
        <p:spPr>
          <a:xfrm>
            <a:off x="5029200" y="1371600"/>
            <a:ext cx="1828800" cy="121920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419600" y="1143000"/>
            <a:ext cx="1331711" cy="307777"/>
          </a:xfrm>
          <a:prstGeom prst="rect">
            <a:avLst/>
          </a:prstGeom>
          <a:noFill/>
          <a:ln>
            <a:noFill/>
          </a:ln>
        </p:spPr>
        <p:txBody>
          <a:bodyPr wrap="none" rtlCol="0">
            <a:spAutoFit/>
          </a:bodyPr>
          <a:lstStyle/>
          <a:p>
            <a:r>
              <a:rPr lang="en-US" sz="1400" b="1" dirty="0" smtClean="0">
                <a:solidFill>
                  <a:srgbClr val="C00000"/>
                </a:solidFill>
              </a:rPr>
              <a:t>Earth’s location</a:t>
            </a:r>
            <a:endParaRPr lang="en-US" sz="14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i="1" dirty="0" smtClean="0">
                <a:solidFill>
                  <a:srgbClr val="FF0000"/>
                </a:solidFill>
              </a:rPr>
              <a:t>Here’s a question to keep us awake at night!</a:t>
            </a:r>
            <a:endParaRPr lang="en-US" sz="3600" b="1" i="1" dirty="0">
              <a:solidFill>
                <a:srgbClr val="FF0000"/>
              </a:solidFill>
            </a:endParaRPr>
          </a:p>
        </p:txBody>
      </p:sp>
      <p:sp>
        <p:nvSpPr>
          <p:cNvPr id="3" name="Content Placeholder 2"/>
          <p:cNvSpPr>
            <a:spLocks noGrp="1"/>
          </p:cNvSpPr>
          <p:nvPr>
            <p:ph idx="1"/>
          </p:nvPr>
        </p:nvSpPr>
        <p:spPr>
          <a:xfrm>
            <a:off x="1219200" y="1219200"/>
            <a:ext cx="7467600" cy="4525963"/>
          </a:xfrm>
        </p:spPr>
        <p:txBody>
          <a:bodyPr>
            <a:normAutofit fontScale="92500" lnSpcReduction="10000"/>
          </a:bodyPr>
          <a:lstStyle/>
          <a:p>
            <a:r>
              <a:rPr lang="en-US" sz="2000" dirty="0" smtClean="0"/>
              <a:t>We know that the earth was at the center in the very beginning  (Genesis 1: 1-5) then verse 6 talks about the expanse that separated the waters (oceans) on the earth from the waters (ocean) above.</a:t>
            </a:r>
          </a:p>
          <a:p>
            <a:r>
              <a:rPr lang="en-US" sz="2000" dirty="0" smtClean="0"/>
              <a:t>On Day 4 God made the Sun, Moon and stars and whatnot and “placed” them in the expanse.  </a:t>
            </a:r>
            <a:r>
              <a:rPr lang="en-US" sz="2000" b="1" dirty="0" smtClean="0"/>
              <a:t>Did he move the earth into its position in the Milky Way Galaxy?</a:t>
            </a:r>
          </a:p>
          <a:p>
            <a:r>
              <a:rPr lang="en-US" sz="2000" b="1" dirty="0" smtClean="0"/>
              <a:t>Or did he place the stars and all that is in the Milky Way around the earth</a:t>
            </a:r>
            <a:r>
              <a:rPr lang="en-US" sz="2000" dirty="0" smtClean="0"/>
              <a:t>, such that the earth is now in one of the outer “arms” of stars surrounding the galaxy center?</a:t>
            </a:r>
          </a:p>
          <a:p>
            <a:r>
              <a:rPr lang="en-US" sz="2000" dirty="0" smtClean="0"/>
              <a:t>The redshift measurements of star light and the quantization of them seem to imply that the earth is still very near the center of the known Universe.</a:t>
            </a:r>
          </a:p>
          <a:p>
            <a:r>
              <a:rPr lang="en-US" sz="2000" dirty="0" smtClean="0"/>
              <a:t>Evolutionary minded astronomers of course reject this idea completely!</a:t>
            </a:r>
          </a:p>
          <a:p>
            <a:r>
              <a:rPr lang="en-US" sz="2000" dirty="0" smtClean="0"/>
              <a:t>Russ Humphreys, John Hartnet, Jason Lyle, and others ponder these. </a:t>
            </a:r>
            <a:endParaRPr lang="en-US" sz="2000" dirty="0"/>
          </a:p>
        </p:txBody>
      </p:sp>
      <p:pic>
        <p:nvPicPr>
          <p:cNvPr id="4" name="Picture 3" descr="thumbnailCA0UJAJ9.jpg"/>
          <p:cNvPicPr>
            <a:picLocks noChangeAspect="1"/>
          </p:cNvPicPr>
          <p:nvPr/>
        </p:nvPicPr>
        <p:blipFill>
          <a:blip r:embed="rId2" cstate="print"/>
          <a:stretch>
            <a:fillRect/>
          </a:stretch>
        </p:blipFill>
        <p:spPr>
          <a:xfrm>
            <a:off x="381000" y="4638793"/>
            <a:ext cx="838200" cy="1914407"/>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gregegan.customer.netspace.net.au/DIASPORA/15/3g.png"/>
          <p:cNvPicPr>
            <a:picLocks noChangeAspect="1" noChangeArrowheads="1"/>
          </p:cNvPicPr>
          <p:nvPr/>
        </p:nvPicPr>
        <p:blipFill>
          <a:blip r:embed="rId2" cstate="print"/>
          <a:srcRect/>
          <a:stretch>
            <a:fillRect/>
          </a:stretch>
        </p:blipFill>
        <p:spPr bwMode="auto">
          <a:xfrm>
            <a:off x="5181600" y="0"/>
            <a:ext cx="3581400" cy="3221039"/>
          </a:xfrm>
          <a:prstGeom prst="rect">
            <a:avLst/>
          </a:prstGeom>
          <a:noFill/>
        </p:spPr>
      </p:pic>
      <p:pic>
        <p:nvPicPr>
          <p:cNvPr id="40964" name="Picture 4" descr="http://psas.pdx.edu/orbit_intro/gravityWell.png"/>
          <p:cNvPicPr>
            <a:picLocks noChangeAspect="1" noChangeArrowheads="1"/>
          </p:cNvPicPr>
          <p:nvPr/>
        </p:nvPicPr>
        <p:blipFill>
          <a:blip r:embed="rId3" cstate="print"/>
          <a:srcRect/>
          <a:stretch>
            <a:fillRect/>
          </a:stretch>
        </p:blipFill>
        <p:spPr bwMode="auto">
          <a:xfrm>
            <a:off x="0" y="1"/>
            <a:ext cx="5257800" cy="3276599"/>
          </a:xfrm>
          <a:prstGeom prst="rect">
            <a:avLst/>
          </a:prstGeom>
          <a:noFill/>
        </p:spPr>
      </p:pic>
      <p:sp>
        <p:nvSpPr>
          <p:cNvPr id="6" name="TextBox 5"/>
          <p:cNvSpPr txBox="1"/>
          <p:nvPr/>
        </p:nvSpPr>
        <p:spPr>
          <a:xfrm>
            <a:off x="685800" y="3657600"/>
            <a:ext cx="5631350" cy="2862322"/>
          </a:xfrm>
          <a:prstGeom prst="rect">
            <a:avLst/>
          </a:prstGeom>
          <a:noFill/>
        </p:spPr>
        <p:txBody>
          <a:bodyPr wrap="none" rtlCol="0">
            <a:spAutoFit/>
          </a:bodyPr>
          <a:lstStyle/>
          <a:p>
            <a:r>
              <a:rPr lang="en-US" b="1" dirty="0" smtClean="0"/>
              <a:t>What causes a gravity wave?</a:t>
            </a:r>
          </a:p>
          <a:p>
            <a:pPr>
              <a:buFont typeface="Arial" pitchFamily="34" charset="0"/>
              <a:buChar char="•"/>
            </a:pPr>
            <a:r>
              <a:rPr lang="en-US" b="1" dirty="0" smtClean="0"/>
              <a:t>  </a:t>
            </a:r>
            <a:r>
              <a:rPr lang="en-US" sz="1600" b="1" dirty="0" smtClean="0"/>
              <a:t>A moving large mass (within the expanse volume)</a:t>
            </a:r>
          </a:p>
          <a:p>
            <a:pPr>
              <a:buFont typeface="Arial" pitchFamily="34" charset="0"/>
              <a:buChar char="•"/>
            </a:pPr>
            <a:r>
              <a:rPr lang="en-US" sz="1600" b="1" dirty="0" smtClean="0"/>
              <a:t>  A force field results from the presence of a mass.</a:t>
            </a:r>
          </a:p>
          <a:p>
            <a:pPr>
              <a:buFont typeface="Arial" pitchFamily="34" charset="0"/>
              <a:buChar char="•"/>
            </a:pPr>
            <a:r>
              <a:rPr lang="en-US" sz="1600" b="1" dirty="0" smtClean="0"/>
              <a:t>  The mass moves in the expanse at high speeds.</a:t>
            </a:r>
          </a:p>
          <a:p>
            <a:pPr>
              <a:buFont typeface="Arial" pitchFamily="34" charset="0"/>
              <a:buChar char="•"/>
            </a:pPr>
            <a:r>
              <a:rPr lang="en-US" sz="1600" b="1" dirty="0" smtClean="0"/>
              <a:t>   A gravity or force field follows the large mass. </a:t>
            </a:r>
          </a:p>
          <a:p>
            <a:pPr>
              <a:buFont typeface="Arial" pitchFamily="34" charset="0"/>
              <a:buChar char="•"/>
            </a:pPr>
            <a:r>
              <a:rPr lang="en-US" sz="1600" b="1" dirty="0" smtClean="0"/>
              <a:t>   The gravity force field extends outward to infinity.</a:t>
            </a:r>
          </a:p>
          <a:p>
            <a:pPr lvl="1">
              <a:buFont typeface="Arial" pitchFamily="34" charset="0"/>
              <a:buChar char="•"/>
            </a:pPr>
            <a:r>
              <a:rPr lang="en-US" sz="1600" b="1" dirty="0" smtClean="0"/>
              <a:t>  But at a large distance the strength is nil.</a:t>
            </a:r>
          </a:p>
          <a:p>
            <a:pPr lvl="1">
              <a:buFont typeface="Arial" pitchFamily="34" charset="0"/>
              <a:buChar char="•"/>
            </a:pPr>
            <a:r>
              <a:rPr lang="en-US" sz="1600" b="1" dirty="0" smtClean="0"/>
              <a:t>  The field travels at the speed of light (??)</a:t>
            </a:r>
          </a:p>
          <a:p>
            <a:pPr lvl="1">
              <a:buFont typeface="Arial" pitchFamily="34" charset="0"/>
              <a:buChar char="•"/>
            </a:pPr>
            <a:r>
              <a:rPr lang="en-US" sz="1600" b="1" dirty="0" smtClean="0"/>
              <a:t>  Force = G</a:t>
            </a:r>
            <a:r>
              <a:rPr lang="en-US" sz="1100" b="1" dirty="0" smtClean="0"/>
              <a:t>*</a:t>
            </a:r>
            <a:r>
              <a:rPr lang="en-US" sz="1600" b="1" dirty="0" smtClean="0"/>
              <a:t>(M</a:t>
            </a:r>
            <a:r>
              <a:rPr lang="en-US" sz="1100" b="1" dirty="0" smtClean="0"/>
              <a:t>1</a:t>
            </a:r>
            <a:r>
              <a:rPr lang="en-US" sz="1200" b="1" dirty="0" smtClean="0"/>
              <a:t>*</a:t>
            </a:r>
            <a:r>
              <a:rPr lang="en-US" sz="1600" b="1" dirty="0" smtClean="0"/>
              <a:t>M</a:t>
            </a:r>
            <a:r>
              <a:rPr lang="en-US" sz="1100" b="1" dirty="0" smtClean="0"/>
              <a:t>2</a:t>
            </a:r>
            <a:r>
              <a:rPr lang="en-US" sz="1600" b="1" dirty="0" smtClean="0"/>
              <a:t>)/r</a:t>
            </a:r>
            <a:r>
              <a:rPr lang="en-US" sz="1100" b="1" dirty="0" smtClean="0"/>
              <a:t>*</a:t>
            </a:r>
            <a:r>
              <a:rPr lang="en-US" sz="1600" b="1" dirty="0" smtClean="0"/>
              <a:t>r</a:t>
            </a:r>
          </a:p>
          <a:p>
            <a:pPr lvl="1">
              <a:buFont typeface="Arial" pitchFamily="34" charset="0"/>
              <a:buChar char="•"/>
            </a:pPr>
            <a:r>
              <a:rPr lang="en-US" sz="1600" b="1" dirty="0" smtClean="0"/>
              <a:t>  As distance “r” gets greater, the square gets even greater.</a:t>
            </a:r>
          </a:p>
          <a:p>
            <a:pPr lvl="1">
              <a:buFont typeface="Arial" pitchFamily="34" charset="0"/>
              <a:buChar char="•"/>
            </a:pPr>
            <a:r>
              <a:rPr lang="en-US" sz="1600" b="1" dirty="0" smtClean="0"/>
              <a:t>  Force gets very small at large distances.</a:t>
            </a:r>
            <a:endParaRPr lang="en-US" sz="1600" b="1" dirty="0"/>
          </a:p>
        </p:txBody>
      </p:sp>
      <p:sp>
        <p:nvSpPr>
          <p:cNvPr id="7" name="TextBox 6"/>
          <p:cNvSpPr txBox="1"/>
          <p:nvPr/>
        </p:nvSpPr>
        <p:spPr>
          <a:xfrm>
            <a:off x="228600" y="2590800"/>
            <a:ext cx="712054" cy="307777"/>
          </a:xfrm>
          <a:prstGeom prst="rect">
            <a:avLst/>
          </a:prstGeom>
          <a:noFill/>
        </p:spPr>
        <p:txBody>
          <a:bodyPr wrap="none" rtlCol="0">
            <a:spAutoFit/>
          </a:bodyPr>
          <a:lstStyle/>
          <a:p>
            <a:r>
              <a:rPr lang="en-US" sz="1400" b="1" dirty="0" smtClean="0"/>
              <a:t>A mass</a:t>
            </a:r>
            <a:endParaRPr lang="en-US" sz="1400" b="1" dirty="0"/>
          </a:p>
        </p:txBody>
      </p:sp>
      <p:cxnSp>
        <p:nvCxnSpPr>
          <p:cNvPr id="9" name="Straight Arrow Connector 8"/>
          <p:cNvCxnSpPr/>
          <p:nvPr/>
        </p:nvCxnSpPr>
        <p:spPr>
          <a:xfrm>
            <a:off x="838200" y="2819400"/>
            <a:ext cx="228600" cy="15240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867400" y="3124200"/>
            <a:ext cx="2864374" cy="646331"/>
          </a:xfrm>
          <a:prstGeom prst="rect">
            <a:avLst/>
          </a:prstGeom>
          <a:noFill/>
        </p:spPr>
        <p:txBody>
          <a:bodyPr wrap="none" rtlCol="0">
            <a:spAutoFit/>
          </a:bodyPr>
          <a:lstStyle/>
          <a:p>
            <a:r>
              <a:rPr lang="en-US" b="1" i="1" dirty="0" smtClean="0">
                <a:solidFill>
                  <a:srgbClr val="C00000"/>
                </a:solidFill>
              </a:rPr>
              <a:t>The Space-Time Continuum,</a:t>
            </a:r>
          </a:p>
          <a:p>
            <a:r>
              <a:rPr lang="en-US" b="1" i="1" dirty="0" smtClean="0">
                <a:solidFill>
                  <a:srgbClr val="C00000"/>
                </a:solidFill>
              </a:rPr>
              <a:t>the Expanse or Firmament.</a:t>
            </a:r>
            <a:endParaRPr lang="en-US" b="1" i="1" dirty="0">
              <a:solidFill>
                <a:srgbClr val="C00000"/>
              </a:solidFill>
            </a:endParaRPr>
          </a:p>
        </p:txBody>
      </p:sp>
      <p:cxnSp>
        <p:nvCxnSpPr>
          <p:cNvPr id="13" name="Straight Arrow Connector 12"/>
          <p:cNvCxnSpPr/>
          <p:nvPr/>
        </p:nvCxnSpPr>
        <p:spPr>
          <a:xfrm flipV="1">
            <a:off x="5715000" y="2057400"/>
            <a:ext cx="228600" cy="129540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15000" y="3352800"/>
            <a:ext cx="2286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019800" y="3733800"/>
            <a:ext cx="2847959" cy="1138773"/>
          </a:xfrm>
          <a:prstGeom prst="rect">
            <a:avLst/>
          </a:prstGeom>
          <a:noFill/>
        </p:spPr>
        <p:txBody>
          <a:bodyPr wrap="none" rtlCol="0">
            <a:spAutoFit/>
          </a:bodyPr>
          <a:lstStyle/>
          <a:p>
            <a:r>
              <a:rPr lang="en-US" b="1" dirty="0" smtClean="0"/>
              <a:t>The “pull” of gravity follows</a:t>
            </a:r>
          </a:p>
          <a:p>
            <a:r>
              <a:rPr lang="en-US" b="1" dirty="0" smtClean="0"/>
              <a:t> the force field lines</a:t>
            </a:r>
            <a:endParaRPr lang="en-US" sz="1400" b="1" dirty="0" smtClean="0"/>
          </a:p>
          <a:p>
            <a:pPr>
              <a:buFont typeface="Arial" pitchFamily="34" charset="0"/>
              <a:buChar char="•"/>
            </a:pPr>
            <a:r>
              <a:rPr lang="en-US" sz="1400" b="1" dirty="0" smtClean="0"/>
              <a:t>  Objects follow the lines</a:t>
            </a:r>
          </a:p>
          <a:p>
            <a:pPr>
              <a:buFont typeface="Arial" pitchFamily="34" charset="0"/>
              <a:buChar char="•"/>
            </a:pPr>
            <a:r>
              <a:rPr lang="en-US" sz="1400" b="1" dirty="0" smtClean="0"/>
              <a:t>  Photons follow the lines</a:t>
            </a:r>
            <a:r>
              <a:rPr lang="en-US" dirty="0" smtClean="0"/>
              <a:t> </a:t>
            </a:r>
            <a:endParaRPr lang="en-US" dirty="0"/>
          </a:p>
        </p:txBody>
      </p:sp>
      <p:sp>
        <p:nvSpPr>
          <p:cNvPr id="21" name="TextBox 20"/>
          <p:cNvSpPr txBox="1"/>
          <p:nvPr/>
        </p:nvSpPr>
        <p:spPr>
          <a:xfrm>
            <a:off x="6019800" y="4840069"/>
            <a:ext cx="2532681" cy="923330"/>
          </a:xfrm>
          <a:prstGeom prst="rect">
            <a:avLst/>
          </a:prstGeom>
          <a:noFill/>
        </p:spPr>
        <p:txBody>
          <a:bodyPr wrap="none" rtlCol="0">
            <a:spAutoFit/>
          </a:bodyPr>
          <a:lstStyle/>
          <a:p>
            <a:r>
              <a:rPr lang="en-US" b="1" i="1" dirty="0" smtClean="0">
                <a:solidFill>
                  <a:srgbClr val="C00000"/>
                </a:solidFill>
              </a:rPr>
              <a:t>The Big Bang caused a </a:t>
            </a:r>
          </a:p>
          <a:p>
            <a:r>
              <a:rPr lang="en-US" b="1" i="1" dirty="0" smtClean="0">
                <a:solidFill>
                  <a:srgbClr val="C00000"/>
                </a:solidFill>
              </a:rPr>
              <a:t>massive gravity wave,</a:t>
            </a:r>
          </a:p>
          <a:p>
            <a:r>
              <a:rPr lang="en-US" b="1" i="1" dirty="0" smtClean="0">
                <a:solidFill>
                  <a:srgbClr val="C00000"/>
                </a:solidFill>
              </a:rPr>
              <a:t>So what is the evidence?</a:t>
            </a:r>
            <a:endParaRPr lang="en-US" b="1" i="1" dirty="0">
              <a:solidFill>
                <a:srgbClr val="C00000"/>
              </a:solidFill>
            </a:endParaRPr>
          </a:p>
        </p:txBody>
      </p:sp>
      <p:sp>
        <p:nvSpPr>
          <p:cNvPr id="14" name="TextBox 13"/>
          <p:cNvSpPr txBox="1"/>
          <p:nvPr/>
        </p:nvSpPr>
        <p:spPr>
          <a:xfrm>
            <a:off x="8056499" y="381000"/>
            <a:ext cx="630301" cy="307777"/>
          </a:xfrm>
          <a:prstGeom prst="rect">
            <a:avLst/>
          </a:prstGeom>
          <a:noFill/>
        </p:spPr>
        <p:txBody>
          <a:bodyPr wrap="none" rtlCol="0">
            <a:spAutoFit/>
          </a:bodyPr>
          <a:lstStyle/>
          <a:p>
            <a:r>
              <a:rPr lang="en-US" sz="1400" b="1" dirty="0" smtClean="0">
                <a:solidFill>
                  <a:schemeClr val="accent5">
                    <a:lumMod val="75000"/>
                  </a:schemeClr>
                </a:solidFill>
              </a:rPr>
              <a:t>Moon</a:t>
            </a:r>
            <a:endParaRPr lang="en-US" sz="1400" b="1" dirty="0">
              <a:solidFill>
                <a:schemeClr val="accent5">
                  <a:lumMod val="75000"/>
                </a:schemeClr>
              </a:solidFill>
            </a:endParaRPr>
          </a:p>
        </p:txBody>
      </p:sp>
      <p:cxnSp>
        <p:nvCxnSpPr>
          <p:cNvPr id="15" name="Straight Arrow Connector 14"/>
          <p:cNvCxnSpPr/>
          <p:nvPr/>
        </p:nvCxnSpPr>
        <p:spPr>
          <a:xfrm flipH="1">
            <a:off x="7696200" y="609600"/>
            <a:ext cx="457200" cy="990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redorbit.com/media/uploads/2008/04/3a9975fd5fd26aec54589b0f80de2b2e1.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
        <p:nvSpPr>
          <p:cNvPr id="5" name="Donut 4"/>
          <p:cNvSpPr/>
          <p:nvPr/>
        </p:nvSpPr>
        <p:spPr>
          <a:xfrm>
            <a:off x="0" y="0"/>
            <a:ext cx="7086600" cy="6858000"/>
          </a:xfrm>
          <a:prstGeom prst="donut">
            <a:avLst>
              <a:gd name="adj" fmla="val 4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TextBox 5"/>
          <p:cNvSpPr txBox="1"/>
          <p:nvPr/>
        </p:nvSpPr>
        <p:spPr>
          <a:xfrm>
            <a:off x="1815559" y="1078468"/>
            <a:ext cx="1461041" cy="369332"/>
          </a:xfrm>
          <a:prstGeom prst="rect">
            <a:avLst/>
          </a:prstGeom>
          <a:noFill/>
        </p:spPr>
        <p:txBody>
          <a:bodyPr wrap="none" rtlCol="0">
            <a:spAutoFit/>
          </a:bodyPr>
          <a:lstStyle/>
          <a:p>
            <a:r>
              <a:rPr lang="en-US" b="1" dirty="0" smtClean="0">
                <a:solidFill>
                  <a:srgbClr val="C00000"/>
                </a:solidFill>
              </a:rPr>
              <a:t>Gravity Wave</a:t>
            </a:r>
            <a:endParaRPr lang="en-US" b="1" dirty="0">
              <a:solidFill>
                <a:srgbClr val="C00000"/>
              </a:solidFill>
            </a:endParaRPr>
          </a:p>
        </p:txBody>
      </p:sp>
      <p:sp>
        <p:nvSpPr>
          <p:cNvPr id="7" name="TextBox 6"/>
          <p:cNvSpPr txBox="1"/>
          <p:nvPr/>
        </p:nvSpPr>
        <p:spPr>
          <a:xfrm>
            <a:off x="2425159" y="5867400"/>
            <a:ext cx="1461041" cy="369332"/>
          </a:xfrm>
          <a:prstGeom prst="rect">
            <a:avLst/>
          </a:prstGeom>
          <a:noFill/>
        </p:spPr>
        <p:txBody>
          <a:bodyPr wrap="none" rtlCol="0">
            <a:spAutoFit/>
          </a:bodyPr>
          <a:lstStyle/>
          <a:p>
            <a:r>
              <a:rPr lang="en-US" b="1" dirty="0" smtClean="0">
                <a:solidFill>
                  <a:srgbClr val="C00000"/>
                </a:solidFill>
              </a:rPr>
              <a:t>Gravity Wave</a:t>
            </a:r>
            <a:endParaRPr lang="en-US" b="1" dirty="0">
              <a:solidFill>
                <a:srgbClr val="C00000"/>
              </a:solidFill>
            </a:endParaRPr>
          </a:p>
        </p:txBody>
      </p:sp>
      <p:cxnSp>
        <p:nvCxnSpPr>
          <p:cNvPr id="9" name="Straight Arrow Connector 8"/>
          <p:cNvCxnSpPr/>
          <p:nvPr/>
        </p:nvCxnSpPr>
        <p:spPr>
          <a:xfrm flipV="1">
            <a:off x="3124200" y="152400"/>
            <a:ext cx="1066800" cy="990600"/>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7" idx="3"/>
          </p:cNvCxnSpPr>
          <p:nvPr/>
        </p:nvCxnSpPr>
        <p:spPr>
          <a:xfrm>
            <a:off x="3886200" y="6052066"/>
            <a:ext cx="1447800" cy="272534"/>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5" idx="2"/>
          </p:cNvCxnSpPr>
          <p:nvPr/>
        </p:nvCxnSpPr>
        <p:spPr>
          <a:xfrm flipH="1">
            <a:off x="0" y="3429000"/>
            <a:ext cx="990600" cy="0"/>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066800" y="4038600"/>
            <a:ext cx="76200" cy="6858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886200" y="5715000"/>
            <a:ext cx="685800" cy="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057400" y="6172200"/>
            <a:ext cx="457200" cy="304800"/>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1295400" y="838200"/>
            <a:ext cx="533400" cy="381000"/>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US" sz="2800" b="1" i="1" dirty="0" smtClean="0">
                <a:solidFill>
                  <a:srgbClr val="7030A0"/>
                </a:solidFill>
              </a:rPr>
              <a:t>A Gravity Wave from the expansion of the expanse and the placement of stars, galaxies and so on?</a:t>
            </a:r>
            <a:endParaRPr lang="en-US" sz="2800" b="1" i="1" dirty="0">
              <a:solidFill>
                <a:srgbClr val="7030A0"/>
              </a:solidFill>
            </a:endParaRPr>
          </a:p>
        </p:txBody>
      </p:sp>
      <p:sp>
        <p:nvSpPr>
          <p:cNvPr id="4" name="TextBox 3"/>
          <p:cNvSpPr txBox="1"/>
          <p:nvPr/>
        </p:nvSpPr>
        <p:spPr>
          <a:xfrm>
            <a:off x="1367595" y="1371600"/>
            <a:ext cx="6721199" cy="738664"/>
          </a:xfrm>
          <a:prstGeom prst="rect">
            <a:avLst/>
          </a:prstGeom>
          <a:noFill/>
        </p:spPr>
        <p:txBody>
          <a:bodyPr wrap="none" rtlCol="0">
            <a:spAutoFit/>
          </a:bodyPr>
          <a:lstStyle/>
          <a:p>
            <a:r>
              <a:rPr lang="en-US" sz="1400" b="1" i="1" dirty="0" smtClean="0"/>
              <a:t>Gen. 1: 6, 7; The expanse is created on the 2</a:t>
            </a:r>
            <a:r>
              <a:rPr lang="en-US" sz="1400" b="1" i="1" baseline="30000" dirty="0" smtClean="0"/>
              <a:t>nd</a:t>
            </a:r>
            <a:r>
              <a:rPr lang="en-US" sz="1400" b="1" i="1" dirty="0" smtClean="0"/>
              <a:t> day.  The “waters” separated.</a:t>
            </a:r>
          </a:p>
          <a:p>
            <a:r>
              <a:rPr lang="en-US" sz="1400" b="1" i="1" dirty="0" smtClean="0"/>
              <a:t>1: 16, 17; He made the heavenly objects and placed them in the expanse.</a:t>
            </a:r>
          </a:p>
          <a:p>
            <a:r>
              <a:rPr lang="en-US" sz="1400" b="1" i="1" dirty="0" smtClean="0"/>
              <a:t>Is. 41: 22, 26; 42: 5; 44: 24; 45: 12; He stretched out the expanse, He placed the stars in it.</a:t>
            </a:r>
            <a:endParaRPr lang="en-US" sz="1400" b="1" i="1" dirty="0"/>
          </a:p>
        </p:txBody>
      </p:sp>
      <p:pic>
        <p:nvPicPr>
          <p:cNvPr id="43010" name="Picture 2" descr="a17_h_148_22725.gif (187035 bytes)"/>
          <p:cNvPicPr>
            <a:picLocks noChangeAspect="1" noChangeArrowheads="1"/>
          </p:cNvPicPr>
          <p:nvPr/>
        </p:nvPicPr>
        <p:blipFill>
          <a:blip r:embed="rId2" cstate="print"/>
          <a:srcRect/>
          <a:stretch>
            <a:fillRect/>
          </a:stretch>
        </p:blipFill>
        <p:spPr bwMode="auto">
          <a:xfrm>
            <a:off x="460375" y="4103562"/>
            <a:ext cx="454025" cy="468438"/>
          </a:xfrm>
          <a:prstGeom prst="rect">
            <a:avLst/>
          </a:prstGeom>
          <a:noFill/>
        </p:spPr>
      </p:pic>
      <p:sp>
        <p:nvSpPr>
          <p:cNvPr id="6" name="TextBox 5"/>
          <p:cNvSpPr txBox="1"/>
          <p:nvPr/>
        </p:nvSpPr>
        <p:spPr>
          <a:xfrm>
            <a:off x="297590" y="3821668"/>
            <a:ext cx="693010" cy="369332"/>
          </a:xfrm>
          <a:prstGeom prst="rect">
            <a:avLst/>
          </a:prstGeom>
          <a:noFill/>
        </p:spPr>
        <p:txBody>
          <a:bodyPr wrap="none" rtlCol="0">
            <a:spAutoFit/>
          </a:bodyPr>
          <a:lstStyle/>
          <a:p>
            <a:r>
              <a:rPr lang="en-US" b="1" dirty="0" smtClean="0">
                <a:solidFill>
                  <a:srgbClr val="C00000"/>
                </a:solidFill>
              </a:rPr>
              <a:t>Earth</a:t>
            </a:r>
            <a:endParaRPr lang="en-US" b="1" dirty="0">
              <a:solidFill>
                <a:srgbClr val="C00000"/>
              </a:solidFill>
            </a:endParaRPr>
          </a:p>
        </p:txBody>
      </p:sp>
      <p:pic>
        <p:nvPicPr>
          <p:cNvPr id="43012" name="Picture 4" descr="Spiral Galaxy NGC 3370, Home to Supernova Seen in 1994"/>
          <p:cNvPicPr>
            <a:picLocks noChangeAspect="1" noChangeArrowheads="1"/>
          </p:cNvPicPr>
          <p:nvPr/>
        </p:nvPicPr>
        <p:blipFill>
          <a:blip r:embed="rId3" cstate="print"/>
          <a:srcRect/>
          <a:stretch>
            <a:fillRect/>
          </a:stretch>
        </p:blipFill>
        <p:spPr bwMode="auto">
          <a:xfrm>
            <a:off x="3352800" y="2590800"/>
            <a:ext cx="457200" cy="457200"/>
          </a:xfrm>
          <a:prstGeom prst="rect">
            <a:avLst/>
          </a:prstGeom>
          <a:noFill/>
        </p:spPr>
      </p:pic>
      <p:pic>
        <p:nvPicPr>
          <p:cNvPr id="8" name="Picture 4" descr="Spiral Galaxy NGC 3370, Home to Supernova Seen in 1994"/>
          <p:cNvPicPr>
            <a:picLocks noChangeAspect="1" noChangeArrowheads="1"/>
          </p:cNvPicPr>
          <p:nvPr/>
        </p:nvPicPr>
        <p:blipFill>
          <a:blip r:embed="rId3" cstate="print"/>
          <a:srcRect/>
          <a:stretch>
            <a:fillRect/>
          </a:stretch>
        </p:blipFill>
        <p:spPr bwMode="auto">
          <a:xfrm>
            <a:off x="5638800" y="5105400"/>
            <a:ext cx="457200" cy="457200"/>
          </a:xfrm>
          <a:prstGeom prst="rect">
            <a:avLst/>
          </a:prstGeom>
          <a:noFill/>
        </p:spPr>
      </p:pic>
      <p:pic>
        <p:nvPicPr>
          <p:cNvPr id="9" name="Picture 4" descr="Spiral Galaxy NGC 3370, Home to Supernova Seen in 1994"/>
          <p:cNvPicPr>
            <a:picLocks noChangeAspect="1" noChangeArrowheads="1"/>
          </p:cNvPicPr>
          <p:nvPr/>
        </p:nvPicPr>
        <p:blipFill>
          <a:blip r:embed="rId3" cstate="print"/>
          <a:srcRect/>
          <a:stretch>
            <a:fillRect/>
          </a:stretch>
        </p:blipFill>
        <p:spPr bwMode="auto">
          <a:xfrm>
            <a:off x="5334000" y="3962400"/>
            <a:ext cx="457200" cy="457200"/>
          </a:xfrm>
          <a:prstGeom prst="rect">
            <a:avLst/>
          </a:prstGeom>
          <a:noFill/>
        </p:spPr>
      </p:pic>
      <p:pic>
        <p:nvPicPr>
          <p:cNvPr id="10" name="Picture 4" descr="Spiral Galaxy NGC 3370, Home to Supernova Seen in 1994"/>
          <p:cNvPicPr>
            <a:picLocks noChangeAspect="1" noChangeArrowheads="1"/>
          </p:cNvPicPr>
          <p:nvPr/>
        </p:nvPicPr>
        <p:blipFill>
          <a:blip r:embed="rId3" cstate="print"/>
          <a:srcRect/>
          <a:stretch>
            <a:fillRect/>
          </a:stretch>
        </p:blipFill>
        <p:spPr bwMode="auto">
          <a:xfrm>
            <a:off x="4191000" y="6096000"/>
            <a:ext cx="457200" cy="457200"/>
          </a:xfrm>
          <a:prstGeom prst="rect">
            <a:avLst/>
          </a:prstGeom>
          <a:noFill/>
        </p:spPr>
      </p:pic>
      <p:pic>
        <p:nvPicPr>
          <p:cNvPr id="11" name="Picture 4" descr="Spiral Galaxy NGC 3370, Home to Supernova Seen in 1994"/>
          <p:cNvPicPr>
            <a:picLocks noChangeAspect="1" noChangeArrowheads="1"/>
          </p:cNvPicPr>
          <p:nvPr/>
        </p:nvPicPr>
        <p:blipFill>
          <a:blip r:embed="rId3" cstate="print"/>
          <a:srcRect/>
          <a:stretch>
            <a:fillRect/>
          </a:stretch>
        </p:blipFill>
        <p:spPr bwMode="auto">
          <a:xfrm>
            <a:off x="7391400" y="4343400"/>
            <a:ext cx="457200" cy="457200"/>
          </a:xfrm>
          <a:prstGeom prst="rect">
            <a:avLst/>
          </a:prstGeom>
          <a:noFill/>
        </p:spPr>
      </p:pic>
      <p:pic>
        <p:nvPicPr>
          <p:cNvPr id="12" name="Picture 4" descr="Spiral Galaxy NGC 3370, Home to Supernova Seen in 1994"/>
          <p:cNvPicPr>
            <a:picLocks noChangeAspect="1" noChangeArrowheads="1"/>
          </p:cNvPicPr>
          <p:nvPr/>
        </p:nvPicPr>
        <p:blipFill>
          <a:blip r:embed="rId3" cstate="print"/>
          <a:srcRect/>
          <a:stretch>
            <a:fillRect/>
          </a:stretch>
        </p:blipFill>
        <p:spPr bwMode="auto">
          <a:xfrm>
            <a:off x="5105400" y="2286000"/>
            <a:ext cx="457200" cy="457200"/>
          </a:xfrm>
          <a:prstGeom prst="rect">
            <a:avLst/>
          </a:prstGeom>
          <a:noFill/>
        </p:spPr>
      </p:pic>
      <p:pic>
        <p:nvPicPr>
          <p:cNvPr id="13" name="Picture 4" descr="Spiral Galaxy NGC 3370, Home to Supernova Seen in 1994"/>
          <p:cNvPicPr>
            <a:picLocks noChangeAspect="1" noChangeArrowheads="1"/>
          </p:cNvPicPr>
          <p:nvPr/>
        </p:nvPicPr>
        <p:blipFill>
          <a:blip r:embed="rId3" cstate="print"/>
          <a:srcRect/>
          <a:stretch>
            <a:fillRect/>
          </a:stretch>
        </p:blipFill>
        <p:spPr bwMode="auto">
          <a:xfrm>
            <a:off x="7010400" y="3276600"/>
            <a:ext cx="457200" cy="457200"/>
          </a:xfrm>
          <a:prstGeom prst="rect">
            <a:avLst/>
          </a:prstGeom>
          <a:noFill/>
        </p:spPr>
      </p:pic>
      <p:pic>
        <p:nvPicPr>
          <p:cNvPr id="14" name="Picture 4" descr="Spiral Galaxy NGC 3370, Home to Supernova Seen in 1994"/>
          <p:cNvPicPr>
            <a:picLocks noChangeAspect="1" noChangeArrowheads="1"/>
          </p:cNvPicPr>
          <p:nvPr/>
        </p:nvPicPr>
        <p:blipFill>
          <a:blip r:embed="rId3" cstate="print"/>
          <a:srcRect/>
          <a:stretch>
            <a:fillRect/>
          </a:stretch>
        </p:blipFill>
        <p:spPr bwMode="auto">
          <a:xfrm>
            <a:off x="7696200" y="5943600"/>
            <a:ext cx="457200" cy="457200"/>
          </a:xfrm>
          <a:prstGeom prst="rect">
            <a:avLst/>
          </a:prstGeom>
          <a:noFill/>
        </p:spPr>
      </p:pic>
      <p:pic>
        <p:nvPicPr>
          <p:cNvPr id="15" name="Picture 4" descr="Spiral Galaxy NGC 3370, Home to Supernova Seen in 1994"/>
          <p:cNvPicPr>
            <a:picLocks noChangeAspect="1" noChangeArrowheads="1"/>
          </p:cNvPicPr>
          <p:nvPr/>
        </p:nvPicPr>
        <p:blipFill>
          <a:blip r:embed="rId3" cstate="print"/>
          <a:srcRect/>
          <a:stretch>
            <a:fillRect/>
          </a:stretch>
        </p:blipFill>
        <p:spPr bwMode="auto">
          <a:xfrm>
            <a:off x="7848600" y="2286000"/>
            <a:ext cx="457200" cy="457200"/>
          </a:xfrm>
          <a:prstGeom prst="rect">
            <a:avLst/>
          </a:prstGeom>
          <a:noFill/>
        </p:spPr>
      </p:pic>
      <p:pic>
        <p:nvPicPr>
          <p:cNvPr id="16" name="Picture 4" descr="Spiral Galaxy NGC 3370, Home to Supernova Seen in 1994"/>
          <p:cNvPicPr>
            <a:picLocks noChangeAspect="1" noChangeArrowheads="1"/>
          </p:cNvPicPr>
          <p:nvPr/>
        </p:nvPicPr>
        <p:blipFill>
          <a:blip r:embed="rId3" cstate="print"/>
          <a:srcRect/>
          <a:stretch>
            <a:fillRect/>
          </a:stretch>
        </p:blipFill>
        <p:spPr bwMode="auto">
          <a:xfrm>
            <a:off x="3886200" y="5029200"/>
            <a:ext cx="457200" cy="457200"/>
          </a:xfrm>
          <a:prstGeom prst="rect">
            <a:avLst/>
          </a:prstGeom>
          <a:noFill/>
        </p:spPr>
      </p:pic>
      <p:pic>
        <p:nvPicPr>
          <p:cNvPr id="17" name="Picture 4" descr="Spiral Galaxy NGC 3370, Home to Supernova Seen in 1994"/>
          <p:cNvPicPr>
            <a:picLocks noChangeAspect="1" noChangeArrowheads="1"/>
          </p:cNvPicPr>
          <p:nvPr/>
        </p:nvPicPr>
        <p:blipFill>
          <a:blip r:embed="rId3" cstate="print"/>
          <a:srcRect/>
          <a:stretch>
            <a:fillRect/>
          </a:stretch>
        </p:blipFill>
        <p:spPr bwMode="auto">
          <a:xfrm>
            <a:off x="4267200" y="3962400"/>
            <a:ext cx="457200" cy="457200"/>
          </a:xfrm>
          <a:prstGeom prst="rect">
            <a:avLst/>
          </a:prstGeom>
          <a:noFill/>
        </p:spPr>
      </p:pic>
      <p:pic>
        <p:nvPicPr>
          <p:cNvPr id="18" name="Picture 4" descr="Spiral Galaxy NGC 3370, Home to Supernova Seen in 1994"/>
          <p:cNvPicPr>
            <a:picLocks noChangeAspect="1" noChangeArrowheads="1"/>
          </p:cNvPicPr>
          <p:nvPr/>
        </p:nvPicPr>
        <p:blipFill>
          <a:blip r:embed="rId3" cstate="print"/>
          <a:srcRect/>
          <a:stretch>
            <a:fillRect/>
          </a:stretch>
        </p:blipFill>
        <p:spPr bwMode="auto">
          <a:xfrm>
            <a:off x="2590800" y="5715000"/>
            <a:ext cx="457200" cy="457200"/>
          </a:xfrm>
          <a:prstGeom prst="rect">
            <a:avLst/>
          </a:prstGeom>
          <a:noFill/>
        </p:spPr>
      </p:pic>
      <p:sp>
        <p:nvSpPr>
          <p:cNvPr id="19" name="Arc 18"/>
          <p:cNvSpPr/>
          <p:nvPr/>
        </p:nvSpPr>
        <p:spPr>
          <a:xfrm>
            <a:off x="1066800" y="2286000"/>
            <a:ext cx="2286000" cy="4267200"/>
          </a:xfrm>
          <a:prstGeom prst="arc">
            <a:avLst>
              <a:gd name="adj1" fmla="val 16200000"/>
              <a:gd name="adj2" fmla="val 31794"/>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Arc 19"/>
          <p:cNvSpPr/>
          <p:nvPr/>
        </p:nvSpPr>
        <p:spPr>
          <a:xfrm rot="4537464">
            <a:off x="544069" y="3053672"/>
            <a:ext cx="2084806" cy="3685118"/>
          </a:xfrm>
          <a:prstGeom prst="arc">
            <a:avLst>
              <a:gd name="adj1" fmla="val 16200000"/>
              <a:gd name="adj2" fmla="val 117626"/>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21" name="Picture 4" descr="Spiral Galaxy NGC 3370, Home to Supernova Seen in 1994"/>
          <p:cNvPicPr>
            <a:picLocks noChangeAspect="1" noChangeArrowheads="1"/>
          </p:cNvPicPr>
          <p:nvPr/>
        </p:nvPicPr>
        <p:blipFill>
          <a:blip r:embed="rId3" cstate="print"/>
          <a:srcRect/>
          <a:stretch>
            <a:fillRect/>
          </a:stretch>
        </p:blipFill>
        <p:spPr bwMode="auto">
          <a:xfrm>
            <a:off x="3429000" y="4267200"/>
            <a:ext cx="457200" cy="457200"/>
          </a:xfrm>
          <a:prstGeom prst="rect">
            <a:avLst/>
          </a:prstGeom>
          <a:noFill/>
        </p:spPr>
      </p:pic>
      <p:sp>
        <p:nvSpPr>
          <p:cNvPr id="22" name="Arc 21"/>
          <p:cNvSpPr/>
          <p:nvPr/>
        </p:nvSpPr>
        <p:spPr>
          <a:xfrm>
            <a:off x="3048000" y="2209800"/>
            <a:ext cx="2286000" cy="4267200"/>
          </a:xfrm>
          <a:prstGeom prst="arc">
            <a:avLst>
              <a:gd name="adj1" fmla="val 16200000"/>
              <a:gd name="adj2" fmla="val 31794"/>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Arc 22"/>
          <p:cNvSpPr/>
          <p:nvPr/>
        </p:nvSpPr>
        <p:spPr>
          <a:xfrm rot="4537464">
            <a:off x="2552725" y="2977472"/>
            <a:ext cx="2084806" cy="3685118"/>
          </a:xfrm>
          <a:prstGeom prst="arc">
            <a:avLst>
              <a:gd name="adj1" fmla="val 16200000"/>
              <a:gd name="adj2" fmla="val 117626"/>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Arc 23"/>
          <p:cNvSpPr/>
          <p:nvPr/>
        </p:nvSpPr>
        <p:spPr>
          <a:xfrm rot="4537464">
            <a:off x="5039869" y="3206072"/>
            <a:ext cx="2084806" cy="3685118"/>
          </a:xfrm>
          <a:prstGeom prst="arc">
            <a:avLst>
              <a:gd name="adj1" fmla="val 16200000"/>
              <a:gd name="adj2" fmla="val 117626"/>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Arc 24"/>
          <p:cNvSpPr/>
          <p:nvPr/>
        </p:nvSpPr>
        <p:spPr>
          <a:xfrm>
            <a:off x="5562600" y="2362200"/>
            <a:ext cx="2286000" cy="4267200"/>
          </a:xfrm>
          <a:prstGeom prst="arc">
            <a:avLst>
              <a:gd name="adj1" fmla="val 16200000"/>
              <a:gd name="adj2" fmla="val 31794"/>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TextBox 25"/>
          <p:cNvSpPr txBox="1"/>
          <p:nvPr/>
        </p:nvSpPr>
        <p:spPr>
          <a:xfrm>
            <a:off x="678590" y="2450068"/>
            <a:ext cx="2123595" cy="584775"/>
          </a:xfrm>
          <a:prstGeom prst="rect">
            <a:avLst/>
          </a:prstGeom>
          <a:noFill/>
        </p:spPr>
        <p:txBody>
          <a:bodyPr wrap="none" rtlCol="0">
            <a:spAutoFit/>
          </a:bodyPr>
          <a:lstStyle/>
          <a:p>
            <a:r>
              <a:rPr lang="en-US" sz="1600" b="1" dirty="0" smtClean="0">
                <a:solidFill>
                  <a:srgbClr val="C00000"/>
                </a:solidFill>
              </a:rPr>
              <a:t>Gravity waves as the </a:t>
            </a:r>
          </a:p>
          <a:p>
            <a:r>
              <a:rPr lang="en-US" sz="1600" b="1" dirty="0" smtClean="0">
                <a:solidFill>
                  <a:srgbClr val="C00000"/>
                </a:solidFill>
              </a:rPr>
              <a:t>Expanses stretches out</a:t>
            </a:r>
            <a:endParaRPr lang="en-US" sz="1600" b="1" dirty="0">
              <a:solidFill>
                <a:srgbClr val="C00000"/>
              </a:solidFill>
            </a:endParaRPr>
          </a:p>
        </p:txBody>
      </p:sp>
      <p:cxnSp>
        <p:nvCxnSpPr>
          <p:cNvPr id="27" name="Straight Arrow Connector 26"/>
          <p:cNvCxnSpPr/>
          <p:nvPr/>
        </p:nvCxnSpPr>
        <p:spPr>
          <a:xfrm>
            <a:off x="3200400" y="3352800"/>
            <a:ext cx="685800"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2667000" y="2057400"/>
            <a:ext cx="609600" cy="381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971800" y="5334000"/>
            <a:ext cx="685800" cy="381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5257800" y="3352800"/>
            <a:ext cx="762000" cy="1524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00600" y="5410200"/>
            <a:ext cx="762000" cy="3048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7010400" y="2209800"/>
            <a:ext cx="838200" cy="2286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7848600" y="4572000"/>
            <a:ext cx="685800"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7315200" y="5638800"/>
            <a:ext cx="381000" cy="3048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33400" y="4953000"/>
            <a:ext cx="1562735" cy="738664"/>
          </a:xfrm>
          <a:prstGeom prst="rect">
            <a:avLst/>
          </a:prstGeom>
          <a:noFill/>
        </p:spPr>
        <p:txBody>
          <a:bodyPr wrap="none" rtlCol="0">
            <a:spAutoFit/>
          </a:bodyPr>
          <a:lstStyle/>
          <a:p>
            <a:r>
              <a:rPr lang="en-US" sz="1400" b="1" u="sng" dirty="0" smtClean="0"/>
              <a:t>Big Problem:</a:t>
            </a:r>
          </a:p>
          <a:p>
            <a:r>
              <a:rPr lang="en-US" sz="1400" b="1" i="1" dirty="0" smtClean="0"/>
              <a:t>Waves are moving</a:t>
            </a:r>
          </a:p>
          <a:p>
            <a:r>
              <a:rPr lang="en-US" sz="1400" b="1" i="1" dirty="0" smtClean="0"/>
              <a:t>away from earth.</a:t>
            </a:r>
            <a:endParaRPr lang="en-US" sz="1400" b="1" i="1" dirty="0"/>
          </a:p>
        </p:txBody>
      </p:sp>
      <p:sp>
        <p:nvSpPr>
          <p:cNvPr id="43" name="TextBox 42"/>
          <p:cNvSpPr txBox="1"/>
          <p:nvPr/>
        </p:nvSpPr>
        <p:spPr>
          <a:xfrm>
            <a:off x="533400" y="5562600"/>
            <a:ext cx="1598066" cy="830997"/>
          </a:xfrm>
          <a:prstGeom prst="rect">
            <a:avLst/>
          </a:prstGeom>
          <a:noFill/>
        </p:spPr>
        <p:txBody>
          <a:bodyPr wrap="none" rtlCol="0">
            <a:spAutoFit/>
          </a:bodyPr>
          <a:lstStyle/>
          <a:p>
            <a:r>
              <a:rPr lang="en-US" sz="1200" b="1" u="sng" dirty="0" smtClean="0"/>
              <a:t>Evolution’s Big Bang</a:t>
            </a:r>
          </a:p>
          <a:p>
            <a:r>
              <a:rPr lang="en-US" sz="1200" b="1" u="sng" dirty="0" smtClean="0"/>
              <a:t>Theory</a:t>
            </a:r>
            <a:r>
              <a:rPr lang="en-US" sz="1200" b="1" i="1" dirty="0" smtClean="0"/>
              <a:t> has waves</a:t>
            </a:r>
          </a:p>
          <a:p>
            <a:r>
              <a:rPr lang="en-US" sz="1200" b="1" i="1" dirty="0" smtClean="0"/>
              <a:t> moving all directions,</a:t>
            </a:r>
          </a:p>
          <a:p>
            <a:r>
              <a:rPr lang="en-US" sz="1200" b="1" i="1" dirty="0" smtClean="0"/>
              <a:t>with no center. ??????</a:t>
            </a:r>
          </a:p>
        </p:txBody>
      </p:sp>
      <p:sp>
        <p:nvSpPr>
          <p:cNvPr id="44" name="TextBox 43"/>
          <p:cNvSpPr txBox="1"/>
          <p:nvPr/>
        </p:nvSpPr>
        <p:spPr>
          <a:xfrm>
            <a:off x="5029200" y="5983069"/>
            <a:ext cx="2573461" cy="646331"/>
          </a:xfrm>
          <a:prstGeom prst="rect">
            <a:avLst/>
          </a:prstGeom>
          <a:noFill/>
        </p:spPr>
        <p:txBody>
          <a:bodyPr wrap="none" rtlCol="0">
            <a:spAutoFit/>
          </a:bodyPr>
          <a:lstStyle/>
          <a:p>
            <a:r>
              <a:rPr lang="en-US" sz="1200" b="1" dirty="0" smtClean="0"/>
              <a:t>Evolution says galaxies are expanding</a:t>
            </a:r>
          </a:p>
          <a:p>
            <a:r>
              <a:rPr lang="en-US" sz="1200" b="1" dirty="0" smtClean="0"/>
              <a:t> within the expanse, not expanding </a:t>
            </a:r>
          </a:p>
          <a:p>
            <a:r>
              <a:rPr lang="en-US" sz="1200" b="1" dirty="0" smtClean="0"/>
              <a:t>themselves, or are they</a:t>
            </a:r>
            <a:r>
              <a:rPr lang="en-US" sz="1200" b="1" i="1" dirty="0" smtClean="0"/>
              <a:t> ??????</a:t>
            </a:r>
          </a:p>
        </p:txBody>
      </p:sp>
      <p:sp>
        <p:nvSpPr>
          <p:cNvPr id="45" name="TextBox 44"/>
          <p:cNvSpPr txBox="1"/>
          <p:nvPr/>
        </p:nvSpPr>
        <p:spPr>
          <a:xfrm>
            <a:off x="6320105" y="3733800"/>
            <a:ext cx="1528495" cy="646331"/>
          </a:xfrm>
          <a:prstGeom prst="rect">
            <a:avLst/>
          </a:prstGeom>
          <a:noFill/>
        </p:spPr>
        <p:txBody>
          <a:bodyPr wrap="none" rtlCol="0">
            <a:spAutoFit/>
          </a:bodyPr>
          <a:lstStyle/>
          <a:p>
            <a:r>
              <a:rPr lang="en-US" sz="1200" b="1" dirty="0" smtClean="0"/>
              <a:t>Are galaxies out here</a:t>
            </a:r>
          </a:p>
          <a:p>
            <a:r>
              <a:rPr lang="en-US" sz="1200" b="1" dirty="0" smtClean="0"/>
              <a:t> larger than galaxies </a:t>
            </a:r>
          </a:p>
          <a:p>
            <a:r>
              <a:rPr lang="en-US" sz="1200" b="1" dirty="0" smtClean="0"/>
              <a:t>closer to earth????</a:t>
            </a:r>
            <a:endParaRPr lang="en-US" sz="1200" b="1" dirty="0"/>
          </a:p>
        </p:txBody>
      </p:sp>
      <p:cxnSp>
        <p:nvCxnSpPr>
          <p:cNvPr id="38" name="Straight Arrow Connector 37"/>
          <p:cNvCxnSpPr/>
          <p:nvPr/>
        </p:nvCxnSpPr>
        <p:spPr>
          <a:xfrm>
            <a:off x="1295400" y="4038600"/>
            <a:ext cx="685800"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accent1">
                    <a:lumMod val="75000"/>
                  </a:schemeClr>
                </a:solidFill>
              </a:rPr>
              <a:t>II. What is difference between Astronomy and Astrology?</a:t>
            </a:r>
            <a:endParaRPr lang="en-US" sz="3600" b="1" dirty="0">
              <a:solidFill>
                <a:schemeClr val="accent1">
                  <a:lumMod val="75000"/>
                </a:schemeClr>
              </a:solidFill>
            </a:endParaRPr>
          </a:p>
        </p:txBody>
      </p:sp>
      <p:sp>
        <p:nvSpPr>
          <p:cNvPr id="3" name="Content Placeholder 2"/>
          <p:cNvSpPr>
            <a:spLocks noGrp="1"/>
          </p:cNvSpPr>
          <p:nvPr>
            <p:ph idx="1"/>
          </p:nvPr>
        </p:nvSpPr>
        <p:spPr>
          <a:xfrm>
            <a:off x="457200" y="1600200"/>
            <a:ext cx="7696200" cy="4525963"/>
          </a:xfrm>
        </p:spPr>
        <p:txBody>
          <a:bodyPr>
            <a:normAutofit/>
          </a:bodyPr>
          <a:lstStyle/>
          <a:p>
            <a:r>
              <a:rPr lang="en-US" sz="2400" b="1" u="sng" dirty="0" smtClean="0">
                <a:solidFill>
                  <a:srgbClr val="7030A0"/>
                </a:solidFill>
              </a:rPr>
              <a:t>Astronomy</a:t>
            </a:r>
            <a:r>
              <a:rPr lang="en-US" sz="2400" dirty="0" smtClean="0"/>
              <a:t> is a scientific discipline that studies the Observable Universe of objects within our solar system and beyond.  (Psalm 19) It cannot define origins or age of the Universe and cannot refute the Second Law of Thermodynamics or the Law of Death and Decay (and functional failure of everything with time) which is universal according to Genesis 3 and Romans 8.</a:t>
            </a:r>
          </a:p>
          <a:p>
            <a:r>
              <a:rPr lang="en-US" sz="2400" b="1" u="sng" dirty="0" smtClean="0">
                <a:solidFill>
                  <a:srgbClr val="7030A0"/>
                </a:solidFill>
              </a:rPr>
              <a:t>Astrology</a:t>
            </a:r>
            <a:r>
              <a:rPr lang="en-US" sz="2400" dirty="0" smtClean="0"/>
              <a:t> is a religious and cultic practice based on signs in the Universe and determining positions and motions of astronomical objects relative to human activities and living. It is not a science in the normal definitions.</a:t>
            </a:r>
            <a:endParaRPr lang="en-US" sz="2400" dirty="0"/>
          </a:p>
        </p:txBody>
      </p:sp>
      <p:graphicFrame>
        <p:nvGraphicFramePr>
          <p:cNvPr id="17410" name="Object 2">
            <a:hlinkClick r:id="" action="ppaction://ole?verb=0"/>
          </p:cNvPr>
          <p:cNvGraphicFramePr>
            <a:graphicFrameLocks/>
          </p:cNvGraphicFramePr>
          <p:nvPr/>
        </p:nvGraphicFramePr>
        <p:xfrm>
          <a:off x="7467600" y="5105400"/>
          <a:ext cx="1143000" cy="1447800"/>
        </p:xfrm>
        <a:graphic>
          <a:graphicData uri="http://schemas.openxmlformats.org/presentationml/2006/ole">
            <p:oleObj spid="_x0000_s17410" name="Microsoft ClipArt Gallery" r:id="rId3" imgW="3663720" imgH="5667120" progId="">
              <p:embed/>
            </p:oleObj>
          </a:graphicData>
        </a:graphic>
      </p:graphicFrame>
      <p:pic>
        <p:nvPicPr>
          <p:cNvPr id="5" name="Picture 2"/>
          <p:cNvPicPr>
            <a:picLocks noChangeAspect="1" noChangeArrowheads="1"/>
          </p:cNvPicPr>
          <p:nvPr/>
        </p:nvPicPr>
        <p:blipFill>
          <a:blip r:embed="rId4" cstate="print"/>
          <a:srcRect/>
          <a:stretch>
            <a:fillRect/>
          </a:stretch>
        </p:blipFill>
        <p:spPr bwMode="auto">
          <a:xfrm>
            <a:off x="7696200" y="2971800"/>
            <a:ext cx="1267866" cy="114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noAutofit/>
          </a:bodyPr>
          <a:lstStyle/>
          <a:p>
            <a:r>
              <a:rPr lang="en-US" sz="2800" dirty="0" smtClean="0"/>
              <a:t>What difference does it make about these conclusions?  Does it help me to be a better Christian?</a:t>
            </a:r>
            <a:endParaRPr lang="en-US" sz="2800" dirty="0"/>
          </a:p>
        </p:txBody>
      </p:sp>
      <p:sp>
        <p:nvSpPr>
          <p:cNvPr id="3" name="Content Placeholder 2"/>
          <p:cNvSpPr>
            <a:spLocks noGrp="1"/>
          </p:cNvSpPr>
          <p:nvPr>
            <p:ph idx="1"/>
          </p:nvPr>
        </p:nvSpPr>
        <p:spPr>
          <a:xfrm>
            <a:off x="457200" y="1905000"/>
            <a:ext cx="8229600" cy="4221163"/>
          </a:xfrm>
        </p:spPr>
        <p:txBody>
          <a:bodyPr>
            <a:normAutofit fontScale="92500" lnSpcReduction="20000"/>
          </a:bodyPr>
          <a:lstStyle/>
          <a:p>
            <a:r>
              <a:rPr lang="en-US" sz="2400" dirty="0" smtClean="0"/>
              <a:t>How?</a:t>
            </a:r>
          </a:p>
          <a:p>
            <a:pPr lvl="1"/>
            <a:r>
              <a:rPr lang="en-US" sz="1800" dirty="0" smtClean="0"/>
              <a:t>We would be able to refute the Evolutionist who rejects God and His Word</a:t>
            </a:r>
          </a:p>
          <a:p>
            <a:pPr lvl="1"/>
            <a:r>
              <a:rPr lang="en-US" sz="1800" dirty="0" smtClean="0"/>
              <a:t>We would help weak Christians be stronger in the Word and True Science</a:t>
            </a:r>
          </a:p>
          <a:p>
            <a:pPr lvl="1"/>
            <a:r>
              <a:rPr lang="en-US" sz="1800" dirty="0" smtClean="0"/>
              <a:t> We can show Evolutionary minded scientists that God’s Word is the correct Worldview and the basis for all science.</a:t>
            </a:r>
          </a:p>
          <a:p>
            <a:pPr lvl="1"/>
            <a:r>
              <a:rPr lang="en-US" sz="1800" dirty="0" smtClean="0"/>
              <a:t> We can give help to weak Christians to understand the command of Psalm 19</a:t>
            </a:r>
          </a:p>
          <a:p>
            <a:pPr lvl="1"/>
            <a:r>
              <a:rPr lang="en-US" sz="1800" dirty="0" smtClean="0"/>
              <a:t> We can help our Children and/or Grandchildren who attend Public school know the difference between truth and error.</a:t>
            </a:r>
          </a:p>
          <a:p>
            <a:pPr lvl="1"/>
            <a:r>
              <a:rPr lang="en-US" sz="1800" dirty="0" smtClean="0"/>
              <a:t>We can give the proper tools to children and others to understand the world we live in and how it operates and the wonder of God’s Creation and diversity</a:t>
            </a:r>
          </a:p>
          <a:p>
            <a:pPr lvl="1"/>
            <a:r>
              <a:rPr lang="en-US" sz="1800" dirty="0" smtClean="0"/>
              <a:t> It helps us understand that Genesis is foundational for all of scripture.</a:t>
            </a:r>
          </a:p>
          <a:p>
            <a:r>
              <a:rPr lang="en-US" sz="2200" dirty="0" smtClean="0"/>
              <a:t> Why?</a:t>
            </a:r>
          </a:p>
          <a:p>
            <a:pPr lvl="1"/>
            <a:r>
              <a:rPr lang="en-US" sz="1800" dirty="0" smtClean="0"/>
              <a:t>Hebrews 6: 1-2, 9; II Tim. 3:17: Let us move on from the elementary teachings about Christ, that we may be adequate and equipped for every good work.</a:t>
            </a:r>
          </a:p>
          <a:p>
            <a:pPr lvl="1"/>
            <a:r>
              <a:rPr lang="en-US" sz="1800" dirty="0" smtClean="0"/>
              <a:t>Jude 3; We must be able as mature Christians to defend the </a:t>
            </a:r>
            <a:r>
              <a:rPr lang="en-US" sz="1800" dirty="0" smtClean="0"/>
              <a:t>(our) Faith</a:t>
            </a:r>
            <a:r>
              <a:rPr lang="en-US" sz="1800" dirty="0" smtClean="0"/>
              <a:t>.</a:t>
            </a:r>
            <a:endParaRPr lang="en-US" sz="1800" dirty="0"/>
          </a:p>
        </p:txBody>
      </p:sp>
      <p:sp>
        <p:nvSpPr>
          <p:cNvPr id="4" name="TextBox 3"/>
          <p:cNvSpPr txBox="1"/>
          <p:nvPr/>
        </p:nvSpPr>
        <p:spPr>
          <a:xfrm>
            <a:off x="2435052" y="1459468"/>
            <a:ext cx="3051348" cy="369332"/>
          </a:xfrm>
          <a:prstGeom prst="rect">
            <a:avLst/>
          </a:prstGeom>
          <a:solidFill>
            <a:schemeClr val="accent6">
              <a:lumMod val="20000"/>
              <a:lumOff val="80000"/>
            </a:schemeClr>
          </a:solidFill>
        </p:spPr>
        <p:txBody>
          <a:bodyPr wrap="none" rtlCol="0">
            <a:spAutoFit/>
          </a:bodyPr>
          <a:lstStyle/>
          <a:p>
            <a:r>
              <a:rPr lang="en-US" b="1" i="1" u="sng" dirty="0" smtClean="0">
                <a:solidFill>
                  <a:srgbClr val="C00000"/>
                </a:solidFill>
              </a:rPr>
              <a:t>The answer is absolutely YES!</a:t>
            </a:r>
            <a:endParaRPr lang="en-US" b="1" i="1" u="sng" dirty="0">
              <a:solidFill>
                <a:srgbClr val="C00000"/>
              </a:solidFill>
            </a:endParaRPr>
          </a:p>
        </p:txBody>
      </p:sp>
      <p:sp>
        <p:nvSpPr>
          <p:cNvPr id="5" name="TextBox 4"/>
          <p:cNvSpPr txBox="1"/>
          <p:nvPr/>
        </p:nvSpPr>
        <p:spPr>
          <a:xfrm>
            <a:off x="533400" y="5791200"/>
            <a:ext cx="8387489" cy="923330"/>
          </a:xfrm>
          <a:prstGeom prst="rect">
            <a:avLst/>
          </a:prstGeom>
          <a:noFill/>
        </p:spPr>
        <p:txBody>
          <a:bodyPr wrap="none" rtlCol="0">
            <a:spAutoFit/>
          </a:bodyPr>
          <a:lstStyle/>
          <a:p>
            <a:r>
              <a:rPr lang="en-US" b="1" dirty="0" smtClean="0"/>
              <a:t>John 5: 46, 47</a:t>
            </a:r>
            <a:r>
              <a:rPr lang="en-US" dirty="0" smtClean="0"/>
              <a:t>; </a:t>
            </a:r>
            <a:r>
              <a:rPr lang="en-US" b="1" dirty="0" smtClean="0">
                <a:solidFill>
                  <a:srgbClr val="C00000"/>
                </a:solidFill>
              </a:rPr>
              <a:t>“For if you believed Moses, you would believe me; for he wrote of me. </a:t>
            </a:r>
          </a:p>
          <a:p>
            <a:r>
              <a:rPr lang="en-US" b="1" u="sng" dirty="0" smtClean="0">
                <a:solidFill>
                  <a:srgbClr val="C00000"/>
                </a:solidFill>
              </a:rPr>
              <a:t>But if you do not believe his writings, how will you believe My words</a:t>
            </a:r>
            <a:r>
              <a:rPr lang="en-US" b="1" dirty="0" smtClean="0">
                <a:solidFill>
                  <a:srgbClr val="C00000"/>
                </a:solidFill>
              </a:rPr>
              <a: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sz="3200" b="1" dirty="0" smtClean="0">
                <a:solidFill>
                  <a:srgbClr val="C00000"/>
                </a:solidFill>
              </a:rPr>
              <a:t>III. Did the meteorite that hit the Yucatan Peninsula (Mexico) kill off the dinosaurs 65 million years ago?</a:t>
            </a:r>
            <a:endParaRPr lang="en-US" sz="3200" b="1" dirty="0">
              <a:solidFill>
                <a:srgbClr val="C00000"/>
              </a:solidFill>
            </a:endParaRPr>
          </a:p>
        </p:txBody>
      </p:sp>
      <p:sp>
        <p:nvSpPr>
          <p:cNvPr id="3" name="Content Placeholder 2"/>
          <p:cNvSpPr>
            <a:spLocks noGrp="1"/>
          </p:cNvSpPr>
          <p:nvPr>
            <p:ph idx="1"/>
          </p:nvPr>
        </p:nvSpPr>
        <p:spPr>
          <a:xfrm>
            <a:off x="457200" y="1905000"/>
            <a:ext cx="8229600" cy="3124200"/>
          </a:xfrm>
        </p:spPr>
        <p:txBody>
          <a:bodyPr>
            <a:normAutofit fontScale="85000" lnSpcReduction="20000"/>
          </a:bodyPr>
          <a:lstStyle/>
          <a:p>
            <a:r>
              <a:rPr lang="en-US" sz="2400" dirty="0" smtClean="0"/>
              <a:t>Probably not, for the following reasons:</a:t>
            </a:r>
          </a:p>
          <a:p>
            <a:pPr lvl="1"/>
            <a:r>
              <a:rPr lang="en-US" sz="1800" dirty="0" smtClean="0"/>
              <a:t>One event in Mexico affected the whole world?  How did other animals survive?</a:t>
            </a:r>
          </a:p>
          <a:p>
            <a:pPr lvl="1"/>
            <a:r>
              <a:rPr lang="en-US" sz="1800" dirty="0" smtClean="0"/>
              <a:t>Climate change was so bad from that one “hit”?</a:t>
            </a:r>
          </a:p>
          <a:p>
            <a:pPr lvl="1"/>
            <a:r>
              <a:rPr lang="en-US" sz="1800" dirty="0" smtClean="0"/>
              <a:t>Food became scarce after the “hit”?</a:t>
            </a:r>
          </a:p>
          <a:p>
            <a:pPr lvl="1"/>
            <a:r>
              <a:rPr lang="en-US" sz="1800" dirty="0" smtClean="0"/>
              <a:t>No evidence even that it was 65 million years ago.</a:t>
            </a:r>
          </a:p>
          <a:p>
            <a:pPr lvl="1"/>
            <a:r>
              <a:rPr lang="en-US" sz="1800" dirty="0" smtClean="0"/>
              <a:t>Biblical evidence (plus history) indicates that Dinosaurs and man were contemporary.</a:t>
            </a:r>
          </a:p>
          <a:p>
            <a:pPr lvl="1"/>
            <a:r>
              <a:rPr lang="en-US" sz="1800" dirty="0" smtClean="0"/>
              <a:t>How many huge volcanic eruptions have we had (and those killed only the local populations)?</a:t>
            </a:r>
          </a:p>
          <a:p>
            <a:pPr lvl="1"/>
            <a:r>
              <a:rPr lang="en-US" sz="1800" dirty="0" smtClean="0"/>
              <a:t>The evidence of a global Flood is ignored (II Peter 3: 5, 6).</a:t>
            </a:r>
          </a:p>
          <a:p>
            <a:pPr lvl="1"/>
            <a:r>
              <a:rPr lang="en-US" sz="1800" dirty="0" smtClean="0"/>
              <a:t>Did man kill them off? (St. George and the Dragon?)</a:t>
            </a:r>
          </a:p>
          <a:p>
            <a:pPr lvl="1"/>
            <a:r>
              <a:rPr lang="en-US" sz="1800" dirty="0" smtClean="0"/>
              <a:t>What about abundance of food after the Flood?</a:t>
            </a:r>
          </a:p>
          <a:p>
            <a:pPr lvl="1"/>
            <a:r>
              <a:rPr lang="en-US" sz="1800" dirty="0" smtClean="0"/>
              <a:t>Was the climate conducive for very large animals?</a:t>
            </a:r>
          </a:p>
          <a:p>
            <a:pPr lvl="1"/>
            <a:r>
              <a:rPr lang="en-US" sz="1800" dirty="0" smtClean="0"/>
              <a:t>What about the Ice Age immediately after the Flood?</a:t>
            </a:r>
            <a:endParaRPr lang="en-US" sz="1800" dirty="0"/>
          </a:p>
        </p:txBody>
      </p:sp>
      <p:pic>
        <p:nvPicPr>
          <p:cNvPr id="21506" name="Picture 2" descr="http://ts1.mm.bing.net/th?id=H.4867449023104984&amp;pid=15.1"/>
          <p:cNvPicPr>
            <a:picLocks noChangeAspect="1" noChangeArrowheads="1"/>
          </p:cNvPicPr>
          <p:nvPr/>
        </p:nvPicPr>
        <p:blipFill>
          <a:blip r:embed="rId2" cstate="print"/>
          <a:srcRect/>
          <a:stretch>
            <a:fillRect/>
          </a:stretch>
        </p:blipFill>
        <p:spPr bwMode="auto">
          <a:xfrm>
            <a:off x="6019800" y="4648200"/>
            <a:ext cx="2667000" cy="2000250"/>
          </a:xfrm>
          <a:prstGeom prst="rect">
            <a:avLst/>
          </a:prstGeom>
          <a:noFill/>
        </p:spPr>
      </p:pic>
      <p:pic>
        <p:nvPicPr>
          <p:cNvPr id="21508" name="Picture 4" descr="Dinosaur Extinction"/>
          <p:cNvPicPr>
            <a:picLocks noChangeAspect="1" noChangeArrowheads="1"/>
          </p:cNvPicPr>
          <p:nvPr/>
        </p:nvPicPr>
        <p:blipFill>
          <a:blip r:embed="rId3" cstate="print"/>
          <a:srcRect/>
          <a:stretch>
            <a:fillRect/>
          </a:stretch>
        </p:blipFill>
        <p:spPr bwMode="auto">
          <a:xfrm>
            <a:off x="428625" y="4810124"/>
            <a:ext cx="2847975" cy="18954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14400"/>
          </a:xfrm>
        </p:spPr>
        <p:txBody>
          <a:bodyPr>
            <a:normAutofit fontScale="90000"/>
          </a:bodyPr>
          <a:lstStyle/>
          <a:p>
            <a:pPr lvl="0"/>
            <a:r>
              <a:rPr lang="en-US" sz="3600" b="1" dirty="0" smtClean="0">
                <a:solidFill>
                  <a:schemeClr val="accent1">
                    <a:lumMod val="75000"/>
                  </a:schemeClr>
                </a:solidFill>
              </a:rPr>
              <a:t>IV. How was the world topology and climate different before and after the Flood?</a:t>
            </a:r>
            <a:r>
              <a:rPr lang="en-US" dirty="0" smtClean="0"/>
              <a:t/>
            </a:r>
            <a:br>
              <a:rPr lang="en-US" dirty="0" smtClean="0"/>
            </a:br>
            <a:endParaRPr lang="en-US" dirty="0"/>
          </a:p>
        </p:txBody>
      </p:sp>
      <p:sp>
        <p:nvSpPr>
          <p:cNvPr id="3" name="Content Placeholder 2"/>
          <p:cNvSpPr>
            <a:spLocks noGrp="1"/>
          </p:cNvSpPr>
          <p:nvPr>
            <p:ph idx="1"/>
          </p:nvPr>
        </p:nvSpPr>
        <p:spPr>
          <a:xfrm>
            <a:off x="609600" y="1600200"/>
            <a:ext cx="6477000" cy="4525963"/>
          </a:xfrm>
        </p:spPr>
        <p:txBody>
          <a:bodyPr>
            <a:normAutofit/>
          </a:bodyPr>
          <a:lstStyle/>
          <a:p>
            <a:r>
              <a:rPr lang="en-US" sz="1700" b="1" dirty="0" smtClean="0"/>
              <a:t>Before the Flood:</a:t>
            </a:r>
          </a:p>
          <a:p>
            <a:pPr lvl="1"/>
            <a:r>
              <a:rPr lang="en-US" sz="1700" dirty="0" smtClean="0"/>
              <a:t>Mostly hills and perhaps some low mountains and flat terrains</a:t>
            </a:r>
          </a:p>
          <a:p>
            <a:pPr lvl="1"/>
            <a:r>
              <a:rPr lang="en-US" sz="1700" dirty="0" smtClean="0"/>
              <a:t>One continent (Pangea)?  One ocean? (</a:t>
            </a:r>
            <a:r>
              <a:rPr lang="en-US" sz="1600" b="1" dirty="0" smtClean="0"/>
              <a:t>Gen. 1: 9: One place</a:t>
            </a:r>
            <a:r>
              <a:rPr lang="en-US" sz="1700" dirty="0" smtClean="0"/>
              <a:t>?)</a:t>
            </a:r>
          </a:p>
          <a:p>
            <a:pPr lvl="1"/>
            <a:r>
              <a:rPr lang="en-US" sz="1700" dirty="0" smtClean="0"/>
              <a:t> Mild climate everywhere. (Evidence that plants grew everywhere, even in the far north regions.)</a:t>
            </a:r>
          </a:p>
          <a:p>
            <a:pPr lvl="1"/>
            <a:r>
              <a:rPr lang="en-US" sz="1700" dirty="0" smtClean="0"/>
              <a:t>No violent rain storms, just mist that watered the ground.     (Gen. 2: 6-14)</a:t>
            </a:r>
          </a:p>
          <a:p>
            <a:r>
              <a:rPr lang="en-US" sz="1700" b="1" i="1" dirty="0" smtClean="0"/>
              <a:t>After the Flood:</a:t>
            </a:r>
          </a:p>
          <a:p>
            <a:pPr lvl="1"/>
            <a:r>
              <a:rPr lang="en-US" sz="1700" dirty="0" smtClean="0"/>
              <a:t>High mountains and long valleys (Rugged uplifts)</a:t>
            </a:r>
          </a:p>
          <a:p>
            <a:pPr lvl="1"/>
            <a:r>
              <a:rPr lang="en-US" sz="1700" dirty="0" smtClean="0"/>
              <a:t>Deep ocean trenches ( 1 mile, 3 miles, 6 miles)</a:t>
            </a:r>
          </a:p>
          <a:p>
            <a:pPr lvl="1"/>
            <a:r>
              <a:rPr lang="en-US" sz="1700" dirty="0" smtClean="0"/>
              <a:t>5 Continents </a:t>
            </a:r>
          </a:p>
          <a:p>
            <a:pPr lvl="1"/>
            <a:r>
              <a:rPr lang="en-US" sz="1700" dirty="0" smtClean="0"/>
              <a:t>Severe weather in many places (rain, snow, ice, dry desert)</a:t>
            </a:r>
          </a:p>
          <a:p>
            <a:pPr lvl="1"/>
            <a:r>
              <a:rPr lang="en-US" sz="1700" dirty="0" smtClean="0"/>
              <a:t>Volcanoes, earthquakes, tornadoes, hurricanes, etc.</a:t>
            </a:r>
          </a:p>
          <a:p>
            <a:endParaRPr lang="en-US" dirty="0"/>
          </a:p>
        </p:txBody>
      </p:sp>
      <p:pic>
        <p:nvPicPr>
          <p:cNvPr id="22530" name="Picture 2" descr="http://ts3.mm.bing.net/th?id=HN.607996309210205570&amp;pid=15.1"/>
          <p:cNvPicPr>
            <a:picLocks noChangeAspect="1" noChangeArrowheads="1"/>
          </p:cNvPicPr>
          <p:nvPr/>
        </p:nvPicPr>
        <p:blipFill>
          <a:blip r:embed="rId2" cstate="print"/>
          <a:srcRect/>
          <a:stretch>
            <a:fillRect/>
          </a:stretch>
        </p:blipFill>
        <p:spPr bwMode="auto">
          <a:xfrm>
            <a:off x="6477001" y="2514600"/>
            <a:ext cx="2380206" cy="2526289"/>
          </a:xfrm>
          <a:prstGeom prst="rect">
            <a:avLst/>
          </a:prstGeom>
          <a:noFill/>
        </p:spPr>
      </p:pic>
      <p:sp>
        <p:nvSpPr>
          <p:cNvPr id="5" name="TextBox 4"/>
          <p:cNvSpPr txBox="1"/>
          <p:nvPr/>
        </p:nvSpPr>
        <p:spPr>
          <a:xfrm>
            <a:off x="7315200" y="5102423"/>
            <a:ext cx="1056700" cy="307777"/>
          </a:xfrm>
          <a:prstGeom prst="rect">
            <a:avLst/>
          </a:prstGeom>
          <a:noFill/>
        </p:spPr>
        <p:txBody>
          <a:bodyPr wrap="none" rtlCol="0">
            <a:spAutoFit/>
          </a:bodyPr>
          <a:lstStyle/>
          <a:p>
            <a:r>
              <a:rPr lang="en-US" sz="1400" b="1" i="1" dirty="0" smtClean="0">
                <a:solidFill>
                  <a:srgbClr val="C00000"/>
                </a:solidFill>
              </a:rPr>
              <a:t>Is this true?</a:t>
            </a:r>
            <a:endParaRPr lang="en-US" sz="1400" b="1" i="1" dirty="0">
              <a:solidFill>
                <a:srgbClr val="C00000"/>
              </a:solidFill>
            </a:endParaRPr>
          </a:p>
        </p:txBody>
      </p:sp>
      <p:sp>
        <p:nvSpPr>
          <p:cNvPr id="6" name="TextBox 5"/>
          <p:cNvSpPr txBox="1"/>
          <p:nvPr/>
        </p:nvSpPr>
        <p:spPr>
          <a:xfrm>
            <a:off x="6858000" y="5281136"/>
            <a:ext cx="2217851" cy="738664"/>
          </a:xfrm>
          <a:prstGeom prst="rect">
            <a:avLst/>
          </a:prstGeom>
          <a:noFill/>
        </p:spPr>
        <p:txBody>
          <a:bodyPr wrap="none" rtlCol="0">
            <a:spAutoFit/>
          </a:bodyPr>
          <a:lstStyle/>
          <a:p>
            <a:r>
              <a:rPr lang="en-US" sz="1400" b="1" dirty="0" smtClean="0">
                <a:solidFill>
                  <a:srgbClr val="7030A0"/>
                </a:solidFill>
              </a:rPr>
              <a:t>1859 was when a geologist </a:t>
            </a:r>
          </a:p>
          <a:p>
            <a:r>
              <a:rPr lang="en-US" sz="1400" b="1" dirty="0" smtClean="0">
                <a:solidFill>
                  <a:srgbClr val="7030A0"/>
                </a:solidFill>
              </a:rPr>
              <a:t>noted the continents </a:t>
            </a:r>
          </a:p>
          <a:p>
            <a:r>
              <a:rPr lang="en-US" sz="1400" b="1" dirty="0" smtClean="0">
                <a:solidFill>
                  <a:srgbClr val="7030A0"/>
                </a:solidFill>
              </a:rPr>
              <a:t>seem to fit together.</a:t>
            </a:r>
            <a:endParaRPr lang="en-US" sz="1400" b="1" dirty="0">
              <a:solidFill>
                <a:srgbClr val="7030A0"/>
              </a:solidFill>
            </a:endParaRPr>
          </a:p>
        </p:txBody>
      </p:sp>
      <p:sp>
        <p:nvSpPr>
          <p:cNvPr id="7" name="TextBox 6"/>
          <p:cNvSpPr txBox="1"/>
          <p:nvPr/>
        </p:nvSpPr>
        <p:spPr>
          <a:xfrm>
            <a:off x="8305800" y="2372380"/>
            <a:ext cx="351378" cy="523220"/>
          </a:xfrm>
          <a:prstGeom prst="rect">
            <a:avLst/>
          </a:prstGeom>
          <a:noFill/>
        </p:spPr>
        <p:txBody>
          <a:bodyPr wrap="none" rtlCol="0">
            <a:spAutoFit/>
          </a:bodyPr>
          <a:lstStyle/>
          <a:p>
            <a:r>
              <a:rPr lang="en-US" sz="2800" b="1" dirty="0" smtClean="0"/>
              <a:t>?</a:t>
            </a:r>
            <a:endParaRPr lang="en-US" sz="2800" b="1" dirty="0"/>
          </a:p>
        </p:txBody>
      </p:sp>
      <p:cxnSp>
        <p:nvCxnSpPr>
          <p:cNvPr id="9" name="Elbow Connector 8"/>
          <p:cNvCxnSpPr/>
          <p:nvPr/>
        </p:nvCxnSpPr>
        <p:spPr>
          <a:xfrm rot="5400000" flipH="1" flipV="1">
            <a:off x="7315200" y="5105400"/>
            <a:ext cx="228600" cy="76200"/>
          </a:xfrm>
          <a:prstGeom prst="bentConnector3">
            <a:avLst>
              <a:gd name="adj1" fmla="val 50000"/>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71917" y="1457980"/>
            <a:ext cx="4121834" cy="523220"/>
          </a:xfrm>
          <a:prstGeom prst="rect">
            <a:avLst/>
          </a:prstGeom>
          <a:noFill/>
        </p:spPr>
        <p:txBody>
          <a:bodyPr wrap="none" rtlCol="0">
            <a:spAutoFit/>
          </a:bodyPr>
          <a:lstStyle/>
          <a:p>
            <a:r>
              <a:rPr lang="en-US" sz="1400" i="1" dirty="0" smtClean="0"/>
              <a:t> II Pet. 3: 7 This world was destroyed. </a:t>
            </a:r>
          </a:p>
          <a:p>
            <a:r>
              <a:rPr lang="en-US" sz="1400" i="1" dirty="0" smtClean="0"/>
              <a:t>Gen. 6: 13 Destroy them with the earth and by water.</a:t>
            </a:r>
            <a:endParaRPr lang="en-US" sz="1400"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pPr lvl="0"/>
            <a:r>
              <a:rPr lang="en-US" sz="3600" b="1" i="1" dirty="0" smtClean="0">
                <a:solidFill>
                  <a:srgbClr val="FF0000"/>
                </a:solidFill>
              </a:rPr>
              <a:t>V. Why are people looking for life on other planets?  </a:t>
            </a:r>
            <a:r>
              <a:rPr lang="en-US" dirty="0" smtClean="0"/>
              <a:t/>
            </a:r>
            <a:br>
              <a:rPr lang="en-US" dirty="0" smtClean="0"/>
            </a:br>
            <a:endParaRPr lang="en-US" dirty="0"/>
          </a:p>
        </p:txBody>
      </p:sp>
      <p:sp>
        <p:nvSpPr>
          <p:cNvPr id="3" name="Content Placeholder 2"/>
          <p:cNvSpPr>
            <a:spLocks noGrp="1"/>
          </p:cNvSpPr>
          <p:nvPr>
            <p:ph idx="1"/>
          </p:nvPr>
        </p:nvSpPr>
        <p:spPr>
          <a:xfrm>
            <a:off x="228600" y="1295400"/>
            <a:ext cx="8458200" cy="3886200"/>
          </a:xfrm>
          <a:solidFill>
            <a:schemeClr val="accent6">
              <a:lumMod val="20000"/>
              <a:lumOff val="80000"/>
            </a:schemeClr>
          </a:solidFill>
        </p:spPr>
        <p:txBody>
          <a:bodyPr>
            <a:normAutofit fontScale="92500"/>
          </a:bodyPr>
          <a:lstStyle/>
          <a:p>
            <a:pPr lvl="1"/>
            <a:r>
              <a:rPr lang="en-US" sz="1600" dirty="0" smtClean="0"/>
              <a:t>What are the arguments for why there must be life out there?</a:t>
            </a:r>
          </a:p>
          <a:p>
            <a:pPr lvl="2"/>
            <a:r>
              <a:rPr lang="en-US" sz="1600" dirty="0" smtClean="0"/>
              <a:t>Why not? There is life here</a:t>
            </a:r>
            <a:r>
              <a:rPr lang="en-US" sz="1600" dirty="0" smtClean="0"/>
              <a:t>.  (Argument from silence is a logic fallacy)</a:t>
            </a:r>
            <a:endParaRPr lang="en-US" sz="1600" dirty="0" smtClean="0"/>
          </a:p>
          <a:p>
            <a:pPr lvl="2"/>
            <a:r>
              <a:rPr lang="en-US" sz="1600" dirty="0" smtClean="0"/>
              <a:t>Probability multiplied by a very big number gives more than zero.</a:t>
            </a:r>
          </a:p>
          <a:p>
            <a:pPr lvl="2"/>
            <a:r>
              <a:rPr lang="en-US" sz="1600" dirty="0" smtClean="0"/>
              <a:t>Number of stars and galaxies and planets like earth (sort of).</a:t>
            </a:r>
          </a:p>
          <a:p>
            <a:pPr lvl="2"/>
            <a:r>
              <a:rPr lang="en-US" sz="1600" u="sng" dirty="0" smtClean="0"/>
              <a:t>Because they believe that it is so.  </a:t>
            </a:r>
            <a:r>
              <a:rPr lang="en-US" sz="1600" u="sng" dirty="0" smtClean="0"/>
              <a:t>(Belief trumps evidence and scripture)</a:t>
            </a:r>
            <a:endParaRPr lang="en-US" sz="1600" u="sng" dirty="0" smtClean="0"/>
          </a:p>
          <a:p>
            <a:pPr lvl="1"/>
            <a:r>
              <a:rPr lang="en-US" sz="1600" dirty="0" smtClean="0"/>
              <a:t>Have we ever been visited by aliens from out there? </a:t>
            </a:r>
          </a:p>
          <a:p>
            <a:pPr lvl="2"/>
            <a:r>
              <a:rPr lang="en-US" sz="1600" dirty="0" smtClean="0"/>
              <a:t>No evidences that can be verified</a:t>
            </a:r>
            <a:r>
              <a:rPr lang="en-US" sz="1600" dirty="0" smtClean="0"/>
              <a:t>.  (Unverified visions are also logical fallacies)</a:t>
            </a:r>
            <a:endParaRPr lang="en-US" sz="1600" dirty="0" smtClean="0"/>
          </a:p>
          <a:p>
            <a:pPr lvl="2"/>
            <a:r>
              <a:rPr lang="en-US" sz="1600" dirty="0" smtClean="0"/>
              <a:t>Distances are too great (speed of light is still the limit, even if time doesn’t pass)</a:t>
            </a:r>
          </a:p>
          <a:p>
            <a:pPr lvl="2"/>
            <a:r>
              <a:rPr lang="en-US" sz="1600" dirty="0" smtClean="0"/>
              <a:t>No evidence of time travel either forward or back from the future</a:t>
            </a:r>
            <a:r>
              <a:rPr lang="en-US" sz="1600" dirty="0" smtClean="0"/>
              <a:t>. (Yes, I did like the movie)</a:t>
            </a:r>
            <a:endParaRPr lang="en-US" sz="1600" dirty="0" smtClean="0"/>
          </a:p>
          <a:p>
            <a:pPr lvl="2"/>
            <a:r>
              <a:rPr lang="en-US" sz="1600" dirty="0" smtClean="0"/>
              <a:t>Bible does not address life anywhere except here.  (Not counting Heaven and Angels)</a:t>
            </a:r>
          </a:p>
          <a:p>
            <a:pPr lvl="1"/>
            <a:r>
              <a:rPr lang="en-US" sz="1600" dirty="0" smtClean="0"/>
              <a:t>What are the arguments from scripture against life out there?</a:t>
            </a:r>
          </a:p>
          <a:p>
            <a:pPr lvl="2"/>
            <a:r>
              <a:rPr lang="en-US" sz="1600" dirty="0" smtClean="0"/>
              <a:t>Second Law of Thermodynamics and Law of Death and Decay is universal.</a:t>
            </a:r>
          </a:p>
          <a:p>
            <a:pPr lvl="2"/>
            <a:r>
              <a:rPr lang="en-US" sz="1600" dirty="0" smtClean="0"/>
              <a:t>Only one occurrence of Jesus dying for the sin problem.  Once for all.</a:t>
            </a:r>
          </a:p>
          <a:p>
            <a:pPr lvl="2"/>
            <a:r>
              <a:rPr lang="en-US" sz="1600" dirty="0" smtClean="0"/>
              <a:t>No Sun, Moon and stars; sky will be rolled up like a scroll and discarded. (Is. 60: 19; 34: 4.)</a:t>
            </a:r>
          </a:p>
          <a:p>
            <a:endParaRPr lang="en-US" dirty="0"/>
          </a:p>
        </p:txBody>
      </p:sp>
      <p:graphicFrame>
        <p:nvGraphicFramePr>
          <p:cNvPr id="21506" name="Object 2">
            <a:hlinkClick r:id="" action="ppaction://ole?verb=0"/>
          </p:cNvPr>
          <p:cNvGraphicFramePr>
            <a:graphicFrameLocks/>
          </p:cNvGraphicFramePr>
          <p:nvPr/>
        </p:nvGraphicFramePr>
        <p:xfrm>
          <a:off x="7467600" y="5638800"/>
          <a:ext cx="685800" cy="1066800"/>
        </p:xfrm>
        <a:graphic>
          <a:graphicData uri="http://schemas.openxmlformats.org/presentationml/2006/ole">
            <p:oleObj spid="_x0000_s21506" name="Microsoft ClipArt Gallery" r:id="rId3" imgW="2147760" imgH="5811480" progId="">
              <p:embed/>
            </p:oleObj>
          </a:graphicData>
        </a:graphic>
      </p:graphicFrame>
      <p:graphicFrame>
        <p:nvGraphicFramePr>
          <p:cNvPr id="21507" name="Object 3">
            <a:hlinkClick r:id="" action="ppaction://ole?verb=0"/>
          </p:cNvPr>
          <p:cNvGraphicFramePr>
            <a:graphicFrameLocks/>
          </p:cNvGraphicFramePr>
          <p:nvPr/>
        </p:nvGraphicFramePr>
        <p:xfrm>
          <a:off x="8001000" y="5257800"/>
          <a:ext cx="685800" cy="533400"/>
        </p:xfrm>
        <a:graphic>
          <a:graphicData uri="http://schemas.openxmlformats.org/presentationml/2006/ole">
            <p:oleObj spid="_x0000_s21507" name="Freelance Presentation" r:id="rId4" imgW="5024160" imgH="3890880" progId="">
              <p:embed/>
            </p:oleObj>
          </a:graphicData>
        </a:graphic>
      </p:graphicFrame>
      <p:sp>
        <p:nvSpPr>
          <p:cNvPr id="6" name="Text Box 6"/>
          <p:cNvSpPr txBox="1">
            <a:spLocks noChangeArrowheads="1"/>
          </p:cNvSpPr>
          <p:nvPr/>
        </p:nvSpPr>
        <p:spPr bwMode="auto">
          <a:xfrm>
            <a:off x="8035925" y="5334000"/>
            <a:ext cx="422275" cy="304800"/>
          </a:xfrm>
          <a:prstGeom prst="rect">
            <a:avLst/>
          </a:prstGeom>
          <a:noFill/>
          <a:ln w="9525">
            <a:noFill/>
            <a:miter lim="800000"/>
            <a:headEnd/>
            <a:tailEnd/>
          </a:ln>
          <a:effectLst/>
        </p:spPr>
        <p:txBody>
          <a:bodyPr wrap="none">
            <a:spAutoFit/>
          </a:bodyPr>
          <a:lstStyle/>
          <a:p>
            <a:r>
              <a:rPr lang="en-US" sz="1400" dirty="0"/>
              <a:t>???</a:t>
            </a:r>
          </a:p>
        </p:txBody>
      </p:sp>
      <p:sp>
        <p:nvSpPr>
          <p:cNvPr id="7" name="TextBox 6"/>
          <p:cNvSpPr txBox="1"/>
          <p:nvPr/>
        </p:nvSpPr>
        <p:spPr>
          <a:xfrm>
            <a:off x="854175" y="5373469"/>
            <a:ext cx="6456832" cy="646331"/>
          </a:xfrm>
          <a:prstGeom prst="rect">
            <a:avLst/>
          </a:prstGeom>
          <a:noFill/>
        </p:spPr>
        <p:txBody>
          <a:bodyPr wrap="none" rtlCol="0">
            <a:spAutoFit/>
          </a:bodyPr>
          <a:lstStyle/>
          <a:p>
            <a:r>
              <a:rPr lang="en-US" b="1" dirty="0" smtClean="0">
                <a:solidFill>
                  <a:srgbClr val="0070C0"/>
                </a:solidFill>
              </a:rPr>
              <a:t>If life is proven to exist outside of our Solar System, then </a:t>
            </a:r>
          </a:p>
          <a:p>
            <a:r>
              <a:rPr lang="en-US" b="1" dirty="0" smtClean="0">
                <a:solidFill>
                  <a:srgbClr val="0070C0"/>
                </a:solidFill>
              </a:rPr>
              <a:t>there is no God, no accountability, and no Hell (no Heaven either).</a:t>
            </a:r>
            <a:endParaRPr lang="en-US"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solidFill>
                  <a:srgbClr val="C00000"/>
                </a:solidFill>
              </a:rPr>
              <a:t>VI. Some interesting implications concerning the Creation</a:t>
            </a:r>
            <a:endParaRPr lang="en-US" sz="3200" b="1" i="1" dirty="0">
              <a:solidFill>
                <a:srgbClr val="C00000"/>
              </a:solidFill>
            </a:endParaRPr>
          </a:p>
        </p:txBody>
      </p:sp>
      <p:sp>
        <p:nvSpPr>
          <p:cNvPr id="3" name="Content Placeholder 2"/>
          <p:cNvSpPr>
            <a:spLocks noGrp="1"/>
          </p:cNvSpPr>
          <p:nvPr>
            <p:ph idx="1"/>
          </p:nvPr>
        </p:nvSpPr>
        <p:spPr>
          <a:xfrm>
            <a:off x="457200" y="1447800"/>
            <a:ext cx="8229600" cy="2209799"/>
          </a:xfrm>
        </p:spPr>
        <p:txBody>
          <a:bodyPr>
            <a:normAutofit fontScale="92500" lnSpcReduction="20000"/>
          </a:bodyPr>
          <a:lstStyle/>
          <a:p>
            <a:pPr lvl="0"/>
            <a:r>
              <a:rPr lang="en-US" sz="1800" b="1" i="1" dirty="0" smtClean="0"/>
              <a:t>After God presented a helper to Adam (when Eve was presented to Adam he called her “woman”, Gen. 2:23), but after the Fall and yet before any children were conceived and born, how did Adam know that she would be the Mother of all living, when he named her Eve? (Gen, 3: 20)?</a:t>
            </a:r>
          </a:p>
          <a:p>
            <a:pPr lvl="0"/>
            <a:r>
              <a:rPr lang="en-US" sz="1800" b="1" i="1" dirty="0" smtClean="0"/>
              <a:t> How did Satan know that there would be a kingdom that he wanted to rule and be like the Most High God (Isaiah 14), before there were children born to Adam and Eve? We know that he planned to deceive Eve and take the kingdom of God for himself?  </a:t>
            </a:r>
            <a:r>
              <a:rPr lang="en-US" sz="1800" b="1" i="1" dirty="0" smtClean="0"/>
              <a:t>How did he know or suspect that Eve was the easy target?                                              He </a:t>
            </a:r>
            <a:r>
              <a:rPr lang="en-US" sz="1800" b="1" i="1" dirty="0" smtClean="0"/>
              <a:t>apparently knew what the basic plan was of God.  He wanted to be in control.</a:t>
            </a:r>
          </a:p>
          <a:p>
            <a:endParaRPr lang="en-US" dirty="0"/>
          </a:p>
        </p:txBody>
      </p:sp>
      <p:sp>
        <p:nvSpPr>
          <p:cNvPr id="4" name="TextBox 3"/>
          <p:cNvSpPr txBox="1"/>
          <p:nvPr/>
        </p:nvSpPr>
        <p:spPr>
          <a:xfrm>
            <a:off x="838200" y="3804047"/>
            <a:ext cx="7239000" cy="2339102"/>
          </a:xfrm>
          <a:prstGeom prst="rect">
            <a:avLst/>
          </a:prstGeom>
          <a:noFill/>
        </p:spPr>
        <p:txBody>
          <a:bodyPr wrap="square" rtlCol="0">
            <a:spAutoFit/>
          </a:bodyPr>
          <a:lstStyle/>
          <a:p>
            <a:r>
              <a:rPr lang="en-US" sz="1600" b="1" dirty="0" smtClean="0">
                <a:solidFill>
                  <a:schemeClr val="accent1">
                    <a:lumMod val="75000"/>
                  </a:schemeClr>
                </a:solidFill>
              </a:rPr>
              <a:t>Probable answers from scripture:</a:t>
            </a:r>
          </a:p>
          <a:p>
            <a:pPr>
              <a:buFont typeface="Arial" pitchFamily="34" charset="0"/>
              <a:buChar char="•"/>
            </a:pPr>
            <a:r>
              <a:rPr lang="en-US" dirty="0" smtClean="0"/>
              <a:t>  </a:t>
            </a:r>
            <a:r>
              <a:rPr lang="en-US" sz="1600" b="1" dirty="0" smtClean="0">
                <a:solidFill>
                  <a:schemeClr val="accent6">
                    <a:lumMod val="75000"/>
                  </a:schemeClr>
                </a:solidFill>
              </a:rPr>
              <a:t>Gen. 1: 28; Be fruitful and multiply, fill the earth, subdue it and rule over it and everything in the earth.</a:t>
            </a:r>
          </a:p>
          <a:p>
            <a:pPr>
              <a:buFont typeface="Arial" pitchFamily="34" charset="0"/>
              <a:buChar char="•"/>
            </a:pPr>
            <a:r>
              <a:rPr lang="en-US" sz="1600" b="1" dirty="0" smtClean="0">
                <a:solidFill>
                  <a:schemeClr val="accent6">
                    <a:lumMod val="75000"/>
                  </a:schemeClr>
                </a:solidFill>
              </a:rPr>
              <a:t>   Gen. 3: 16; God said that He will multiply Eve’s pain in childbirth.  She will bring forth children in pain. (This was before she had relations with Adam. Gen. 4: 1)</a:t>
            </a:r>
          </a:p>
          <a:p>
            <a:pPr>
              <a:buFont typeface="Arial" pitchFamily="34" charset="0"/>
              <a:buChar char="•"/>
            </a:pPr>
            <a:r>
              <a:rPr lang="en-US" sz="1600" b="1" dirty="0" smtClean="0">
                <a:solidFill>
                  <a:schemeClr val="accent6">
                    <a:lumMod val="75000"/>
                  </a:schemeClr>
                </a:solidFill>
              </a:rPr>
              <a:t>   Adam and Eve were instructed by God in the Garden before they fell. Gen. 3: 8.</a:t>
            </a:r>
          </a:p>
          <a:p>
            <a:pPr>
              <a:buFont typeface="Arial" pitchFamily="34" charset="0"/>
              <a:buChar char="•"/>
            </a:pPr>
            <a:r>
              <a:rPr lang="en-US" sz="1600" b="1" dirty="0" smtClean="0">
                <a:solidFill>
                  <a:schemeClr val="accent6">
                    <a:lumMod val="75000"/>
                  </a:schemeClr>
                </a:solidFill>
              </a:rPr>
              <a:t>   Mankind started out with high intelligence and intellect. Gen. 4: 20-22.</a:t>
            </a:r>
          </a:p>
          <a:p>
            <a:pPr>
              <a:buFont typeface="Arial" pitchFamily="34" charset="0"/>
              <a:buChar char="•"/>
            </a:pPr>
            <a:r>
              <a:rPr lang="en-US" sz="1600" b="1" dirty="0" smtClean="0">
                <a:solidFill>
                  <a:schemeClr val="accent6">
                    <a:lumMod val="75000"/>
                  </a:schemeClr>
                </a:solidFill>
              </a:rPr>
              <a:t>   Satan was the Cherub that covered (Ez. 28), he was a great angel. (Is. 14)  The top angel (archangel)?  God probably told Satan and all the angels before the 6</a:t>
            </a:r>
            <a:r>
              <a:rPr lang="en-US" sz="1600" b="1" baseline="30000" dirty="0" smtClean="0">
                <a:solidFill>
                  <a:schemeClr val="accent6">
                    <a:lumMod val="75000"/>
                  </a:schemeClr>
                </a:solidFill>
              </a:rPr>
              <a:t>th</a:t>
            </a:r>
            <a:r>
              <a:rPr lang="en-US" sz="1600" b="1" dirty="0" smtClean="0">
                <a:solidFill>
                  <a:schemeClr val="accent6">
                    <a:lumMod val="75000"/>
                  </a:schemeClr>
                </a:solidFill>
              </a:rPr>
              <a:t> day.</a:t>
            </a:r>
            <a:endParaRPr lang="en-US" sz="1600" b="1" dirty="0">
              <a:solidFill>
                <a:schemeClr val="accent6">
                  <a:lumMod val="75000"/>
                </a:schemeClr>
              </a:solidFill>
            </a:endParaRPr>
          </a:p>
        </p:txBody>
      </p:sp>
      <p:grpSp>
        <p:nvGrpSpPr>
          <p:cNvPr id="5" name="Group 55"/>
          <p:cNvGrpSpPr>
            <a:grpSpLocks/>
          </p:cNvGrpSpPr>
          <p:nvPr/>
        </p:nvGrpSpPr>
        <p:grpSpPr bwMode="auto">
          <a:xfrm>
            <a:off x="7848600" y="4953000"/>
            <a:ext cx="685800" cy="1016000"/>
            <a:chOff x="438" y="2127"/>
            <a:chExt cx="938" cy="1024"/>
          </a:xfrm>
        </p:grpSpPr>
        <p:sp>
          <p:nvSpPr>
            <p:cNvPr id="6" name="Freeform 27"/>
            <p:cNvSpPr>
              <a:spLocks/>
            </p:cNvSpPr>
            <p:nvPr/>
          </p:nvSpPr>
          <p:spPr bwMode="auto">
            <a:xfrm>
              <a:off x="475" y="2147"/>
              <a:ext cx="857" cy="1004"/>
            </a:xfrm>
            <a:custGeom>
              <a:avLst/>
              <a:gdLst/>
              <a:ahLst/>
              <a:cxnLst>
                <a:cxn ang="0">
                  <a:pos x="128" y="0"/>
                </a:cxn>
                <a:cxn ang="0">
                  <a:pos x="190" y="2"/>
                </a:cxn>
                <a:cxn ang="0">
                  <a:pos x="284" y="23"/>
                </a:cxn>
                <a:cxn ang="0">
                  <a:pos x="342" y="58"/>
                </a:cxn>
                <a:cxn ang="0">
                  <a:pos x="381" y="101"/>
                </a:cxn>
                <a:cxn ang="0">
                  <a:pos x="432" y="116"/>
                </a:cxn>
                <a:cxn ang="0">
                  <a:pos x="507" y="109"/>
                </a:cxn>
                <a:cxn ang="0">
                  <a:pos x="607" y="127"/>
                </a:cxn>
                <a:cxn ang="0">
                  <a:pos x="669" y="158"/>
                </a:cxn>
                <a:cxn ang="0">
                  <a:pos x="726" y="204"/>
                </a:cxn>
                <a:cxn ang="0">
                  <a:pos x="784" y="259"/>
                </a:cxn>
                <a:cxn ang="0">
                  <a:pos x="826" y="314"/>
                </a:cxn>
                <a:cxn ang="0">
                  <a:pos x="847" y="354"/>
                </a:cxn>
                <a:cxn ang="0">
                  <a:pos x="856" y="386"/>
                </a:cxn>
                <a:cxn ang="0">
                  <a:pos x="852" y="407"/>
                </a:cxn>
                <a:cxn ang="0">
                  <a:pos x="838" y="408"/>
                </a:cxn>
                <a:cxn ang="0">
                  <a:pos x="806" y="394"/>
                </a:cxn>
                <a:cxn ang="0">
                  <a:pos x="767" y="372"/>
                </a:cxn>
                <a:cxn ang="0">
                  <a:pos x="701" y="343"/>
                </a:cxn>
                <a:cxn ang="0">
                  <a:pos x="633" y="331"/>
                </a:cxn>
                <a:cxn ang="0">
                  <a:pos x="575" y="329"/>
                </a:cxn>
                <a:cxn ang="0">
                  <a:pos x="524" y="343"/>
                </a:cxn>
                <a:cxn ang="0">
                  <a:pos x="462" y="391"/>
                </a:cxn>
                <a:cxn ang="0">
                  <a:pos x="435" y="411"/>
                </a:cxn>
                <a:cxn ang="0">
                  <a:pos x="423" y="412"/>
                </a:cxn>
                <a:cxn ang="0">
                  <a:pos x="461" y="506"/>
                </a:cxn>
                <a:cxn ang="0">
                  <a:pos x="481" y="538"/>
                </a:cxn>
                <a:cxn ang="0">
                  <a:pos x="495" y="550"/>
                </a:cxn>
                <a:cxn ang="0">
                  <a:pos x="530" y="553"/>
                </a:cxn>
                <a:cxn ang="0">
                  <a:pos x="635" y="542"/>
                </a:cxn>
                <a:cxn ang="0">
                  <a:pos x="753" y="567"/>
                </a:cxn>
                <a:cxn ang="0">
                  <a:pos x="826" y="646"/>
                </a:cxn>
                <a:cxn ang="0">
                  <a:pos x="842" y="754"/>
                </a:cxn>
                <a:cxn ang="0">
                  <a:pos x="823" y="794"/>
                </a:cxn>
                <a:cxn ang="0">
                  <a:pos x="742" y="808"/>
                </a:cxn>
                <a:cxn ang="0">
                  <a:pos x="675" y="798"/>
                </a:cxn>
                <a:cxn ang="0">
                  <a:pos x="600" y="776"/>
                </a:cxn>
                <a:cxn ang="0">
                  <a:pos x="537" y="749"/>
                </a:cxn>
                <a:cxn ang="0">
                  <a:pos x="492" y="729"/>
                </a:cxn>
                <a:cxn ang="0">
                  <a:pos x="483" y="747"/>
                </a:cxn>
                <a:cxn ang="0">
                  <a:pos x="491" y="805"/>
                </a:cxn>
                <a:cxn ang="0">
                  <a:pos x="501" y="865"/>
                </a:cxn>
                <a:cxn ang="0">
                  <a:pos x="502" y="929"/>
                </a:cxn>
                <a:cxn ang="0">
                  <a:pos x="416" y="974"/>
                </a:cxn>
                <a:cxn ang="0">
                  <a:pos x="401" y="899"/>
                </a:cxn>
                <a:cxn ang="0">
                  <a:pos x="385" y="834"/>
                </a:cxn>
                <a:cxn ang="0">
                  <a:pos x="362" y="772"/>
                </a:cxn>
                <a:cxn ang="0">
                  <a:pos x="340" y="726"/>
                </a:cxn>
                <a:cxn ang="0">
                  <a:pos x="319" y="695"/>
                </a:cxn>
                <a:cxn ang="0">
                  <a:pos x="286" y="668"/>
                </a:cxn>
                <a:cxn ang="0">
                  <a:pos x="198" y="614"/>
                </a:cxn>
                <a:cxn ang="0">
                  <a:pos x="123" y="549"/>
                </a:cxn>
                <a:cxn ang="0">
                  <a:pos x="63" y="470"/>
                </a:cxn>
                <a:cxn ang="0">
                  <a:pos x="14" y="343"/>
                </a:cxn>
                <a:cxn ang="0">
                  <a:pos x="0" y="217"/>
                </a:cxn>
                <a:cxn ang="0">
                  <a:pos x="12" y="137"/>
                </a:cxn>
                <a:cxn ang="0">
                  <a:pos x="37" y="76"/>
                </a:cxn>
                <a:cxn ang="0">
                  <a:pos x="69" y="29"/>
                </a:cxn>
                <a:cxn ang="0">
                  <a:pos x="107" y="6"/>
                </a:cxn>
              </a:cxnLst>
              <a:rect l="0" t="0" r="r" b="b"/>
              <a:pathLst>
                <a:path w="857" h="1004">
                  <a:moveTo>
                    <a:pt x="107" y="6"/>
                  </a:moveTo>
                  <a:lnTo>
                    <a:pt x="128" y="0"/>
                  </a:lnTo>
                  <a:lnTo>
                    <a:pt x="153" y="0"/>
                  </a:lnTo>
                  <a:lnTo>
                    <a:pt x="190" y="2"/>
                  </a:lnTo>
                  <a:lnTo>
                    <a:pt x="237" y="8"/>
                  </a:lnTo>
                  <a:lnTo>
                    <a:pt x="284" y="23"/>
                  </a:lnTo>
                  <a:lnTo>
                    <a:pt x="313" y="37"/>
                  </a:lnTo>
                  <a:lnTo>
                    <a:pt x="342" y="58"/>
                  </a:lnTo>
                  <a:lnTo>
                    <a:pt x="365" y="87"/>
                  </a:lnTo>
                  <a:lnTo>
                    <a:pt x="381" y="101"/>
                  </a:lnTo>
                  <a:lnTo>
                    <a:pt x="397" y="112"/>
                  </a:lnTo>
                  <a:lnTo>
                    <a:pt x="432" y="116"/>
                  </a:lnTo>
                  <a:lnTo>
                    <a:pt x="451" y="112"/>
                  </a:lnTo>
                  <a:lnTo>
                    <a:pt x="507" y="109"/>
                  </a:lnTo>
                  <a:lnTo>
                    <a:pt x="560" y="112"/>
                  </a:lnTo>
                  <a:lnTo>
                    <a:pt x="607" y="127"/>
                  </a:lnTo>
                  <a:lnTo>
                    <a:pt x="641" y="142"/>
                  </a:lnTo>
                  <a:lnTo>
                    <a:pt x="669" y="158"/>
                  </a:lnTo>
                  <a:lnTo>
                    <a:pt x="698" y="180"/>
                  </a:lnTo>
                  <a:lnTo>
                    <a:pt x="726" y="204"/>
                  </a:lnTo>
                  <a:lnTo>
                    <a:pt x="756" y="231"/>
                  </a:lnTo>
                  <a:lnTo>
                    <a:pt x="784" y="259"/>
                  </a:lnTo>
                  <a:lnTo>
                    <a:pt x="806" y="285"/>
                  </a:lnTo>
                  <a:lnTo>
                    <a:pt x="826" y="314"/>
                  </a:lnTo>
                  <a:lnTo>
                    <a:pt x="836" y="333"/>
                  </a:lnTo>
                  <a:lnTo>
                    <a:pt x="847" y="354"/>
                  </a:lnTo>
                  <a:lnTo>
                    <a:pt x="852" y="370"/>
                  </a:lnTo>
                  <a:lnTo>
                    <a:pt x="856" y="386"/>
                  </a:lnTo>
                  <a:lnTo>
                    <a:pt x="856" y="401"/>
                  </a:lnTo>
                  <a:lnTo>
                    <a:pt x="852" y="407"/>
                  </a:lnTo>
                  <a:lnTo>
                    <a:pt x="847" y="408"/>
                  </a:lnTo>
                  <a:lnTo>
                    <a:pt x="838" y="408"/>
                  </a:lnTo>
                  <a:lnTo>
                    <a:pt x="828" y="404"/>
                  </a:lnTo>
                  <a:lnTo>
                    <a:pt x="806" y="394"/>
                  </a:lnTo>
                  <a:lnTo>
                    <a:pt x="791" y="386"/>
                  </a:lnTo>
                  <a:lnTo>
                    <a:pt x="767" y="372"/>
                  </a:lnTo>
                  <a:lnTo>
                    <a:pt x="737" y="358"/>
                  </a:lnTo>
                  <a:lnTo>
                    <a:pt x="701" y="343"/>
                  </a:lnTo>
                  <a:lnTo>
                    <a:pt x="670" y="336"/>
                  </a:lnTo>
                  <a:lnTo>
                    <a:pt x="633" y="331"/>
                  </a:lnTo>
                  <a:lnTo>
                    <a:pt x="602" y="328"/>
                  </a:lnTo>
                  <a:lnTo>
                    <a:pt x="575" y="329"/>
                  </a:lnTo>
                  <a:lnTo>
                    <a:pt x="549" y="334"/>
                  </a:lnTo>
                  <a:lnTo>
                    <a:pt x="524" y="343"/>
                  </a:lnTo>
                  <a:lnTo>
                    <a:pt x="500" y="358"/>
                  </a:lnTo>
                  <a:lnTo>
                    <a:pt x="462" y="391"/>
                  </a:lnTo>
                  <a:lnTo>
                    <a:pt x="448" y="404"/>
                  </a:lnTo>
                  <a:lnTo>
                    <a:pt x="435" y="411"/>
                  </a:lnTo>
                  <a:lnTo>
                    <a:pt x="428" y="412"/>
                  </a:lnTo>
                  <a:lnTo>
                    <a:pt x="423" y="412"/>
                  </a:lnTo>
                  <a:lnTo>
                    <a:pt x="432" y="452"/>
                  </a:lnTo>
                  <a:lnTo>
                    <a:pt x="461" y="506"/>
                  </a:lnTo>
                  <a:lnTo>
                    <a:pt x="470" y="523"/>
                  </a:lnTo>
                  <a:lnTo>
                    <a:pt x="481" y="538"/>
                  </a:lnTo>
                  <a:lnTo>
                    <a:pt x="486" y="544"/>
                  </a:lnTo>
                  <a:lnTo>
                    <a:pt x="495" y="550"/>
                  </a:lnTo>
                  <a:lnTo>
                    <a:pt x="506" y="552"/>
                  </a:lnTo>
                  <a:lnTo>
                    <a:pt x="530" y="553"/>
                  </a:lnTo>
                  <a:lnTo>
                    <a:pt x="581" y="545"/>
                  </a:lnTo>
                  <a:lnTo>
                    <a:pt x="635" y="542"/>
                  </a:lnTo>
                  <a:lnTo>
                    <a:pt x="700" y="549"/>
                  </a:lnTo>
                  <a:lnTo>
                    <a:pt x="753" y="567"/>
                  </a:lnTo>
                  <a:lnTo>
                    <a:pt x="805" y="610"/>
                  </a:lnTo>
                  <a:lnTo>
                    <a:pt x="826" y="646"/>
                  </a:lnTo>
                  <a:lnTo>
                    <a:pt x="842" y="704"/>
                  </a:lnTo>
                  <a:lnTo>
                    <a:pt x="842" y="754"/>
                  </a:lnTo>
                  <a:lnTo>
                    <a:pt x="837" y="776"/>
                  </a:lnTo>
                  <a:lnTo>
                    <a:pt x="823" y="794"/>
                  </a:lnTo>
                  <a:lnTo>
                    <a:pt x="793" y="805"/>
                  </a:lnTo>
                  <a:lnTo>
                    <a:pt x="742" y="808"/>
                  </a:lnTo>
                  <a:lnTo>
                    <a:pt x="709" y="803"/>
                  </a:lnTo>
                  <a:lnTo>
                    <a:pt x="675" y="798"/>
                  </a:lnTo>
                  <a:lnTo>
                    <a:pt x="633" y="787"/>
                  </a:lnTo>
                  <a:lnTo>
                    <a:pt x="600" y="776"/>
                  </a:lnTo>
                  <a:lnTo>
                    <a:pt x="567" y="763"/>
                  </a:lnTo>
                  <a:lnTo>
                    <a:pt x="537" y="749"/>
                  </a:lnTo>
                  <a:lnTo>
                    <a:pt x="503" y="729"/>
                  </a:lnTo>
                  <a:lnTo>
                    <a:pt x="492" y="729"/>
                  </a:lnTo>
                  <a:lnTo>
                    <a:pt x="486" y="734"/>
                  </a:lnTo>
                  <a:lnTo>
                    <a:pt x="483" y="747"/>
                  </a:lnTo>
                  <a:lnTo>
                    <a:pt x="485" y="769"/>
                  </a:lnTo>
                  <a:lnTo>
                    <a:pt x="491" y="805"/>
                  </a:lnTo>
                  <a:lnTo>
                    <a:pt x="498" y="841"/>
                  </a:lnTo>
                  <a:lnTo>
                    <a:pt x="501" y="865"/>
                  </a:lnTo>
                  <a:lnTo>
                    <a:pt x="502" y="896"/>
                  </a:lnTo>
                  <a:lnTo>
                    <a:pt x="502" y="929"/>
                  </a:lnTo>
                  <a:lnTo>
                    <a:pt x="504" y="1003"/>
                  </a:lnTo>
                  <a:lnTo>
                    <a:pt x="416" y="974"/>
                  </a:lnTo>
                  <a:lnTo>
                    <a:pt x="409" y="935"/>
                  </a:lnTo>
                  <a:lnTo>
                    <a:pt x="401" y="899"/>
                  </a:lnTo>
                  <a:lnTo>
                    <a:pt x="393" y="865"/>
                  </a:lnTo>
                  <a:lnTo>
                    <a:pt x="385" y="834"/>
                  </a:lnTo>
                  <a:lnTo>
                    <a:pt x="373" y="798"/>
                  </a:lnTo>
                  <a:lnTo>
                    <a:pt x="362" y="772"/>
                  </a:lnTo>
                  <a:lnTo>
                    <a:pt x="352" y="750"/>
                  </a:lnTo>
                  <a:lnTo>
                    <a:pt x="340" y="726"/>
                  </a:lnTo>
                  <a:lnTo>
                    <a:pt x="330" y="711"/>
                  </a:lnTo>
                  <a:lnTo>
                    <a:pt x="319" y="695"/>
                  </a:lnTo>
                  <a:lnTo>
                    <a:pt x="307" y="682"/>
                  </a:lnTo>
                  <a:lnTo>
                    <a:pt x="286" y="668"/>
                  </a:lnTo>
                  <a:lnTo>
                    <a:pt x="237" y="638"/>
                  </a:lnTo>
                  <a:lnTo>
                    <a:pt x="198" y="614"/>
                  </a:lnTo>
                  <a:lnTo>
                    <a:pt x="170" y="588"/>
                  </a:lnTo>
                  <a:lnTo>
                    <a:pt x="123" y="549"/>
                  </a:lnTo>
                  <a:lnTo>
                    <a:pt x="93" y="517"/>
                  </a:lnTo>
                  <a:lnTo>
                    <a:pt x="63" y="470"/>
                  </a:lnTo>
                  <a:lnTo>
                    <a:pt x="33" y="408"/>
                  </a:lnTo>
                  <a:lnTo>
                    <a:pt x="14" y="343"/>
                  </a:lnTo>
                  <a:lnTo>
                    <a:pt x="2" y="278"/>
                  </a:lnTo>
                  <a:lnTo>
                    <a:pt x="0" y="217"/>
                  </a:lnTo>
                  <a:lnTo>
                    <a:pt x="4" y="175"/>
                  </a:lnTo>
                  <a:lnTo>
                    <a:pt x="12" y="137"/>
                  </a:lnTo>
                  <a:lnTo>
                    <a:pt x="25" y="97"/>
                  </a:lnTo>
                  <a:lnTo>
                    <a:pt x="37" y="76"/>
                  </a:lnTo>
                  <a:lnTo>
                    <a:pt x="52" y="50"/>
                  </a:lnTo>
                  <a:lnTo>
                    <a:pt x="69" y="29"/>
                  </a:lnTo>
                  <a:lnTo>
                    <a:pt x="91" y="13"/>
                  </a:lnTo>
                  <a:lnTo>
                    <a:pt x="107" y="6"/>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dirty="0"/>
            </a:p>
          </p:txBody>
        </p:sp>
        <p:grpSp>
          <p:nvGrpSpPr>
            <p:cNvPr id="7" name="Group 34"/>
            <p:cNvGrpSpPr>
              <a:grpSpLocks/>
            </p:cNvGrpSpPr>
            <p:nvPr/>
          </p:nvGrpSpPr>
          <p:grpSpPr bwMode="auto">
            <a:xfrm>
              <a:off x="438" y="2127"/>
              <a:ext cx="294" cy="627"/>
              <a:chOff x="438" y="2127"/>
              <a:chExt cx="294" cy="627"/>
            </a:xfrm>
          </p:grpSpPr>
          <p:sp>
            <p:nvSpPr>
              <p:cNvPr id="28" name="Freeform 28"/>
              <p:cNvSpPr>
                <a:spLocks/>
              </p:cNvSpPr>
              <p:nvPr/>
            </p:nvSpPr>
            <p:spPr bwMode="auto">
              <a:xfrm>
                <a:off x="438" y="2127"/>
                <a:ext cx="294" cy="627"/>
              </a:xfrm>
              <a:custGeom>
                <a:avLst/>
                <a:gdLst/>
                <a:ahLst/>
                <a:cxnLst>
                  <a:cxn ang="0">
                    <a:pos x="199" y="621"/>
                  </a:cxn>
                  <a:cxn ang="0">
                    <a:pos x="140" y="594"/>
                  </a:cxn>
                  <a:cxn ang="0">
                    <a:pos x="86" y="567"/>
                  </a:cxn>
                  <a:cxn ang="0">
                    <a:pos x="41" y="494"/>
                  </a:cxn>
                  <a:cxn ang="0">
                    <a:pos x="8" y="372"/>
                  </a:cxn>
                  <a:cxn ang="0">
                    <a:pos x="0" y="249"/>
                  </a:cxn>
                  <a:cxn ang="0">
                    <a:pos x="12" y="134"/>
                  </a:cxn>
                  <a:cxn ang="0">
                    <a:pos x="49" y="55"/>
                  </a:cxn>
                  <a:cxn ang="0">
                    <a:pos x="93" y="15"/>
                  </a:cxn>
                  <a:cxn ang="0">
                    <a:pos x="134" y="3"/>
                  </a:cxn>
                  <a:cxn ang="0">
                    <a:pos x="183" y="0"/>
                  </a:cxn>
                  <a:cxn ang="0">
                    <a:pos x="200" y="13"/>
                  </a:cxn>
                  <a:cxn ang="0">
                    <a:pos x="197" y="31"/>
                  </a:cxn>
                  <a:cxn ang="0">
                    <a:pos x="165" y="46"/>
                  </a:cxn>
                  <a:cxn ang="0">
                    <a:pos x="179" y="65"/>
                  </a:cxn>
                  <a:cxn ang="0">
                    <a:pos x="202" y="90"/>
                  </a:cxn>
                  <a:cxn ang="0">
                    <a:pos x="224" y="106"/>
                  </a:cxn>
                  <a:cxn ang="0">
                    <a:pos x="247" y="115"/>
                  </a:cxn>
                  <a:cxn ang="0">
                    <a:pos x="272" y="117"/>
                  </a:cxn>
                  <a:cxn ang="0">
                    <a:pos x="273" y="159"/>
                  </a:cxn>
                  <a:cxn ang="0">
                    <a:pos x="293" y="233"/>
                  </a:cxn>
                  <a:cxn ang="0">
                    <a:pos x="225" y="260"/>
                  </a:cxn>
                  <a:cxn ang="0">
                    <a:pos x="202" y="233"/>
                  </a:cxn>
                  <a:cxn ang="0">
                    <a:pos x="186" y="232"/>
                  </a:cxn>
                  <a:cxn ang="0">
                    <a:pos x="171" y="242"/>
                  </a:cxn>
                  <a:cxn ang="0">
                    <a:pos x="157" y="268"/>
                  </a:cxn>
                  <a:cxn ang="0">
                    <a:pos x="150" y="296"/>
                  </a:cxn>
                  <a:cxn ang="0">
                    <a:pos x="150" y="322"/>
                  </a:cxn>
                  <a:cxn ang="0">
                    <a:pos x="155" y="357"/>
                  </a:cxn>
                  <a:cxn ang="0">
                    <a:pos x="162" y="391"/>
                  </a:cxn>
                  <a:cxn ang="0">
                    <a:pos x="184" y="448"/>
                  </a:cxn>
                  <a:cxn ang="0">
                    <a:pos x="225" y="556"/>
                  </a:cxn>
                  <a:cxn ang="0">
                    <a:pos x="224" y="626"/>
                  </a:cxn>
                </a:cxnLst>
                <a:rect l="0" t="0" r="r" b="b"/>
                <a:pathLst>
                  <a:path w="294" h="627">
                    <a:moveTo>
                      <a:pt x="224" y="626"/>
                    </a:moveTo>
                    <a:lnTo>
                      <a:pt x="199" y="621"/>
                    </a:lnTo>
                    <a:lnTo>
                      <a:pt x="171" y="606"/>
                    </a:lnTo>
                    <a:lnTo>
                      <a:pt x="140" y="594"/>
                    </a:lnTo>
                    <a:lnTo>
                      <a:pt x="110" y="583"/>
                    </a:lnTo>
                    <a:lnTo>
                      <a:pt x="86" y="567"/>
                    </a:lnTo>
                    <a:lnTo>
                      <a:pt x="62" y="540"/>
                    </a:lnTo>
                    <a:lnTo>
                      <a:pt x="41" y="494"/>
                    </a:lnTo>
                    <a:lnTo>
                      <a:pt x="21" y="430"/>
                    </a:lnTo>
                    <a:lnTo>
                      <a:pt x="8" y="372"/>
                    </a:lnTo>
                    <a:lnTo>
                      <a:pt x="0" y="305"/>
                    </a:lnTo>
                    <a:lnTo>
                      <a:pt x="0" y="249"/>
                    </a:lnTo>
                    <a:lnTo>
                      <a:pt x="2" y="188"/>
                    </a:lnTo>
                    <a:lnTo>
                      <a:pt x="12" y="134"/>
                    </a:lnTo>
                    <a:lnTo>
                      <a:pt x="26" y="92"/>
                    </a:lnTo>
                    <a:lnTo>
                      <a:pt x="49" y="55"/>
                    </a:lnTo>
                    <a:lnTo>
                      <a:pt x="68" y="31"/>
                    </a:lnTo>
                    <a:lnTo>
                      <a:pt x="93" y="15"/>
                    </a:lnTo>
                    <a:lnTo>
                      <a:pt x="111" y="8"/>
                    </a:lnTo>
                    <a:lnTo>
                      <a:pt x="134" y="3"/>
                    </a:lnTo>
                    <a:lnTo>
                      <a:pt x="159" y="0"/>
                    </a:lnTo>
                    <a:lnTo>
                      <a:pt x="183" y="0"/>
                    </a:lnTo>
                    <a:lnTo>
                      <a:pt x="193" y="6"/>
                    </a:lnTo>
                    <a:lnTo>
                      <a:pt x="200" y="13"/>
                    </a:lnTo>
                    <a:lnTo>
                      <a:pt x="208" y="23"/>
                    </a:lnTo>
                    <a:lnTo>
                      <a:pt x="197" y="31"/>
                    </a:lnTo>
                    <a:lnTo>
                      <a:pt x="179" y="39"/>
                    </a:lnTo>
                    <a:lnTo>
                      <a:pt x="165" y="46"/>
                    </a:lnTo>
                    <a:lnTo>
                      <a:pt x="171" y="54"/>
                    </a:lnTo>
                    <a:lnTo>
                      <a:pt x="179" y="65"/>
                    </a:lnTo>
                    <a:lnTo>
                      <a:pt x="189" y="77"/>
                    </a:lnTo>
                    <a:lnTo>
                      <a:pt x="202" y="90"/>
                    </a:lnTo>
                    <a:lnTo>
                      <a:pt x="212" y="99"/>
                    </a:lnTo>
                    <a:lnTo>
                      <a:pt x="224" y="106"/>
                    </a:lnTo>
                    <a:lnTo>
                      <a:pt x="235" y="112"/>
                    </a:lnTo>
                    <a:lnTo>
                      <a:pt x="247" y="115"/>
                    </a:lnTo>
                    <a:lnTo>
                      <a:pt x="259" y="117"/>
                    </a:lnTo>
                    <a:lnTo>
                      <a:pt x="272" y="117"/>
                    </a:lnTo>
                    <a:lnTo>
                      <a:pt x="273" y="141"/>
                    </a:lnTo>
                    <a:lnTo>
                      <a:pt x="273" y="159"/>
                    </a:lnTo>
                    <a:lnTo>
                      <a:pt x="284" y="197"/>
                    </a:lnTo>
                    <a:lnTo>
                      <a:pt x="293" y="233"/>
                    </a:lnTo>
                    <a:lnTo>
                      <a:pt x="241" y="282"/>
                    </a:lnTo>
                    <a:lnTo>
                      <a:pt x="225" y="260"/>
                    </a:lnTo>
                    <a:lnTo>
                      <a:pt x="214" y="246"/>
                    </a:lnTo>
                    <a:lnTo>
                      <a:pt x="202" y="233"/>
                    </a:lnTo>
                    <a:lnTo>
                      <a:pt x="194" y="231"/>
                    </a:lnTo>
                    <a:lnTo>
                      <a:pt x="186" y="232"/>
                    </a:lnTo>
                    <a:lnTo>
                      <a:pt x="179" y="236"/>
                    </a:lnTo>
                    <a:lnTo>
                      <a:pt x="171" y="242"/>
                    </a:lnTo>
                    <a:lnTo>
                      <a:pt x="163" y="252"/>
                    </a:lnTo>
                    <a:lnTo>
                      <a:pt x="157" y="268"/>
                    </a:lnTo>
                    <a:lnTo>
                      <a:pt x="153" y="280"/>
                    </a:lnTo>
                    <a:lnTo>
                      <a:pt x="150" y="296"/>
                    </a:lnTo>
                    <a:lnTo>
                      <a:pt x="150" y="308"/>
                    </a:lnTo>
                    <a:lnTo>
                      <a:pt x="150" y="322"/>
                    </a:lnTo>
                    <a:lnTo>
                      <a:pt x="152" y="340"/>
                    </a:lnTo>
                    <a:lnTo>
                      <a:pt x="155" y="357"/>
                    </a:lnTo>
                    <a:lnTo>
                      <a:pt x="159" y="375"/>
                    </a:lnTo>
                    <a:lnTo>
                      <a:pt x="162" y="391"/>
                    </a:lnTo>
                    <a:lnTo>
                      <a:pt x="167" y="402"/>
                    </a:lnTo>
                    <a:lnTo>
                      <a:pt x="184" y="448"/>
                    </a:lnTo>
                    <a:lnTo>
                      <a:pt x="207" y="498"/>
                    </a:lnTo>
                    <a:lnTo>
                      <a:pt x="225" y="556"/>
                    </a:lnTo>
                    <a:lnTo>
                      <a:pt x="237" y="600"/>
                    </a:lnTo>
                    <a:lnTo>
                      <a:pt x="224" y="626"/>
                    </a:lnTo>
                  </a:path>
                </a:pathLst>
              </a:custGeom>
              <a:solidFill>
                <a:srgbClr val="000000"/>
              </a:solidFill>
              <a:ln w="12700" cap="rnd" cmpd="sng">
                <a:solidFill>
                  <a:srgbClr val="000000"/>
                </a:solidFill>
                <a:prstDash val="solid"/>
                <a:round/>
                <a:headEnd type="none" w="med" len="med"/>
                <a:tailEnd type="none" w="med" len="med"/>
              </a:ln>
              <a:effectLst/>
            </p:spPr>
            <p:txBody>
              <a:bodyPr/>
              <a:lstStyle/>
              <a:p>
                <a:endParaRPr lang="en-US" dirty="0"/>
              </a:p>
            </p:txBody>
          </p:sp>
          <p:sp>
            <p:nvSpPr>
              <p:cNvPr id="29" name="Freeform 29"/>
              <p:cNvSpPr>
                <a:spLocks/>
              </p:cNvSpPr>
              <p:nvPr/>
            </p:nvSpPr>
            <p:spPr bwMode="auto">
              <a:xfrm>
                <a:off x="533" y="2192"/>
                <a:ext cx="199" cy="388"/>
              </a:xfrm>
              <a:custGeom>
                <a:avLst/>
                <a:gdLst/>
                <a:ahLst/>
                <a:cxnLst>
                  <a:cxn ang="0">
                    <a:pos x="85" y="387"/>
                  </a:cxn>
                  <a:cxn ang="0">
                    <a:pos x="70" y="373"/>
                  </a:cxn>
                  <a:cxn ang="0">
                    <a:pos x="62" y="364"/>
                  </a:cxn>
                  <a:cxn ang="0">
                    <a:pos x="53" y="354"/>
                  </a:cxn>
                  <a:cxn ang="0">
                    <a:pos x="45" y="343"/>
                  </a:cxn>
                  <a:cxn ang="0">
                    <a:pos x="39" y="334"/>
                  </a:cxn>
                  <a:cxn ang="0">
                    <a:pos x="31" y="322"/>
                  </a:cxn>
                  <a:cxn ang="0">
                    <a:pos x="22" y="304"/>
                  </a:cxn>
                  <a:cxn ang="0">
                    <a:pos x="14" y="281"/>
                  </a:cxn>
                  <a:cxn ang="0">
                    <a:pos x="8" y="258"/>
                  </a:cxn>
                  <a:cxn ang="0">
                    <a:pos x="5" y="243"/>
                  </a:cxn>
                  <a:cxn ang="0">
                    <a:pos x="2" y="208"/>
                  </a:cxn>
                  <a:cxn ang="0">
                    <a:pos x="0" y="178"/>
                  </a:cxn>
                  <a:cxn ang="0">
                    <a:pos x="2" y="159"/>
                  </a:cxn>
                  <a:cxn ang="0">
                    <a:pos x="3" y="140"/>
                  </a:cxn>
                  <a:cxn ang="0">
                    <a:pos x="7" y="120"/>
                  </a:cxn>
                  <a:cxn ang="0">
                    <a:pos x="10" y="97"/>
                  </a:cxn>
                  <a:cxn ang="0">
                    <a:pos x="20" y="65"/>
                  </a:cxn>
                  <a:cxn ang="0">
                    <a:pos x="33" y="41"/>
                  </a:cxn>
                  <a:cxn ang="0">
                    <a:pos x="46" y="24"/>
                  </a:cxn>
                  <a:cxn ang="0">
                    <a:pos x="57" y="12"/>
                  </a:cxn>
                  <a:cxn ang="0">
                    <a:pos x="71" y="5"/>
                  </a:cxn>
                  <a:cxn ang="0">
                    <a:pos x="84" y="0"/>
                  </a:cxn>
                  <a:cxn ang="0">
                    <a:pos x="94" y="12"/>
                  </a:cxn>
                  <a:cxn ang="0">
                    <a:pos x="107" y="25"/>
                  </a:cxn>
                  <a:cxn ang="0">
                    <a:pos x="117" y="34"/>
                  </a:cxn>
                  <a:cxn ang="0">
                    <a:pos x="129" y="41"/>
                  </a:cxn>
                  <a:cxn ang="0">
                    <a:pos x="140" y="47"/>
                  </a:cxn>
                  <a:cxn ang="0">
                    <a:pos x="152" y="50"/>
                  </a:cxn>
                  <a:cxn ang="0">
                    <a:pos x="164" y="52"/>
                  </a:cxn>
                  <a:cxn ang="0">
                    <a:pos x="177" y="52"/>
                  </a:cxn>
                  <a:cxn ang="0">
                    <a:pos x="178" y="76"/>
                  </a:cxn>
                  <a:cxn ang="0">
                    <a:pos x="178" y="94"/>
                  </a:cxn>
                  <a:cxn ang="0">
                    <a:pos x="189" y="132"/>
                  </a:cxn>
                  <a:cxn ang="0">
                    <a:pos x="198" y="168"/>
                  </a:cxn>
                  <a:cxn ang="0">
                    <a:pos x="146" y="217"/>
                  </a:cxn>
                  <a:cxn ang="0">
                    <a:pos x="130" y="195"/>
                  </a:cxn>
                  <a:cxn ang="0">
                    <a:pos x="119" y="181"/>
                  </a:cxn>
                  <a:cxn ang="0">
                    <a:pos x="107" y="168"/>
                  </a:cxn>
                  <a:cxn ang="0">
                    <a:pos x="99" y="166"/>
                  </a:cxn>
                  <a:cxn ang="0">
                    <a:pos x="91" y="167"/>
                  </a:cxn>
                  <a:cxn ang="0">
                    <a:pos x="84" y="171"/>
                  </a:cxn>
                  <a:cxn ang="0">
                    <a:pos x="76" y="177"/>
                  </a:cxn>
                  <a:cxn ang="0">
                    <a:pos x="68" y="187"/>
                  </a:cxn>
                  <a:cxn ang="0">
                    <a:pos x="62" y="203"/>
                  </a:cxn>
                  <a:cxn ang="0">
                    <a:pos x="58" y="215"/>
                  </a:cxn>
                  <a:cxn ang="0">
                    <a:pos x="55" y="231"/>
                  </a:cxn>
                  <a:cxn ang="0">
                    <a:pos x="55" y="243"/>
                  </a:cxn>
                  <a:cxn ang="0">
                    <a:pos x="55" y="257"/>
                  </a:cxn>
                  <a:cxn ang="0">
                    <a:pos x="57" y="275"/>
                  </a:cxn>
                  <a:cxn ang="0">
                    <a:pos x="60" y="292"/>
                  </a:cxn>
                  <a:cxn ang="0">
                    <a:pos x="64" y="310"/>
                  </a:cxn>
                  <a:cxn ang="0">
                    <a:pos x="67" y="326"/>
                  </a:cxn>
                  <a:cxn ang="0">
                    <a:pos x="72" y="337"/>
                  </a:cxn>
                  <a:cxn ang="0">
                    <a:pos x="89" y="383"/>
                  </a:cxn>
                  <a:cxn ang="0">
                    <a:pos x="85" y="387"/>
                  </a:cxn>
                </a:cxnLst>
                <a:rect l="0" t="0" r="r" b="b"/>
                <a:pathLst>
                  <a:path w="199" h="388">
                    <a:moveTo>
                      <a:pt x="85" y="387"/>
                    </a:moveTo>
                    <a:lnTo>
                      <a:pt x="70" y="373"/>
                    </a:lnTo>
                    <a:lnTo>
                      <a:pt x="62" y="364"/>
                    </a:lnTo>
                    <a:lnTo>
                      <a:pt x="53" y="354"/>
                    </a:lnTo>
                    <a:lnTo>
                      <a:pt x="45" y="343"/>
                    </a:lnTo>
                    <a:lnTo>
                      <a:pt x="39" y="334"/>
                    </a:lnTo>
                    <a:lnTo>
                      <a:pt x="31" y="322"/>
                    </a:lnTo>
                    <a:lnTo>
                      <a:pt x="22" y="304"/>
                    </a:lnTo>
                    <a:lnTo>
                      <a:pt x="14" y="281"/>
                    </a:lnTo>
                    <a:lnTo>
                      <a:pt x="8" y="258"/>
                    </a:lnTo>
                    <a:lnTo>
                      <a:pt x="5" y="243"/>
                    </a:lnTo>
                    <a:lnTo>
                      <a:pt x="2" y="208"/>
                    </a:lnTo>
                    <a:lnTo>
                      <a:pt x="0" y="178"/>
                    </a:lnTo>
                    <a:lnTo>
                      <a:pt x="2" y="159"/>
                    </a:lnTo>
                    <a:lnTo>
                      <a:pt x="3" y="140"/>
                    </a:lnTo>
                    <a:lnTo>
                      <a:pt x="7" y="120"/>
                    </a:lnTo>
                    <a:lnTo>
                      <a:pt x="10" y="97"/>
                    </a:lnTo>
                    <a:lnTo>
                      <a:pt x="20" y="65"/>
                    </a:lnTo>
                    <a:lnTo>
                      <a:pt x="33" y="41"/>
                    </a:lnTo>
                    <a:lnTo>
                      <a:pt x="46" y="24"/>
                    </a:lnTo>
                    <a:lnTo>
                      <a:pt x="57" y="12"/>
                    </a:lnTo>
                    <a:lnTo>
                      <a:pt x="71" y="5"/>
                    </a:lnTo>
                    <a:lnTo>
                      <a:pt x="84" y="0"/>
                    </a:lnTo>
                    <a:lnTo>
                      <a:pt x="94" y="12"/>
                    </a:lnTo>
                    <a:lnTo>
                      <a:pt x="107" y="25"/>
                    </a:lnTo>
                    <a:lnTo>
                      <a:pt x="117" y="34"/>
                    </a:lnTo>
                    <a:lnTo>
                      <a:pt x="129" y="41"/>
                    </a:lnTo>
                    <a:lnTo>
                      <a:pt x="140" y="47"/>
                    </a:lnTo>
                    <a:lnTo>
                      <a:pt x="152" y="50"/>
                    </a:lnTo>
                    <a:lnTo>
                      <a:pt x="164" y="52"/>
                    </a:lnTo>
                    <a:lnTo>
                      <a:pt x="177" y="52"/>
                    </a:lnTo>
                    <a:lnTo>
                      <a:pt x="178" y="76"/>
                    </a:lnTo>
                    <a:lnTo>
                      <a:pt x="178" y="94"/>
                    </a:lnTo>
                    <a:lnTo>
                      <a:pt x="189" y="132"/>
                    </a:lnTo>
                    <a:lnTo>
                      <a:pt x="198" y="168"/>
                    </a:lnTo>
                    <a:lnTo>
                      <a:pt x="146" y="217"/>
                    </a:lnTo>
                    <a:lnTo>
                      <a:pt x="130" y="195"/>
                    </a:lnTo>
                    <a:lnTo>
                      <a:pt x="119" y="181"/>
                    </a:lnTo>
                    <a:lnTo>
                      <a:pt x="107" y="168"/>
                    </a:lnTo>
                    <a:lnTo>
                      <a:pt x="99" y="166"/>
                    </a:lnTo>
                    <a:lnTo>
                      <a:pt x="91" y="167"/>
                    </a:lnTo>
                    <a:lnTo>
                      <a:pt x="84" y="171"/>
                    </a:lnTo>
                    <a:lnTo>
                      <a:pt x="76" y="177"/>
                    </a:lnTo>
                    <a:lnTo>
                      <a:pt x="68" y="187"/>
                    </a:lnTo>
                    <a:lnTo>
                      <a:pt x="62" y="203"/>
                    </a:lnTo>
                    <a:lnTo>
                      <a:pt x="58" y="215"/>
                    </a:lnTo>
                    <a:lnTo>
                      <a:pt x="55" y="231"/>
                    </a:lnTo>
                    <a:lnTo>
                      <a:pt x="55" y="243"/>
                    </a:lnTo>
                    <a:lnTo>
                      <a:pt x="55" y="257"/>
                    </a:lnTo>
                    <a:lnTo>
                      <a:pt x="57" y="275"/>
                    </a:lnTo>
                    <a:lnTo>
                      <a:pt x="60" y="292"/>
                    </a:lnTo>
                    <a:lnTo>
                      <a:pt x="64" y="310"/>
                    </a:lnTo>
                    <a:lnTo>
                      <a:pt x="67" y="326"/>
                    </a:lnTo>
                    <a:lnTo>
                      <a:pt x="72" y="337"/>
                    </a:lnTo>
                    <a:lnTo>
                      <a:pt x="89" y="383"/>
                    </a:lnTo>
                    <a:lnTo>
                      <a:pt x="85" y="387"/>
                    </a:lnTo>
                  </a:path>
                </a:pathLst>
              </a:custGeom>
              <a:solidFill>
                <a:srgbClr val="808080"/>
              </a:solidFill>
              <a:ln w="12700" cap="rnd" cmpd="sng">
                <a:solidFill>
                  <a:srgbClr val="000000"/>
                </a:solidFill>
                <a:prstDash val="solid"/>
                <a:round/>
                <a:headEnd type="none" w="med" len="med"/>
                <a:tailEnd type="none" w="med" len="med"/>
              </a:ln>
              <a:effectLst/>
            </p:spPr>
            <p:txBody>
              <a:bodyPr/>
              <a:lstStyle/>
              <a:p>
                <a:endParaRPr lang="en-US" dirty="0"/>
              </a:p>
            </p:txBody>
          </p:sp>
          <p:grpSp>
            <p:nvGrpSpPr>
              <p:cNvPr id="30" name="Group 33"/>
              <p:cNvGrpSpPr>
                <a:grpSpLocks/>
              </p:cNvGrpSpPr>
              <p:nvPr/>
            </p:nvGrpSpPr>
            <p:grpSpPr bwMode="auto">
              <a:xfrm>
                <a:off x="562" y="2239"/>
                <a:ext cx="136" cy="265"/>
                <a:chOff x="562" y="2239"/>
                <a:chExt cx="136" cy="265"/>
              </a:xfrm>
            </p:grpSpPr>
            <p:sp>
              <p:nvSpPr>
                <p:cNvPr id="31" name="Freeform 30"/>
                <p:cNvSpPr>
                  <a:spLocks/>
                </p:cNvSpPr>
                <p:nvPr/>
              </p:nvSpPr>
              <p:spPr bwMode="auto">
                <a:xfrm>
                  <a:off x="562" y="2239"/>
                  <a:ext cx="64" cy="265"/>
                </a:xfrm>
                <a:custGeom>
                  <a:avLst/>
                  <a:gdLst/>
                  <a:ahLst/>
                  <a:cxnLst>
                    <a:cxn ang="0">
                      <a:pos x="63" y="0"/>
                    </a:cxn>
                    <a:cxn ang="0">
                      <a:pos x="51" y="10"/>
                    </a:cxn>
                    <a:cxn ang="0">
                      <a:pos x="40" y="21"/>
                    </a:cxn>
                    <a:cxn ang="0">
                      <a:pos x="35" y="28"/>
                    </a:cxn>
                    <a:cxn ang="0">
                      <a:pos x="29" y="36"/>
                    </a:cxn>
                    <a:cxn ang="0">
                      <a:pos x="23" y="45"/>
                    </a:cxn>
                    <a:cxn ang="0">
                      <a:pos x="16" y="57"/>
                    </a:cxn>
                    <a:cxn ang="0">
                      <a:pos x="12" y="67"/>
                    </a:cxn>
                    <a:cxn ang="0">
                      <a:pos x="8" y="80"/>
                    </a:cxn>
                    <a:cxn ang="0">
                      <a:pos x="4" y="98"/>
                    </a:cxn>
                    <a:cxn ang="0">
                      <a:pos x="2" y="116"/>
                    </a:cxn>
                    <a:cxn ang="0">
                      <a:pos x="0" y="134"/>
                    </a:cxn>
                    <a:cxn ang="0">
                      <a:pos x="0" y="148"/>
                    </a:cxn>
                    <a:cxn ang="0">
                      <a:pos x="0" y="166"/>
                    </a:cxn>
                    <a:cxn ang="0">
                      <a:pos x="2" y="182"/>
                    </a:cxn>
                    <a:cxn ang="0">
                      <a:pos x="4" y="196"/>
                    </a:cxn>
                    <a:cxn ang="0">
                      <a:pos x="9" y="208"/>
                    </a:cxn>
                    <a:cxn ang="0">
                      <a:pos x="15" y="225"/>
                    </a:cxn>
                    <a:cxn ang="0">
                      <a:pos x="21" y="238"/>
                    </a:cxn>
                    <a:cxn ang="0">
                      <a:pos x="26" y="250"/>
                    </a:cxn>
                    <a:cxn ang="0">
                      <a:pos x="34" y="264"/>
                    </a:cxn>
                  </a:cxnLst>
                  <a:rect l="0" t="0" r="r" b="b"/>
                  <a:pathLst>
                    <a:path w="64" h="265">
                      <a:moveTo>
                        <a:pt x="63" y="0"/>
                      </a:moveTo>
                      <a:lnTo>
                        <a:pt x="51" y="10"/>
                      </a:lnTo>
                      <a:lnTo>
                        <a:pt x="40" y="21"/>
                      </a:lnTo>
                      <a:lnTo>
                        <a:pt x="35" y="28"/>
                      </a:lnTo>
                      <a:lnTo>
                        <a:pt x="29" y="36"/>
                      </a:lnTo>
                      <a:lnTo>
                        <a:pt x="23" y="45"/>
                      </a:lnTo>
                      <a:lnTo>
                        <a:pt x="16" y="57"/>
                      </a:lnTo>
                      <a:lnTo>
                        <a:pt x="12" y="67"/>
                      </a:lnTo>
                      <a:lnTo>
                        <a:pt x="8" y="80"/>
                      </a:lnTo>
                      <a:lnTo>
                        <a:pt x="4" y="98"/>
                      </a:lnTo>
                      <a:lnTo>
                        <a:pt x="2" y="116"/>
                      </a:lnTo>
                      <a:lnTo>
                        <a:pt x="0" y="134"/>
                      </a:lnTo>
                      <a:lnTo>
                        <a:pt x="0" y="148"/>
                      </a:lnTo>
                      <a:lnTo>
                        <a:pt x="0" y="166"/>
                      </a:lnTo>
                      <a:lnTo>
                        <a:pt x="2" y="182"/>
                      </a:lnTo>
                      <a:lnTo>
                        <a:pt x="4" y="196"/>
                      </a:lnTo>
                      <a:lnTo>
                        <a:pt x="9" y="208"/>
                      </a:lnTo>
                      <a:lnTo>
                        <a:pt x="15" y="225"/>
                      </a:lnTo>
                      <a:lnTo>
                        <a:pt x="21" y="238"/>
                      </a:lnTo>
                      <a:lnTo>
                        <a:pt x="26" y="250"/>
                      </a:lnTo>
                      <a:lnTo>
                        <a:pt x="34" y="264"/>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sp>
              <p:nvSpPr>
                <p:cNvPr id="32" name="Freeform 31"/>
                <p:cNvSpPr>
                  <a:spLocks/>
                </p:cNvSpPr>
                <p:nvPr/>
              </p:nvSpPr>
              <p:spPr bwMode="auto">
                <a:xfrm>
                  <a:off x="592" y="2254"/>
                  <a:ext cx="67" cy="147"/>
                </a:xfrm>
                <a:custGeom>
                  <a:avLst/>
                  <a:gdLst/>
                  <a:ahLst/>
                  <a:cxnLst>
                    <a:cxn ang="0">
                      <a:pos x="66" y="0"/>
                    </a:cxn>
                    <a:cxn ang="0">
                      <a:pos x="56" y="6"/>
                    </a:cxn>
                    <a:cxn ang="0">
                      <a:pos x="46" y="12"/>
                    </a:cxn>
                    <a:cxn ang="0">
                      <a:pos x="37" y="21"/>
                    </a:cxn>
                    <a:cxn ang="0">
                      <a:pos x="29" y="28"/>
                    </a:cxn>
                    <a:cxn ang="0">
                      <a:pos x="24" y="34"/>
                    </a:cxn>
                    <a:cxn ang="0">
                      <a:pos x="20" y="39"/>
                    </a:cxn>
                    <a:cxn ang="0">
                      <a:pos x="17" y="45"/>
                    </a:cxn>
                    <a:cxn ang="0">
                      <a:pos x="13" y="52"/>
                    </a:cxn>
                    <a:cxn ang="0">
                      <a:pos x="11" y="59"/>
                    </a:cxn>
                    <a:cxn ang="0">
                      <a:pos x="8" y="65"/>
                    </a:cxn>
                    <a:cxn ang="0">
                      <a:pos x="6" y="74"/>
                    </a:cxn>
                    <a:cxn ang="0">
                      <a:pos x="4" y="82"/>
                    </a:cxn>
                    <a:cxn ang="0">
                      <a:pos x="2" y="93"/>
                    </a:cxn>
                    <a:cxn ang="0">
                      <a:pos x="1" y="101"/>
                    </a:cxn>
                    <a:cxn ang="0">
                      <a:pos x="0" y="109"/>
                    </a:cxn>
                    <a:cxn ang="0">
                      <a:pos x="0" y="117"/>
                    </a:cxn>
                    <a:cxn ang="0">
                      <a:pos x="0" y="129"/>
                    </a:cxn>
                    <a:cxn ang="0">
                      <a:pos x="1" y="138"/>
                    </a:cxn>
                    <a:cxn ang="0">
                      <a:pos x="2" y="146"/>
                    </a:cxn>
                  </a:cxnLst>
                  <a:rect l="0" t="0" r="r" b="b"/>
                  <a:pathLst>
                    <a:path w="67" h="147">
                      <a:moveTo>
                        <a:pt x="66" y="0"/>
                      </a:moveTo>
                      <a:lnTo>
                        <a:pt x="56" y="6"/>
                      </a:lnTo>
                      <a:lnTo>
                        <a:pt x="46" y="12"/>
                      </a:lnTo>
                      <a:lnTo>
                        <a:pt x="37" y="21"/>
                      </a:lnTo>
                      <a:lnTo>
                        <a:pt x="29" y="28"/>
                      </a:lnTo>
                      <a:lnTo>
                        <a:pt x="24" y="34"/>
                      </a:lnTo>
                      <a:lnTo>
                        <a:pt x="20" y="39"/>
                      </a:lnTo>
                      <a:lnTo>
                        <a:pt x="17" y="45"/>
                      </a:lnTo>
                      <a:lnTo>
                        <a:pt x="13" y="52"/>
                      </a:lnTo>
                      <a:lnTo>
                        <a:pt x="11" y="59"/>
                      </a:lnTo>
                      <a:lnTo>
                        <a:pt x="8" y="65"/>
                      </a:lnTo>
                      <a:lnTo>
                        <a:pt x="6" y="74"/>
                      </a:lnTo>
                      <a:lnTo>
                        <a:pt x="4" y="82"/>
                      </a:lnTo>
                      <a:lnTo>
                        <a:pt x="2" y="93"/>
                      </a:lnTo>
                      <a:lnTo>
                        <a:pt x="1" y="101"/>
                      </a:lnTo>
                      <a:lnTo>
                        <a:pt x="0" y="109"/>
                      </a:lnTo>
                      <a:lnTo>
                        <a:pt x="0" y="117"/>
                      </a:lnTo>
                      <a:lnTo>
                        <a:pt x="0" y="129"/>
                      </a:lnTo>
                      <a:lnTo>
                        <a:pt x="1" y="138"/>
                      </a:lnTo>
                      <a:lnTo>
                        <a:pt x="2" y="146"/>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sp>
              <p:nvSpPr>
                <p:cNvPr id="33" name="Freeform 32"/>
                <p:cNvSpPr>
                  <a:spLocks/>
                </p:cNvSpPr>
                <p:nvPr/>
              </p:nvSpPr>
              <p:spPr bwMode="auto">
                <a:xfrm>
                  <a:off x="633" y="2282"/>
                  <a:ext cx="65" cy="78"/>
                </a:xfrm>
                <a:custGeom>
                  <a:avLst/>
                  <a:gdLst/>
                  <a:ahLst/>
                  <a:cxnLst>
                    <a:cxn ang="0">
                      <a:pos x="64" y="0"/>
                    </a:cxn>
                    <a:cxn ang="0">
                      <a:pos x="59" y="0"/>
                    </a:cxn>
                    <a:cxn ang="0">
                      <a:pos x="52" y="0"/>
                    </a:cxn>
                    <a:cxn ang="0">
                      <a:pos x="46" y="2"/>
                    </a:cxn>
                    <a:cxn ang="0">
                      <a:pos x="42" y="4"/>
                    </a:cxn>
                    <a:cxn ang="0">
                      <a:pos x="36" y="7"/>
                    </a:cxn>
                    <a:cxn ang="0">
                      <a:pos x="31" y="13"/>
                    </a:cxn>
                    <a:cxn ang="0">
                      <a:pos x="27" y="17"/>
                    </a:cxn>
                    <a:cxn ang="0">
                      <a:pos x="21" y="24"/>
                    </a:cxn>
                    <a:cxn ang="0">
                      <a:pos x="16" y="30"/>
                    </a:cxn>
                    <a:cxn ang="0">
                      <a:pos x="12" y="37"/>
                    </a:cxn>
                    <a:cxn ang="0">
                      <a:pos x="8" y="43"/>
                    </a:cxn>
                    <a:cxn ang="0">
                      <a:pos x="5" y="52"/>
                    </a:cxn>
                    <a:cxn ang="0">
                      <a:pos x="3" y="58"/>
                    </a:cxn>
                    <a:cxn ang="0">
                      <a:pos x="1" y="64"/>
                    </a:cxn>
                    <a:cxn ang="0">
                      <a:pos x="0" y="77"/>
                    </a:cxn>
                  </a:cxnLst>
                  <a:rect l="0" t="0" r="r" b="b"/>
                  <a:pathLst>
                    <a:path w="65" h="78">
                      <a:moveTo>
                        <a:pt x="64" y="0"/>
                      </a:moveTo>
                      <a:lnTo>
                        <a:pt x="59" y="0"/>
                      </a:lnTo>
                      <a:lnTo>
                        <a:pt x="52" y="0"/>
                      </a:lnTo>
                      <a:lnTo>
                        <a:pt x="46" y="2"/>
                      </a:lnTo>
                      <a:lnTo>
                        <a:pt x="42" y="4"/>
                      </a:lnTo>
                      <a:lnTo>
                        <a:pt x="36" y="7"/>
                      </a:lnTo>
                      <a:lnTo>
                        <a:pt x="31" y="13"/>
                      </a:lnTo>
                      <a:lnTo>
                        <a:pt x="27" y="17"/>
                      </a:lnTo>
                      <a:lnTo>
                        <a:pt x="21" y="24"/>
                      </a:lnTo>
                      <a:lnTo>
                        <a:pt x="16" y="30"/>
                      </a:lnTo>
                      <a:lnTo>
                        <a:pt x="12" y="37"/>
                      </a:lnTo>
                      <a:lnTo>
                        <a:pt x="8" y="43"/>
                      </a:lnTo>
                      <a:lnTo>
                        <a:pt x="5" y="52"/>
                      </a:lnTo>
                      <a:lnTo>
                        <a:pt x="3" y="58"/>
                      </a:lnTo>
                      <a:lnTo>
                        <a:pt x="1" y="64"/>
                      </a:lnTo>
                      <a:lnTo>
                        <a:pt x="0" y="77"/>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grpSp>
        </p:grpSp>
        <p:sp>
          <p:nvSpPr>
            <p:cNvPr id="8" name="Freeform 35"/>
            <p:cNvSpPr>
              <a:spLocks/>
            </p:cNvSpPr>
            <p:nvPr/>
          </p:nvSpPr>
          <p:spPr bwMode="auto">
            <a:xfrm>
              <a:off x="747" y="2579"/>
              <a:ext cx="210" cy="195"/>
            </a:xfrm>
            <a:custGeom>
              <a:avLst/>
              <a:gdLst/>
              <a:ahLst/>
              <a:cxnLst>
                <a:cxn ang="0">
                  <a:pos x="0" y="0"/>
                </a:cxn>
                <a:cxn ang="0">
                  <a:pos x="26" y="45"/>
                </a:cxn>
                <a:cxn ang="0">
                  <a:pos x="40" y="65"/>
                </a:cxn>
                <a:cxn ang="0">
                  <a:pos x="54" y="81"/>
                </a:cxn>
                <a:cxn ang="0">
                  <a:pos x="64" y="90"/>
                </a:cxn>
                <a:cxn ang="0">
                  <a:pos x="76" y="95"/>
                </a:cxn>
                <a:cxn ang="0">
                  <a:pos x="83" y="96"/>
                </a:cxn>
                <a:cxn ang="0">
                  <a:pos x="94" y="96"/>
                </a:cxn>
                <a:cxn ang="0">
                  <a:pos x="103" y="94"/>
                </a:cxn>
                <a:cxn ang="0">
                  <a:pos x="113" y="92"/>
                </a:cxn>
                <a:cxn ang="0">
                  <a:pos x="122" y="88"/>
                </a:cxn>
                <a:cxn ang="0">
                  <a:pos x="130" y="82"/>
                </a:cxn>
                <a:cxn ang="0">
                  <a:pos x="137" y="76"/>
                </a:cxn>
                <a:cxn ang="0">
                  <a:pos x="144" y="69"/>
                </a:cxn>
                <a:cxn ang="0">
                  <a:pos x="156" y="54"/>
                </a:cxn>
                <a:cxn ang="0">
                  <a:pos x="161" y="47"/>
                </a:cxn>
                <a:cxn ang="0">
                  <a:pos x="165" y="39"/>
                </a:cxn>
                <a:cxn ang="0">
                  <a:pos x="167" y="33"/>
                </a:cxn>
                <a:cxn ang="0">
                  <a:pos x="182" y="62"/>
                </a:cxn>
                <a:cxn ang="0">
                  <a:pos x="196" y="88"/>
                </a:cxn>
                <a:cxn ang="0">
                  <a:pos x="209" y="106"/>
                </a:cxn>
                <a:cxn ang="0">
                  <a:pos x="206" y="122"/>
                </a:cxn>
                <a:cxn ang="0">
                  <a:pos x="200" y="138"/>
                </a:cxn>
                <a:cxn ang="0">
                  <a:pos x="194" y="149"/>
                </a:cxn>
                <a:cxn ang="0">
                  <a:pos x="185" y="160"/>
                </a:cxn>
                <a:cxn ang="0">
                  <a:pos x="176" y="168"/>
                </a:cxn>
                <a:cxn ang="0">
                  <a:pos x="168" y="174"/>
                </a:cxn>
                <a:cxn ang="0">
                  <a:pos x="161" y="179"/>
                </a:cxn>
                <a:cxn ang="0">
                  <a:pos x="149" y="186"/>
                </a:cxn>
                <a:cxn ang="0">
                  <a:pos x="138" y="191"/>
                </a:cxn>
                <a:cxn ang="0">
                  <a:pos x="121" y="194"/>
                </a:cxn>
                <a:cxn ang="0">
                  <a:pos x="103" y="194"/>
                </a:cxn>
                <a:cxn ang="0">
                  <a:pos x="89" y="190"/>
                </a:cxn>
                <a:cxn ang="0">
                  <a:pos x="77" y="184"/>
                </a:cxn>
                <a:cxn ang="0">
                  <a:pos x="68" y="175"/>
                </a:cxn>
                <a:cxn ang="0">
                  <a:pos x="57" y="167"/>
                </a:cxn>
                <a:cxn ang="0">
                  <a:pos x="49" y="159"/>
                </a:cxn>
                <a:cxn ang="0">
                  <a:pos x="39" y="145"/>
                </a:cxn>
                <a:cxn ang="0">
                  <a:pos x="26" y="115"/>
                </a:cxn>
                <a:cxn ang="0">
                  <a:pos x="17" y="83"/>
                </a:cxn>
                <a:cxn ang="0">
                  <a:pos x="9" y="54"/>
                </a:cxn>
                <a:cxn ang="0">
                  <a:pos x="0" y="0"/>
                </a:cxn>
              </a:cxnLst>
              <a:rect l="0" t="0" r="r" b="b"/>
              <a:pathLst>
                <a:path w="210" h="195">
                  <a:moveTo>
                    <a:pt x="0" y="0"/>
                  </a:moveTo>
                  <a:lnTo>
                    <a:pt x="26" y="45"/>
                  </a:lnTo>
                  <a:lnTo>
                    <a:pt x="40" y="65"/>
                  </a:lnTo>
                  <a:lnTo>
                    <a:pt x="54" y="81"/>
                  </a:lnTo>
                  <a:lnTo>
                    <a:pt x="64" y="90"/>
                  </a:lnTo>
                  <a:lnTo>
                    <a:pt x="76" y="95"/>
                  </a:lnTo>
                  <a:lnTo>
                    <a:pt x="83" y="96"/>
                  </a:lnTo>
                  <a:lnTo>
                    <a:pt x="94" y="96"/>
                  </a:lnTo>
                  <a:lnTo>
                    <a:pt x="103" y="94"/>
                  </a:lnTo>
                  <a:lnTo>
                    <a:pt x="113" y="92"/>
                  </a:lnTo>
                  <a:lnTo>
                    <a:pt x="122" y="88"/>
                  </a:lnTo>
                  <a:lnTo>
                    <a:pt x="130" y="82"/>
                  </a:lnTo>
                  <a:lnTo>
                    <a:pt x="137" y="76"/>
                  </a:lnTo>
                  <a:lnTo>
                    <a:pt x="144" y="69"/>
                  </a:lnTo>
                  <a:lnTo>
                    <a:pt x="156" y="54"/>
                  </a:lnTo>
                  <a:lnTo>
                    <a:pt x="161" y="47"/>
                  </a:lnTo>
                  <a:lnTo>
                    <a:pt x="165" y="39"/>
                  </a:lnTo>
                  <a:lnTo>
                    <a:pt x="167" y="33"/>
                  </a:lnTo>
                  <a:lnTo>
                    <a:pt x="182" y="62"/>
                  </a:lnTo>
                  <a:lnTo>
                    <a:pt x="196" y="88"/>
                  </a:lnTo>
                  <a:lnTo>
                    <a:pt x="209" y="106"/>
                  </a:lnTo>
                  <a:lnTo>
                    <a:pt x="206" y="122"/>
                  </a:lnTo>
                  <a:lnTo>
                    <a:pt x="200" y="138"/>
                  </a:lnTo>
                  <a:lnTo>
                    <a:pt x="194" y="149"/>
                  </a:lnTo>
                  <a:lnTo>
                    <a:pt x="185" y="160"/>
                  </a:lnTo>
                  <a:lnTo>
                    <a:pt x="176" y="168"/>
                  </a:lnTo>
                  <a:lnTo>
                    <a:pt x="168" y="174"/>
                  </a:lnTo>
                  <a:lnTo>
                    <a:pt x="161" y="179"/>
                  </a:lnTo>
                  <a:lnTo>
                    <a:pt x="149" y="186"/>
                  </a:lnTo>
                  <a:lnTo>
                    <a:pt x="138" y="191"/>
                  </a:lnTo>
                  <a:lnTo>
                    <a:pt x="121" y="194"/>
                  </a:lnTo>
                  <a:lnTo>
                    <a:pt x="103" y="194"/>
                  </a:lnTo>
                  <a:lnTo>
                    <a:pt x="89" y="190"/>
                  </a:lnTo>
                  <a:lnTo>
                    <a:pt x="77" y="184"/>
                  </a:lnTo>
                  <a:lnTo>
                    <a:pt x="68" y="175"/>
                  </a:lnTo>
                  <a:lnTo>
                    <a:pt x="57" y="167"/>
                  </a:lnTo>
                  <a:lnTo>
                    <a:pt x="49" y="159"/>
                  </a:lnTo>
                  <a:lnTo>
                    <a:pt x="39" y="145"/>
                  </a:lnTo>
                  <a:lnTo>
                    <a:pt x="26" y="115"/>
                  </a:lnTo>
                  <a:lnTo>
                    <a:pt x="17" y="83"/>
                  </a:lnTo>
                  <a:lnTo>
                    <a:pt x="9" y="54"/>
                  </a:lnTo>
                  <a:lnTo>
                    <a:pt x="0"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dirty="0"/>
            </a:p>
          </p:txBody>
        </p:sp>
        <p:grpSp>
          <p:nvGrpSpPr>
            <p:cNvPr id="9" name="Group 38"/>
            <p:cNvGrpSpPr>
              <a:grpSpLocks/>
            </p:cNvGrpSpPr>
            <p:nvPr/>
          </p:nvGrpSpPr>
          <p:grpSpPr bwMode="auto">
            <a:xfrm>
              <a:off x="606" y="2421"/>
              <a:ext cx="101" cy="156"/>
              <a:chOff x="606" y="2421"/>
              <a:chExt cx="101" cy="156"/>
            </a:xfrm>
          </p:grpSpPr>
          <p:sp>
            <p:nvSpPr>
              <p:cNvPr id="26" name="Freeform 36"/>
              <p:cNvSpPr>
                <a:spLocks/>
              </p:cNvSpPr>
              <p:nvPr/>
            </p:nvSpPr>
            <p:spPr bwMode="auto">
              <a:xfrm>
                <a:off x="617" y="2421"/>
                <a:ext cx="54" cy="96"/>
              </a:xfrm>
              <a:custGeom>
                <a:avLst/>
                <a:gdLst/>
                <a:ahLst/>
                <a:cxnLst>
                  <a:cxn ang="0">
                    <a:pos x="27" y="0"/>
                  </a:cxn>
                  <a:cxn ang="0">
                    <a:pos x="19" y="1"/>
                  </a:cxn>
                  <a:cxn ang="0">
                    <a:pos x="11" y="6"/>
                  </a:cxn>
                  <a:cxn ang="0">
                    <a:pos x="5" y="15"/>
                  </a:cxn>
                  <a:cxn ang="0">
                    <a:pos x="0" y="29"/>
                  </a:cxn>
                  <a:cxn ang="0">
                    <a:pos x="0" y="39"/>
                  </a:cxn>
                  <a:cxn ang="0">
                    <a:pos x="1" y="51"/>
                  </a:cxn>
                  <a:cxn ang="0">
                    <a:pos x="4" y="65"/>
                  </a:cxn>
                  <a:cxn ang="0">
                    <a:pos x="9" y="79"/>
                  </a:cxn>
                  <a:cxn ang="0">
                    <a:pos x="13" y="86"/>
                  </a:cxn>
                  <a:cxn ang="0">
                    <a:pos x="20" y="93"/>
                  </a:cxn>
                  <a:cxn ang="0">
                    <a:pos x="28" y="95"/>
                  </a:cxn>
                  <a:cxn ang="0">
                    <a:pos x="37" y="91"/>
                  </a:cxn>
                  <a:cxn ang="0">
                    <a:pos x="44" y="83"/>
                  </a:cxn>
                  <a:cxn ang="0">
                    <a:pos x="50" y="76"/>
                  </a:cxn>
                  <a:cxn ang="0">
                    <a:pos x="52" y="69"/>
                  </a:cxn>
                  <a:cxn ang="0">
                    <a:pos x="53" y="63"/>
                  </a:cxn>
                </a:cxnLst>
                <a:rect l="0" t="0" r="r" b="b"/>
                <a:pathLst>
                  <a:path w="54" h="96">
                    <a:moveTo>
                      <a:pt x="27" y="0"/>
                    </a:moveTo>
                    <a:lnTo>
                      <a:pt x="19" y="1"/>
                    </a:lnTo>
                    <a:lnTo>
                      <a:pt x="11" y="6"/>
                    </a:lnTo>
                    <a:lnTo>
                      <a:pt x="5" y="15"/>
                    </a:lnTo>
                    <a:lnTo>
                      <a:pt x="0" y="29"/>
                    </a:lnTo>
                    <a:lnTo>
                      <a:pt x="0" y="39"/>
                    </a:lnTo>
                    <a:lnTo>
                      <a:pt x="1" y="51"/>
                    </a:lnTo>
                    <a:lnTo>
                      <a:pt x="4" y="65"/>
                    </a:lnTo>
                    <a:lnTo>
                      <a:pt x="9" y="79"/>
                    </a:lnTo>
                    <a:lnTo>
                      <a:pt x="13" y="86"/>
                    </a:lnTo>
                    <a:lnTo>
                      <a:pt x="20" y="93"/>
                    </a:lnTo>
                    <a:lnTo>
                      <a:pt x="28" y="95"/>
                    </a:lnTo>
                    <a:lnTo>
                      <a:pt x="37" y="91"/>
                    </a:lnTo>
                    <a:lnTo>
                      <a:pt x="44" y="83"/>
                    </a:lnTo>
                    <a:lnTo>
                      <a:pt x="50" y="76"/>
                    </a:lnTo>
                    <a:lnTo>
                      <a:pt x="52" y="69"/>
                    </a:lnTo>
                    <a:lnTo>
                      <a:pt x="53" y="63"/>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sp>
            <p:nvSpPr>
              <p:cNvPr id="27" name="Freeform 37"/>
              <p:cNvSpPr>
                <a:spLocks/>
              </p:cNvSpPr>
              <p:nvPr/>
            </p:nvSpPr>
            <p:spPr bwMode="auto">
              <a:xfrm>
                <a:off x="606" y="2501"/>
                <a:ext cx="101" cy="76"/>
              </a:xfrm>
              <a:custGeom>
                <a:avLst/>
                <a:gdLst/>
                <a:ahLst/>
                <a:cxnLst>
                  <a:cxn ang="0">
                    <a:pos x="0" y="34"/>
                  </a:cxn>
                  <a:cxn ang="0">
                    <a:pos x="10" y="51"/>
                  </a:cxn>
                  <a:cxn ang="0">
                    <a:pos x="18" y="60"/>
                  </a:cxn>
                  <a:cxn ang="0">
                    <a:pos x="24" y="67"/>
                  </a:cxn>
                  <a:cxn ang="0">
                    <a:pos x="31" y="72"/>
                  </a:cxn>
                  <a:cxn ang="0">
                    <a:pos x="42" y="74"/>
                  </a:cxn>
                  <a:cxn ang="0">
                    <a:pos x="51" y="75"/>
                  </a:cxn>
                  <a:cxn ang="0">
                    <a:pos x="62" y="74"/>
                  </a:cxn>
                  <a:cxn ang="0">
                    <a:pos x="69" y="73"/>
                  </a:cxn>
                  <a:cxn ang="0">
                    <a:pos x="77" y="71"/>
                  </a:cxn>
                  <a:cxn ang="0">
                    <a:pos x="83" y="67"/>
                  </a:cxn>
                  <a:cxn ang="0">
                    <a:pos x="89" y="63"/>
                  </a:cxn>
                  <a:cxn ang="0">
                    <a:pos x="94" y="53"/>
                  </a:cxn>
                  <a:cxn ang="0">
                    <a:pos x="98" y="43"/>
                  </a:cxn>
                  <a:cxn ang="0">
                    <a:pos x="100" y="31"/>
                  </a:cxn>
                  <a:cxn ang="0">
                    <a:pos x="99" y="20"/>
                  </a:cxn>
                  <a:cxn ang="0">
                    <a:pos x="98" y="9"/>
                  </a:cxn>
                  <a:cxn ang="0">
                    <a:pos x="95" y="0"/>
                  </a:cxn>
                </a:cxnLst>
                <a:rect l="0" t="0" r="r" b="b"/>
                <a:pathLst>
                  <a:path w="101" h="76">
                    <a:moveTo>
                      <a:pt x="0" y="34"/>
                    </a:moveTo>
                    <a:lnTo>
                      <a:pt x="10" y="51"/>
                    </a:lnTo>
                    <a:lnTo>
                      <a:pt x="18" y="60"/>
                    </a:lnTo>
                    <a:lnTo>
                      <a:pt x="24" y="67"/>
                    </a:lnTo>
                    <a:lnTo>
                      <a:pt x="31" y="72"/>
                    </a:lnTo>
                    <a:lnTo>
                      <a:pt x="42" y="74"/>
                    </a:lnTo>
                    <a:lnTo>
                      <a:pt x="51" y="75"/>
                    </a:lnTo>
                    <a:lnTo>
                      <a:pt x="62" y="74"/>
                    </a:lnTo>
                    <a:lnTo>
                      <a:pt x="69" y="73"/>
                    </a:lnTo>
                    <a:lnTo>
                      <a:pt x="77" y="71"/>
                    </a:lnTo>
                    <a:lnTo>
                      <a:pt x="83" y="67"/>
                    </a:lnTo>
                    <a:lnTo>
                      <a:pt x="89" y="63"/>
                    </a:lnTo>
                    <a:lnTo>
                      <a:pt x="94" y="53"/>
                    </a:lnTo>
                    <a:lnTo>
                      <a:pt x="98" y="43"/>
                    </a:lnTo>
                    <a:lnTo>
                      <a:pt x="100" y="31"/>
                    </a:lnTo>
                    <a:lnTo>
                      <a:pt x="99" y="20"/>
                    </a:lnTo>
                    <a:lnTo>
                      <a:pt x="98" y="9"/>
                    </a:lnTo>
                    <a:lnTo>
                      <a:pt x="95" y="0"/>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grpSp>
        <p:grpSp>
          <p:nvGrpSpPr>
            <p:cNvPr id="10" name="Group 45"/>
            <p:cNvGrpSpPr>
              <a:grpSpLocks/>
            </p:cNvGrpSpPr>
            <p:nvPr/>
          </p:nvGrpSpPr>
          <p:grpSpPr bwMode="auto">
            <a:xfrm>
              <a:off x="735" y="2237"/>
              <a:ext cx="117" cy="152"/>
              <a:chOff x="735" y="2237"/>
              <a:chExt cx="117" cy="152"/>
            </a:xfrm>
          </p:grpSpPr>
          <p:grpSp>
            <p:nvGrpSpPr>
              <p:cNvPr id="20" name="Group 43"/>
              <p:cNvGrpSpPr>
                <a:grpSpLocks/>
              </p:cNvGrpSpPr>
              <p:nvPr/>
            </p:nvGrpSpPr>
            <p:grpSpPr bwMode="auto">
              <a:xfrm>
                <a:off x="771" y="2293"/>
                <a:ext cx="81" cy="96"/>
                <a:chOff x="771" y="2293"/>
                <a:chExt cx="81" cy="96"/>
              </a:xfrm>
            </p:grpSpPr>
            <p:sp>
              <p:nvSpPr>
                <p:cNvPr id="22" name="Freeform 39"/>
                <p:cNvSpPr>
                  <a:spLocks/>
                </p:cNvSpPr>
                <p:nvPr/>
              </p:nvSpPr>
              <p:spPr bwMode="auto">
                <a:xfrm>
                  <a:off x="771" y="2310"/>
                  <a:ext cx="65" cy="79"/>
                </a:xfrm>
                <a:custGeom>
                  <a:avLst/>
                  <a:gdLst/>
                  <a:ahLst/>
                  <a:cxnLst>
                    <a:cxn ang="0">
                      <a:pos x="47" y="0"/>
                    </a:cxn>
                    <a:cxn ang="0">
                      <a:pos x="35" y="24"/>
                    </a:cxn>
                    <a:cxn ang="0">
                      <a:pos x="25" y="41"/>
                    </a:cxn>
                    <a:cxn ang="0">
                      <a:pos x="12" y="61"/>
                    </a:cxn>
                    <a:cxn ang="0">
                      <a:pos x="0" y="78"/>
                    </a:cxn>
                    <a:cxn ang="0">
                      <a:pos x="21" y="63"/>
                    </a:cxn>
                    <a:cxn ang="0">
                      <a:pos x="40" y="53"/>
                    </a:cxn>
                    <a:cxn ang="0">
                      <a:pos x="56" y="43"/>
                    </a:cxn>
                    <a:cxn ang="0">
                      <a:pos x="64" y="41"/>
                    </a:cxn>
                    <a:cxn ang="0">
                      <a:pos x="61" y="31"/>
                    </a:cxn>
                    <a:cxn ang="0">
                      <a:pos x="58" y="19"/>
                    </a:cxn>
                    <a:cxn ang="0">
                      <a:pos x="54" y="11"/>
                    </a:cxn>
                    <a:cxn ang="0">
                      <a:pos x="47" y="0"/>
                    </a:cxn>
                  </a:cxnLst>
                  <a:rect l="0" t="0" r="r" b="b"/>
                  <a:pathLst>
                    <a:path w="65" h="79">
                      <a:moveTo>
                        <a:pt x="47" y="0"/>
                      </a:moveTo>
                      <a:lnTo>
                        <a:pt x="35" y="24"/>
                      </a:lnTo>
                      <a:lnTo>
                        <a:pt x="25" y="41"/>
                      </a:lnTo>
                      <a:lnTo>
                        <a:pt x="12" y="61"/>
                      </a:lnTo>
                      <a:lnTo>
                        <a:pt x="0" y="78"/>
                      </a:lnTo>
                      <a:lnTo>
                        <a:pt x="21" y="63"/>
                      </a:lnTo>
                      <a:lnTo>
                        <a:pt x="40" y="53"/>
                      </a:lnTo>
                      <a:lnTo>
                        <a:pt x="56" y="43"/>
                      </a:lnTo>
                      <a:lnTo>
                        <a:pt x="64" y="41"/>
                      </a:lnTo>
                      <a:lnTo>
                        <a:pt x="61" y="31"/>
                      </a:lnTo>
                      <a:lnTo>
                        <a:pt x="58" y="19"/>
                      </a:lnTo>
                      <a:lnTo>
                        <a:pt x="54" y="11"/>
                      </a:lnTo>
                      <a:lnTo>
                        <a:pt x="47"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dirty="0"/>
                </a:p>
              </p:txBody>
            </p:sp>
            <p:sp>
              <p:nvSpPr>
                <p:cNvPr id="23" name="Freeform 40"/>
                <p:cNvSpPr>
                  <a:spLocks/>
                </p:cNvSpPr>
                <p:nvPr/>
              </p:nvSpPr>
              <p:spPr bwMode="auto">
                <a:xfrm>
                  <a:off x="798" y="2293"/>
                  <a:ext cx="25" cy="18"/>
                </a:xfrm>
                <a:custGeom>
                  <a:avLst/>
                  <a:gdLst/>
                  <a:ahLst/>
                  <a:cxnLst>
                    <a:cxn ang="0">
                      <a:pos x="24" y="2"/>
                    </a:cxn>
                    <a:cxn ang="0">
                      <a:pos x="19" y="17"/>
                    </a:cxn>
                    <a:cxn ang="0">
                      <a:pos x="2" y="8"/>
                    </a:cxn>
                    <a:cxn ang="0">
                      <a:pos x="0" y="0"/>
                    </a:cxn>
                  </a:cxnLst>
                  <a:rect l="0" t="0" r="r" b="b"/>
                  <a:pathLst>
                    <a:path w="25" h="18">
                      <a:moveTo>
                        <a:pt x="24" y="2"/>
                      </a:moveTo>
                      <a:lnTo>
                        <a:pt x="19" y="17"/>
                      </a:lnTo>
                      <a:lnTo>
                        <a:pt x="2" y="8"/>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sp>
              <p:nvSpPr>
                <p:cNvPr id="24" name="Line 41"/>
                <p:cNvSpPr>
                  <a:spLocks noChangeShapeType="1"/>
                </p:cNvSpPr>
                <p:nvPr/>
              </p:nvSpPr>
              <p:spPr bwMode="auto">
                <a:xfrm>
                  <a:off x="835" y="2351"/>
                  <a:ext cx="17" cy="2"/>
                </a:xfrm>
                <a:prstGeom prst="line">
                  <a:avLst/>
                </a:prstGeom>
                <a:noFill/>
                <a:ln w="12700">
                  <a:solidFill>
                    <a:srgbClr val="000000"/>
                  </a:solidFill>
                  <a:round/>
                  <a:headEnd/>
                  <a:tailEnd/>
                </a:ln>
                <a:effectLst/>
              </p:spPr>
              <p:txBody>
                <a:bodyPr/>
                <a:lstStyle/>
                <a:p>
                  <a:endParaRPr lang="en-US" dirty="0"/>
                </a:p>
              </p:txBody>
            </p:sp>
            <p:sp>
              <p:nvSpPr>
                <p:cNvPr id="25" name="Freeform 42"/>
                <p:cNvSpPr>
                  <a:spLocks/>
                </p:cNvSpPr>
                <p:nvPr/>
              </p:nvSpPr>
              <p:spPr bwMode="auto">
                <a:xfrm>
                  <a:off x="818" y="2310"/>
                  <a:ext cx="17" cy="43"/>
                </a:xfrm>
                <a:custGeom>
                  <a:avLst/>
                  <a:gdLst/>
                  <a:ahLst/>
                  <a:cxnLst>
                    <a:cxn ang="0">
                      <a:pos x="0" y="0"/>
                    </a:cxn>
                    <a:cxn ang="0">
                      <a:pos x="5" y="8"/>
                    </a:cxn>
                    <a:cxn ang="0">
                      <a:pos x="9" y="14"/>
                    </a:cxn>
                    <a:cxn ang="0">
                      <a:pos x="12" y="21"/>
                    </a:cxn>
                    <a:cxn ang="0">
                      <a:pos x="15" y="31"/>
                    </a:cxn>
                    <a:cxn ang="0">
                      <a:pos x="16" y="42"/>
                    </a:cxn>
                    <a:cxn ang="0">
                      <a:pos x="13" y="42"/>
                    </a:cxn>
                    <a:cxn ang="0">
                      <a:pos x="9" y="38"/>
                    </a:cxn>
                    <a:cxn ang="0">
                      <a:pos x="5" y="31"/>
                    </a:cxn>
                    <a:cxn ang="0">
                      <a:pos x="2" y="23"/>
                    </a:cxn>
                    <a:cxn ang="0">
                      <a:pos x="0" y="16"/>
                    </a:cxn>
                    <a:cxn ang="0">
                      <a:pos x="0" y="6"/>
                    </a:cxn>
                    <a:cxn ang="0">
                      <a:pos x="0" y="0"/>
                    </a:cxn>
                  </a:cxnLst>
                  <a:rect l="0" t="0" r="r" b="b"/>
                  <a:pathLst>
                    <a:path w="17" h="43">
                      <a:moveTo>
                        <a:pt x="0" y="0"/>
                      </a:moveTo>
                      <a:lnTo>
                        <a:pt x="5" y="8"/>
                      </a:lnTo>
                      <a:lnTo>
                        <a:pt x="9" y="14"/>
                      </a:lnTo>
                      <a:lnTo>
                        <a:pt x="12" y="21"/>
                      </a:lnTo>
                      <a:lnTo>
                        <a:pt x="15" y="31"/>
                      </a:lnTo>
                      <a:lnTo>
                        <a:pt x="16" y="42"/>
                      </a:lnTo>
                      <a:lnTo>
                        <a:pt x="13" y="42"/>
                      </a:lnTo>
                      <a:lnTo>
                        <a:pt x="9" y="38"/>
                      </a:lnTo>
                      <a:lnTo>
                        <a:pt x="5" y="31"/>
                      </a:lnTo>
                      <a:lnTo>
                        <a:pt x="2" y="23"/>
                      </a:lnTo>
                      <a:lnTo>
                        <a:pt x="0" y="16"/>
                      </a:lnTo>
                      <a:lnTo>
                        <a:pt x="0" y="6"/>
                      </a:lnTo>
                      <a:lnTo>
                        <a:pt x="0" y="0"/>
                      </a:lnTo>
                    </a:path>
                  </a:pathLst>
                </a:custGeom>
                <a:solidFill>
                  <a:srgbClr val="000000"/>
                </a:solidFill>
                <a:ln w="12700" cap="rnd" cmpd="sng">
                  <a:solidFill>
                    <a:srgbClr val="000000"/>
                  </a:solidFill>
                  <a:prstDash val="solid"/>
                  <a:round/>
                  <a:headEnd type="none" w="med" len="med"/>
                  <a:tailEnd type="none" w="med" len="med"/>
                </a:ln>
                <a:effectLst/>
              </p:spPr>
              <p:txBody>
                <a:bodyPr/>
                <a:lstStyle/>
                <a:p>
                  <a:endParaRPr lang="en-US" dirty="0"/>
                </a:p>
              </p:txBody>
            </p:sp>
          </p:grpSp>
          <p:sp>
            <p:nvSpPr>
              <p:cNvPr id="21" name="Freeform 44"/>
              <p:cNvSpPr>
                <a:spLocks/>
              </p:cNvSpPr>
              <p:nvPr/>
            </p:nvSpPr>
            <p:spPr bwMode="auto">
              <a:xfrm>
                <a:off x="735" y="2237"/>
                <a:ext cx="87" cy="128"/>
              </a:xfrm>
              <a:custGeom>
                <a:avLst/>
                <a:gdLst/>
                <a:ahLst/>
                <a:cxnLst>
                  <a:cxn ang="0">
                    <a:pos x="0" y="127"/>
                  </a:cxn>
                  <a:cxn ang="0">
                    <a:pos x="23" y="68"/>
                  </a:cxn>
                  <a:cxn ang="0">
                    <a:pos x="32" y="42"/>
                  </a:cxn>
                  <a:cxn ang="0">
                    <a:pos x="51" y="39"/>
                  </a:cxn>
                  <a:cxn ang="0">
                    <a:pos x="81" y="41"/>
                  </a:cxn>
                  <a:cxn ang="0">
                    <a:pos x="86" y="29"/>
                  </a:cxn>
                  <a:cxn ang="0">
                    <a:pos x="83" y="21"/>
                  </a:cxn>
                  <a:cxn ang="0">
                    <a:pos x="70" y="14"/>
                  </a:cxn>
                  <a:cxn ang="0">
                    <a:pos x="47" y="6"/>
                  </a:cxn>
                  <a:cxn ang="0">
                    <a:pos x="21" y="0"/>
                  </a:cxn>
                  <a:cxn ang="0">
                    <a:pos x="13" y="45"/>
                  </a:cxn>
                  <a:cxn ang="0">
                    <a:pos x="0" y="127"/>
                  </a:cxn>
                </a:cxnLst>
                <a:rect l="0" t="0" r="r" b="b"/>
                <a:pathLst>
                  <a:path w="87" h="128">
                    <a:moveTo>
                      <a:pt x="0" y="127"/>
                    </a:moveTo>
                    <a:lnTo>
                      <a:pt x="23" y="68"/>
                    </a:lnTo>
                    <a:lnTo>
                      <a:pt x="32" y="42"/>
                    </a:lnTo>
                    <a:lnTo>
                      <a:pt x="51" y="39"/>
                    </a:lnTo>
                    <a:lnTo>
                      <a:pt x="81" y="41"/>
                    </a:lnTo>
                    <a:lnTo>
                      <a:pt x="86" y="29"/>
                    </a:lnTo>
                    <a:lnTo>
                      <a:pt x="83" y="21"/>
                    </a:lnTo>
                    <a:lnTo>
                      <a:pt x="70" y="14"/>
                    </a:lnTo>
                    <a:lnTo>
                      <a:pt x="47" y="6"/>
                    </a:lnTo>
                    <a:lnTo>
                      <a:pt x="21" y="0"/>
                    </a:lnTo>
                    <a:lnTo>
                      <a:pt x="13" y="45"/>
                    </a:lnTo>
                    <a:lnTo>
                      <a:pt x="0" y="127"/>
                    </a:lnTo>
                  </a:path>
                </a:pathLst>
              </a:custGeom>
              <a:solidFill>
                <a:srgbClr val="000000"/>
              </a:solidFill>
              <a:ln w="12700" cap="rnd" cmpd="sng">
                <a:solidFill>
                  <a:srgbClr val="000000"/>
                </a:solidFill>
                <a:prstDash val="solid"/>
                <a:round/>
                <a:headEnd type="none" w="med" len="med"/>
                <a:tailEnd type="none" w="med" len="med"/>
              </a:ln>
              <a:effectLst/>
            </p:spPr>
            <p:txBody>
              <a:bodyPr/>
              <a:lstStyle/>
              <a:p>
                <a:endParaRPr lang="en-US" dirty="0"/>
              </a:p>
            </p:txBody>
          </p:sp>
        </p:grpSp>
        <p:grpSp>
          <p:nvGrpSpPr>
            <p:cNvPr id="11" name="Group 54"/>
            <p:cNvGrpSpPr>
              <a:grpSpLocks/>
            </p:cNvGrpSpPr>
            <p:nvPr/>
          </p:nvGrpSpPr>
          <p:grpSpPr bwMode="auto">
            <a:xfrm>
              <a:off x="703" y="2360"/>
              <a:ext cx="673" cy="615"/>
              <a:chOff x="703" y="2360"/>
              <a:chExt cx="673" cy="615"/>
            </a:xfrm>
          </p:grpSpPr>
          <p:grpSp>
            <p:nvGrpSpPr>
              <p:cNvPr id="12" name="Group 48"/>
              <p:cNvGrpSpPr>
                <a:grpSpLocks/>
              </p:cNvGrpSpPr>
              <p:nvPr/>
            </p:nvGrpSpPr>
            <p:grpSpPr bwMode="auto">
              <a:xfrm>
                <a:off x="827" y="2577"/>
                <a:ext cx="92" cy="69"/>
                <a:chOff x="827" y="2577"/>
                <a:chExt cx="92" cy="69"/>
              </a:xfrm>
            </p:grpSpPr>
            <p:sp>
              <p:nvSpPr>
                <p:cNvPr id="18" name="Freeform 46"/>
                <p:cNvSpPr>
                  <a:spLocks/>
                </p:cNvSpPr>
                <p:nvPr/>
              </p:nvSpPr>
              <p:spPr bwMode="auto">
                <a:xfrm>
                  <a:off x="827" y="2579"/>
                  <a:ext cx="70" cy="67"/>
                </a:xfrm>
                <a:custGeom>
                  <a:avLst/>
                  <a:gdLst/>
                  <a:ahLst/>
                  <a:cxnLst>
                    <a:cxn ang="0">
                      <a:pos x="60" y="0"/>
                    </a:cxn>
                    <a:cxn ang="0">
                      <a:pos x="0" y="66"/>
                    </a:cxn>
                    <a:cxn ang="0">
                      <a:pos x="69" y="30"/>
                    </a:cxn>
                    <a:cxn ang="0">
                      <a:pos x="60" y="0"/>
                    </a:cxn>
                  </a:cxnLst>
                  <a:rect l="0" t="0" r="r" b="b"/>
                  <a:pathLst>
                    <a:path w="70" h="67">
                      <a:moveTo>
                        <a:pt x="60" y="0"/>
                      </a:moveTo>
                      <a:lnTo>
                        <a:pt x="0" y="66"/>
                      </a:lnTo>
                      <a:lnTo>
                        <a:pt x="69" y="30"/>
                      </a:lnTo>
                      <a:lnTo>
                        <a:pt x="60" y="0"/>
                      </a:lnTo>
                    </a:path>
                  </a:pathLst>
                </a:custGeom>
                <a:solidFill>
                  <a:srgbClr val="000000"/>
                </a:solidFill>
                <a:ln w="12700" cap="rnd" cmpd="sng">
                  <a:solidFill>
                    <a:srgbClr val="000000"/>
                  </a:solidFill>
                  <a:prstDash val="solid"/>
                  <a:round/>
                  <a:headEnd type="none" w="med" len="med"/>
                  <a:tailEnd type="none" w="med" len="med"/>
                </a:ln>
                <a:effectLst/>
              </p:spPr>
              <p:txBody>
                <a:bodyPr/>
                <a:lstStyle/>
                <a:p>
                  <a:endParaRPr lang="en-US" dirty="0"/>
                </a:p>
              </p:txBody>
            </p:sp>
            <p:sp>
              <p:nvSpPr>
                <p:cNvPr id="19" name="Freeform 47"/>
                <p:cNvSpPr>
                  <a:spLocks/>
                </p:cNvSpPr>
                <p:nvPr/>
              </p:nvSpPr>
              <p:spPr bwMode="auto">
                <a:xfrm>
                  <a:off x="903" y="2577"/>
                  <a:ext cx="16" cy="17"/>
                </a:xfrm>
                <a:custGeom>
                  <a:avLst/>
                  <a:gdLst/>
                  <a:ahLst/>
                  <a:cxnLst>
                    <a:cxn ang="0">
                      <a:pos x="0" y="0"/>
                    </a:cxn>
                    <a:cxn ang="0">
                      <a:pos x="15" y="1"/>
                    </a:cxn>
                    <a:cxn ang="0">
                      <a:pos x="4" y="16"/>
                    </a:cxn>
                    <a:cxn ang="0">
                      <a:pos x="0" y="0"/>
                    </a:cxn>
                  </a:cxnLst>
                  <a:rect l="0" t="0" r="r" b="b"/>
                  <a:pathLst>
                    <a:path w="16" h="17">
                      <a:moveTo>
                        <a:pt x="0" y="0"/>
                      </a:moveTo>
                      <a:lnTo>
                        <a:pt x="15" y="1"/>
                      </a:lnTo>
                      <a:lnTo>
                        <a:pt x="4" y="16"/>
                      </a:lnTo>
                      <a:lnTo>
                        <a:pt x="0" y="0"/>
                      </a:lnTo>
                    </a:path>
                  </a:pathLst>
                </a:custGeom>
                <a:solidFill>
                  <a:srgbClr val="000000"/>
                </a:solidFill>
                <a:ln w="12700" cap="rnd" cmpd="sng">
                  <a:solidFill>
                    <a:srgbClr val="000000"/>
                  </a:solidFill>
                  <a:prstDash val="solid"/>
                  <a:round/>
                  <a:headEnd type="none" w="med" len="med"/>
                  <a:tailEnd type="none" w="med" len="med"/>
                </a:ln>
                <a:effectLst/>
              </p:spPr>
              <p:txBody>
                <a:bodyPr/>
                <a:lstStyle/>
                <a:p>
                  <a:endParaRPr lang="en-US" dirty="0"/>
                </a:p>
              </p:txBody>
            </p:sp>
          </p:grpSp>
          <p:sp>
            <p:nvSpPr>
              <p:cNvPr id="13" name="Freeform 49"/>
              <p:cNvSpPr>
                <a:spLocks/>
              </p:cNvSpPr>
              <p:nvPr/>
            </p:nvSpPr>
            <p:spPr bwMode="auto">
              <a:xfrm>
                <a:off x="1251" y="2854"/>
                <a:ext cx="125" cy="121"/>
              </a:xfrm>
              <a:custGeom>
                <a:avLst/>
                <a:gdLst/>
                <a:ahLst/>
                <a:cxnLst>
                  <a:cxn ang="0">
                    <a:pos x="0" y="58"/>
                  </a:cxn>
                  <a:cxn ang="0">
                    <a:pos x="124" y="120"/>
                  </a:cxn>
                  <a:cxn ang="0">
                    <a:pos x="57" y="0"/>
                  </a:cxn>
                  <a:cxn ang="0">
                    <a:pos x="53" y="22"/>
                  </a:cxn>
                  <a:cxn ang="0">
                    <a:pos x="35" y="22"/>
                  </a:cxn>
                  <a:cxn ang="0">
                    <a:pos x="37" y="40"/>
                  </a:cxn>
                  <a:cxn ang="0">
                    <a:pos x="0" y="58"/>
                  </a:cxn>
                </a:cxnLst>
                <a:rect l="0" t="0" r="r" b="b"/>
                <a:pathLst>
                  <a:path w="125" h="121">
                    <a:moveTo>
                      <a:pt x="0" y="58"/>
                    </a:moveTo>
                    <a:lnTo>
                      <a:pt x="124" y="120"/>
                    </a:lnTo>
                    <a:lnTo>
                      <a:pt x="57" y="0"/>
                    </a:lnTo>
                    <a:lnTo>
                      <a:pt x="53" y="22"/>
                    </a:lnTo>
                    <a:lnTo>
                      <a:pt x="35" y="22"/>
                    </a:lnTo>
                    <a:lnTo>
                      <a:pt x="37" y="40"/>
                    </a:lnTo>
                    <a:lnTo>
                      <a:pt x="0" y="58"/>
                    </a:lnTo>
                  </a:path>
                </a:pathLst>
              </a:custGeom>
              <a:solidFill>
                <a:srgbClr val="000000"/>
              </a:solidFill>
              <a:ln w="12700" cap="rnd" cmpd="sng">
                <a:solidFill>
                  <a:srgbClr val="000000"/>
                </a:solidFill>
                <a:prstDash val="solid"/>
                <a:round/>
                <a:headEnd type="none" w="med" len="med"/>
                <a:tailEnd type="none" w="med" len="med"/>
              </a:ln>
              <a:effectLst/>
            </p:spPr>
            <p:txBody>
              <a:bodyPr/>
              <a:lstStyle/>
              <a:p>
                <a:endParaRPr lang="en-US" dirty="0"/>
              </a:p>
            </p:txBody>
          </p:sp>
          <p:grpSp>
            <p:nvGrpSpPr>
              <p:cNvPr id="14" name="Group 52"/>
              <p:cNvGrpSpPr>
                <a:grpSpLocks/>
              </p:cNvGrpSpPr>
              <p:nvPr/>
            </p:nvGrpSpPr>
            <p:grpSpPr bwMode="auto">
              <a:xfrm>
                <a:off x="730" y="2360"/>
                <a:ext cx="326" cy="260"/>
                <a:chOff x="730" y="2360"/>
                <a:chExt cx="326" cy="260"/>
              </a:xfrm>
            </p:grpSpPr>
            <p:sp>
              <p:nvSpPr>
                <p:cNvPr id="16" name="Freeform 50"/>
                <p:cNvSpPr>
                  <a:spLocks/>
                </p:cNvSpPr>
                <p:nvPr/>
              </p:nvSpPr>
              <p:spPr bwMode="auto">
                <a:xfrm>
                  <a:off x="859" y="2457"/>
                  <a:ext cx="197" cy="97"/>
                </a:xfrm>
                <a:custGeom>
                  <a:avLst/>
                  <a:gdLst/>
                  <a:ahLst/>
                  <a:cxnLst>
                    <a:cxn ang="0">
                      <a:pos x="40" y="19"/>
                    </a:cxn>
                    <a:cxn ang="0">
                      <a:pos x="30" y="24"/>
                    </a:cxn>
                    <a:cxn ang="0">
                      <a:pos x="22" y="27"/>
                    </a:cxn>
                    <a:cxn ang="0">
                      <a:pos x="17" y="32"/>
                    </a:cxn>
                    <a:cxn ang="0">
                      <a:pos x="13" y="39"/>
                    </a:cxn>
                    <a:cxn ang="0">
                      <a:pos x="9" y="46"/>
                    </a:cxn>
                    <a:cxn ang="0">
                      <a:pos x="6" y="53"/>
                    </a:cxn>
                    <a:cxn ang="0">
                      <a:pos x="3" y="59"/>
                    </a:cxn>
                    <a:cxn ang="0">
                      <a:pos x="1" y="69"/>
                    </a:cxn>
                    <a:cxn ang="0">
                      <a:pos x="0" y="75"/>
                    </a:cxn>
                    <a:cxn ang="0">
                      <a:pos x="2" y="82"/>
                    </a:cxn>
                    <a:cxn ang="0">
                      <a:pos x="5" y="89"/>
                    </a:cxn>
                    <a:cxn ang="0">
                      <a:pos x="9" y="93"/>
                    </a:cxn>
                    <a:cxn ang="0">
                      <a:pos x="14" y="95"/>
                    </a:cxn>
                    <a:cxn ang="0">
                      <a:pos x="20" y="96"/>
                    </a:cxn>
                    <a:cxn ang="0">
                      <a:pos x="26" y="96"/>
                    </a:cxn>
                    <a:cxn ang="0">
                      <a:pos x="35" y="93"/>
                    </a:cxn>
                    <a:cxn ang="0">
                      <a:pos x="44" y="89"/>
                    </a:cxn>
                    <a:cxn ang="0">
                      <a:pos x="50" y="85"/>
                    </a:cxn>
                    <a:cxn ang="0">
                      <a:pos x="61" y="77"/>
                    </a:cxn>
                    <a:cxn ang="0">
                      <a:pos x="71" y="67"/>
                    </a:cxn>
                    <a:cxn ang="0">
                      <a:pos x="83" y="55"/>
                    </a:cxn>
                    <a:cxn ang="0">
                      <a:pos x="91" y="48"/>
                    </a:cxn>
                    <a:cxn ang="0">
                      <a:pos x="102" y="39"/>
                    </a:cxn>
                    <a:cxn ang="0">
                      <a:pos x="112" y="31"/>
                    </a:cxn>
                    <a:cxn ang="0">
                      <a:pos x="130" y="17"/>
                    </a:cxn>
                    <a:cxn ang="0">
                      <a:pos x="146" y="9"/>
                    </a:cxn>
                    <a:cxn ang="0">
                      <a:pos x="163" y="2"/>
                    </a:cxn>
                    <a:cxn ang="0">
                      <a:pos x="179" y="0"/>
                    </a:cxn>
                    <a:cxn ang="0">
                      <a:pos x="196" y="0"/>
                    </a:cxn>
                  </a:cxnLst>
                  <a:rect l="0" t="0" r="r" b="b"/>
                  <a:pathLst>
                    <a:path w="197" h="97">
                      <a:moveTo>
                        <a:pt x="40" y="19"/>
                      </a:moveTo>
                      <a:lnTo>
                        <a:pt x="30" y="24"/>
                      </a:lnTo>
                      <a:lnTo>
                        <a:pt x="22" y="27"/>
                      </a:lnTo>
                      <a:lnTo>
                        <a:pt x="17" y="32"/>
                      </a:lnTo>
                      <a:lnTo>
                        <a:pt x="13" y="39"/>
                      </a:lnTo>
                      <a:lnTo>
                        <a:pt x="9" y="46"/>
                      </a:lnTo>
                      <a:lnTo>
                        <a:pt x="6" y="53"/>
                      </a:lnTo>
                      <a:lnTo>
                        <a:pt x="3" y="59"/>
                      </a:lnTo>
                      <a:lnTo>
                        <a:pt x="1" y="69"/>
                      </a:lnTo>
                      <a:lnTo>
                        <a:pt x="0" y="75"/>
                      </a:lnTo>
                      <a:lnTo>
                        <a:pt x="2" y="82"/>
                      </a:lnTo>
                      <a:lnTo>
                        <a:pt x="5" y="89"/>
                      </a:lnTo>
                      <a:lnTo>
                        <a:pt x="9" y="93"/>
                      </a:lnTo>
                      <a:lnTo>
                        <a:pt x="14" y="95"/>
                      </a:lnTo>
                      <a:lnTo>
                        <a:pt x="20" y="96"/>
                      </a:lnTo>
                      <a:lnTo>
                        <a:pt x="26" y="96"/>
                      </a:lnTo>
                      <a:lnTo>
                        <a:pt x="35" y="93"/>
                      </a:lnTo>
                      <a:lnTo>
                        <a:pt x="44" y="89"/>
                      </a:lnTo>
                      <a:lnTo>
                        <a:pt x="50" y="85"/>
                      </a:lnTo>
                      <a:lnTo>
                        <a:pt x="61" y="77"/>
                      </a:lnTo>
                      <a:lnTo>
                        <a:pt x="71" y="67"/>
                      </a:lnTo>
                      <a:lnTo>
                        <a:pt x="83" y="55"/>
                      </a:lnTo>
                      <a:lnTo>
                        <a:pt x="91" y="48"/>
                      </a:lnTo>
                      <a:lnTo>
                        <a:pt x="102" y="39"/>
                      </a:lnTo>
                      <a:lnTo>
                        <a:pt x="112" y="31"/>
                      </a:lnTo>
                      <a:lnTo>
                        <a:pt x="130" y="17"/>
                      </a:lnTo>
                      <a:lnTo>
                        <a:pt x="146" y="9"/>
                      </a:lnTo>
                      <a:lnTo>
                        <a:pt x="163" y="2"/>
                      </a:lnTo>
                      <a:lnTo>
                        <a:pt x="179" y="0"/>
                      </a:lnTo>
                      <a:lnTo>
                        <a:pt x="196" y="0"/>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sp>
              <p:nvSpPr>
                <p:cNvPr id="17" name="Freeform 51"/>
                <p:cNvSpPr>
                  <a:spLocks/>
                </p:cNvSpPr>
                <p:nvPr/>
              </p:nvSpPr>
              <p:spPr bwMode="auto">
                <a:xfrm>
                  <a:off x="730" y="2360"/>
                  <a:ext cx="145" cy="260"/>
                </a:xfrm>
                <a:custGeom>
                  <a:avLst/>
                  <a:gdLst/>
                  <a:ahLst/>
                  <a:cxnLst>
                    <a:cxn ang="0">
                      <a:pos x="105" y="0"/>
                    </a:cxn>
                    <a:cxn ang="0">
                      <a:pos x="105" y="8"/>
                    </a:cxn>
                    <a:cxn ang="0">
                      <a:pos x="108" y="17"/>
                    </a:cxn>
                    <a:cxn ang="0">
                      <a:pos x="111" y="23"/>
                    </a:cxn>
                    <a:cxn ang="0">
                      <a:pos x="117" y="31"/>
                    </a:cxn>
                    <a:cxn ang="0">
                      <a:pos x="121" y="36"/>
                    </a:cxn>
                    <a:cxn ang="0">
                      <a:pos x="127" y="41"/>
                    </a:cxn>
                    <a:cxn ang="0">
                      <a:pos x="133" y="46"/>
                    </a:cxn>
                    <a:cxn ang="0">
                      <a:pos x="139" y="55"/>
                    </a:cxn>
                    <a:cxn ang="0">
                      <a:pos x="142" y="66"/>
                    </a:cxn>
                    <a:cxn ang="0">
                      <a:pos x="144" y="77"/>
                    </a:cxn>
                    <a:cxn ang="0">
                      <a:pos x="144" y="91"/>
                    </a:cxn>
                    <a:cxn ang="0">
                      <a:pos x="143" y="103"/>
                    </a:cxn>
                    <a:cxn ang="0">
                      <a:pos x="138" y="119"/>
                    </a:cxn>
                    <a:cxn ang="0">
                      <a:pos x="131" y="128"/>
                    </a:cxn>
                    <a:cxn ang="0">
                      <a:pos x="125" y="134"/>
                    </a:cxn>
                    <a:cxn ang="0">
                      <a:pos x="118" y="137"/>
                    </a:cxn>
                    <a:cxn ang="0">
                      <a:pos x="111" y="139"/>
                    </a:cxn>
                    <a:cxn ang="0">
                      <a:pos x="98" y="140"/>
                    </a:cxn>
                    <a:cxn ang="0">
                      <a:pos x="88" y="141"/>
                    </a:cxn>
                    <a:cxn ang="0">
                      <a:pos x="73" y="144"/>
                    </a:cxn>
                    <a:cxn ang="0">
                      <a:pos x="63" y="148"/>
                    </a:cxn>
                    <a:cxn ang="0">
                      <a:pos x="48" y="157"/>
                    </a:cxn>
                    <a:cxn ang="0">
                      <a:pos x="36" y="165"/>
                    </a:cxn>
                    <a:cxn ang="0">
                      <a:pos x="27" y="174"/>
                    </a:cxn>
                    <a:cxn ang="0">
                      <a:pos x="17" y="186"/>
                    </a:cxn>
                    <a:cxn ang="0">
                      <a:pos x="13" y="195"/>
                    </a:cxn>
                    <a:cxn ang="0">
                      <a:pos x="8" y="205"/>
                    </a:cxn>
                    <a:cxn ang="0">
                      <a:pos x="4" y="221"/>
                    </a:cxn>
                    <a:cxn ang="0">
                      <a:pos x="2" y="233"/>
                    </a:cxn>
                    <a:cxn ang="0">
                      <a:pos x="0" y="245"/>
                    </a:cxn>
                    <a:cxn ang="0">
                      <a:pos x="1" y="259"/>
                    </a:cxn>
                  </a:cxnLst>
                  <a:rect l="0" t="0" r="r" b="b"/>
                  <a:pathLst>
                    <a:path w="145" h="260">
                      <a:moveTo>
                        <a:pt x="105" y="0"/>
                      </a:moveTo>
                      <a:lnTo>
                        <a:pt x="105" y="8"/>
                      </a:lnTo>
                      <a:lnTo>
                        <a:pt x="108" y="17"/>
                      </a:lnTo>
                      <a:lnTo>
                        <a:pt x="111" y="23"/>
                      </a:lnTo>
                      <a:lnTo>
                        <a:pt x="117" y="31"/>
                      </a:lnTo>
                      <a:lnTo>
                        <a:pt x="121" y="36"/>
                      </a:lnTo>
                      <a:lnTo>
                        <a:pt x="127" y="41"/>
                      </a:lnTo>
                      <a:lnTo>
                        <a:pt x="133" y="46"/>
                      </a:lnTo>
                      <a:lnTo>
                        <a:pt x="139" y="55"/>
                      </a:lnTo>
                      <a:lnTo>
                        <a:pt x="142" y="66"/>
                      </a:lnTo>
                      <a:lnTo>
                        <a:pt x="144" y="77"/>
                      </a:lnTo>
                      <a:lnTo>
                        <a:pt x="144" y="91"/>
                      </a:lnTo>
                      <a:lnTo>
                        <a:pt x="143" y="103"/>
                      </a:lnTo>
                      <a:lnTo>
                        <a:pt x="138" y="119"/>
                      </a:lnTo>
                      <a:lnTo>
                        <a:pt x="131" y="128"/>
                      </a:lnTo>
                      <a:lnTo>
                        <a:pt x="125" y="134"/>
                      </a:lnTo>
                      <a:lnTo>
                        <a:pt x="118" y="137"/>
                      </a:lnTo>
                      <a:lnTo>
                        <a:pt x="111" y="139"/>
                      </a:lnTo>
                      <a:lnTo>
                        <a:pt x="98" y="140"/>
                      </a:lnTo>
                      <a:lnTo>
                        <a:pt x="88" y="141"/>
                      </a:lnTo>
                      <a:lnTo>
                        <a:pt x="73" y="144"/>
                      </a:lnTo>
                      <a:lnTo>
                        <a:pt x="63" y="148"/>
                      </a:lnTo>
                      <a:lnTo>
                        <a:pt x="48" y="157"/>
                      </a:lnTo>
                      <a:lnTo>
                        <a:pt x="36" y="165"/>
                      </a:lnTo>
                      <a:lnTo>
                        <a:pt x="27" y="174"/>
                      </a:lnTo>
                      <a:lnTo>
                        <a:pt x="17" y="186"/>
                      </a:lnTo>
                      <a:lnTo>
                        <a:pt x="13" y="195"/>
                      </a:lnTo>
                      <a:lnTo>
                        <a:pt x="8" y="205"/>
                      </a:lnTo>
                      <a:lnTo>
                        <a:pt x="4" y="221"/>
                      </a:lnTo>
                      <a:lnTo>
                        <a:pt x="2" y="233"/>
                      </a:lnTo>
                      <a:lnTo>
                        <a:pt x="0" y="245"/>
                      </a:lnTo>
                      <a:lnTo>
                        <a:pt x="1" y="259"/>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grpSp>
          <p:sp>
            <p:nvSpPr>
              <p:cNvPr id="15" name="Freeform 53"/>
              <p:cNvSpPr>
                <a:spLocks/>
              </p:cNvSpPr>
              <p:nvPr/>
            </p:nvSpPr>
            <p:spPr bwMode="auto">
              <a:xfrm>
                <a:off x="703" y="2601"/>
                <a:ext cx="281" cy="278"/>
              </a:xfrm>
              <a:custGeom>
                <a:avLst/>
                <a:gdLst/>
                <a:ahLst/>
                <a:cxnLst>
                  <a:cxn ang="0">
                    <a:pos x="280" y="277"/>
                  </a:cxn>
                  <a:cxn ang="0">
                    <a:pos x="249" y="257"/>
                  </a:cxn>
                  <a:cxn ang="0">
                    <a:pos x="223" y="248"/>
                  </a:cxn>
                  <a:cxn ang="0">
                    <a:pos x="208" y="245"/>
                  </a:cxn>
                  <a:cxn ang="0">
                    <a:pos x="189" y="241"/>
                  </a:cxn>
                  <a:cxn ang="0">
                    <a:pos x="160" y="239"/>
                  </a:cxn>
                  <a:cxn ang="0">
                    <a:pos x="138" y="232"/>
                  </a:cxn>
                  <a:cxn ang="0">
                    <a:pos x="118" y="226"/>
                  </a:cxn>
                  <a:cxn ang="0">
                    <a:pos x="93" y="216"/>
                  </a:cxn>
                  <a:cxn ang="0">
                    <a:pos x="77" y="202"/>
                  </a:cxn>
                  <a:cxn ang="0">
                    <a:pos x="62" y="188"/>
                  </a:cxn>
                  <a:cxn ang="0">
                    <a:pos x="51" y="173"/>
                  </a:cxn>
                  <a:cxn ang="0">
                    <a:pos x="44" y="163"/>
                  </a:cxn>
                  <a:cxn ang="0">
                    <a:pos x="32" y="136"/>
                  </a:cxn>
                  <a:cxn ang="0">
                    <a:pos x="24" y="115"/>
                  </a:cxn>
                  <a:cxn ang="0">
                    <a:pos x="19" y="99"/>
                  </a:cxn>
                  <a:cxn ang="0">
                    <a:pos x="13" y="65"/>
                  </a:cxn>
                  <a:cxn ang="0">
                    <a:pos x="10" y="23"/>
                  </a:cxn>
                  <a:cxn ang="0">
                    <a:pos x="0" y="0"/>
                  </a:cxn>
                </a:cxnLst>
                <a:rect l="0" t="0" r="r" b="b"/>
                <a:pathLst>
                  <a:path w="281" h="278">
                    <a:moveTo>
                      <a:pt x="280" y="277"/>
                    </a:moveTo>
                    <a:lnTo>
                      <a:pt x="249" y="257"/>
                    </a:lnTo>
                    <a:lnTo>
                      <a:pt x="223" y="248"/>
                    </a:lnTo>
                    <a:lnTo>
                      <a:pt x="208" y="245"/>
                    </a:lnTo>
                    <a:lnTo>
                      <a:pt x="189" y="241"/>
                    </a:lnTo>
                    <a:lnTo>
                      <a:pt x="160" y="239"/>
                    </a:lnTo>
                    <a:lnTo>
                      <a:pt x="138" y="232"/>
                    </a:lnTo>
                    <a:lnTo>
                      <a:pt x="118" y="226"/>
                    </a:lnTo>
                    <a:lnTo>
                      <a:pt x="93" y="216"/>
                    </a:lnTo>
                    <a:lnTo>
                      <a:pt x="77" y="202"/>
                    </a:lnTo>
                    <a:lnTo>
                      <a:pt x="62" y="188"/>
                    </a:lnTo>
                    <a:lnTo>
                      <a:pt x="51" y="173"/>
                    </a:lnTo>
                    <a:lnTo>
                      <a:pt x="44" y="163"/>
                    </a:lnTo>
                    <a:lnTo>
                      <a:pt x="32" y="136"/>
                    </a:lnTo>
                    <a:lnTo>
                      <a:pt x="24" y="115"/>
                    </a:lnTo>
                    <a:lnTo>
                      <a:pt x="19" y="99"/>
                    </a:lnTo>
                    <a:lnTo>
                      <a:pt x="13" y="65"/>
                    </a:lnTo>
                    <a:lnTo>
                      <a:pt x="10" y="23"/>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grpSp>
      </p:grpSp>
      <p:grpSp>
        <p:nvGrpSpPr>
          <p:cNvPr id="34" name="Group 16"/>
          <p:cNvGrpSpPr>
            <a:grpSpLocks/>
          </p:cNvGrpSpPr>
          <p:nvPr/>
        </p:nvGrpSpPr>
        <p:grpSpPr bwMode="auto">
          <a:xfrm>
            <a:off x="7848600" y="5791200"/>
            <a:ext cx="838200" cy="762000"/>
            <a:chOff x="650" y="3048"/>
            <a:chExt cx="637" cy="626"/>
          </a:xfrm>
        </p:grpSpPr>
        <p:sp>
          <p:nvSpPr>
            <p:cNvPr id="35" name="Freeform 4"/>
            <p:cNvSpPr>
              <a:spLocks/>
            </p:cNvSpPr>
            <p:nvPr/>
          </p:nvSpPr>
          <p:spPr bwMode="auto">
            <a:xfrm>
              <a:off x="650" y="3048"/>
              <a:ext cx="637" cy="626"/>
            </a:xfrm>
            <a:custGeom>
              <a:avLst/>
              <a:gdLst/>
              <a:ahLst/>
              <a:cxnLst>
                <a:cxn ang="0">
                  <a:pos x="234" y="102"/>
                </a:cxn>
                <a:cxn ang="0">
                  <a:pos x="202" y="123"/>
                </a:cxn>
                <a:cxn ang="0">
                  <a:pos x="181" y="128"/>
                </a:cxn>
                <a:cxn ang="0">
                  <a:pos x="163" y="121"/>
                </a:cxn>
                <a:cxn ang="0">
                  <a:pos x="144" y="107"/>
                </a:cxn>
                <a:cxn ang="0">
                  <a:pos x="124" y="92"/>
                </a:cxn>
                <a:cxn ang="0">
                  <a:pos x="105" y="80"/>
                </a:cxn>
                <a:cxn ang="0">
                  <a:pos x="87" y="68"/>
                </a:cxn>
                <a:cxn ang="0">
                  <a:pos x="64" y="63"/>
                </a:cxn>
                <a:cxn ang="0">
                  <a:pos x="45" y="66"/>
                </a:cxn>
                <a:cxn ang="0">
                  <a:pos x="27" y="73"/>
                </a:cxn>
                <a:cxn ang="0">
                  <a:pos x="11" y="92"/>
                </a:cxn>
                <a:cxn ang="0">
                  <a:pos x="3" y="114"/>
                </a:cxn>
                <a:cxn ang="0">
                  <a:pos x="0" y="138"/>
                </a:cxn>
                <a:cxn ang="0">
                  <a:pos x="3" y="159"/>
                </a:cxn>
                <a:cxn ang="0">
                  <a:pos x="14" y="181"/>
                </a:cxn>
                <a:cxn ang="0">
                  <a:pos x="27" y="195"/>
                </a:cxn>
                <a:cxn ang="0">
                  <a:pos x="45" y="213"/>
                </a:cxn>
                <a:cxn ang="0">
                  <a:pos x="61" y="226"/>
                </a:cxn>
                <a:cxn ang="0">
                  <a:pos x="73" y="248"/>
                </a:cxn>
                <a:cxn ang="0">
                  <a:pos x="82" y="301"/>
                </a:cxn>
                <a:cxn ang="0">
                  <a:pos x="85" y="358"/>
                </a:cxn>
                <a:cxn ang="0">
                  <a:pos x="90" y="443"/>
                </a:cxn>
                <a:cxn ang="0">
                  <a:pos x="88" y="509"/>
                </a:cxn>
                <a:cxn ang="0">
                  <a:pos x="79" y="580"/>
                </a:cxn>
                <a:cxn ang="0">
                  <a:pos x="72" y="625"/>
                </a:cxn>
                <a:cxn ang="0">
                  <a:pos x="594" y="625"/>
                </a:cxn>
                <a:cxn ang="0">
                  <a:pos x="586" y="517"/>
                </a:cxn>
                <a:cxn ang="0">
                  <a:pos x="581" y="424"/>
                </a:cxn>
                <a:cxn ang="0">
                  <a:pos x="580" y="325"/>
                </a:cxn>
                <a:cxn ang="0">
                  <a:pos x="580" y="253"/>
                </a:cxn>
                <a:cxn ang="0">
                  <a:pos x="588" y="193"/>
                </a:cxn>
                <a:cxn ang="0">
                  <a:pos x="600" y="150"/>
                </a:cxn>
                <a:cxn ang="0">
                  <a:pos x="616" y="111"/>
                </a:cxn>
                <a:cxn ang="0">
                  <a:pos x="630" y="83"/>
                </a:cxn>
                <a:cxn ang="0">
                  <a:pos x="636" y="53"/>
                </a:cxn>
                <a:cxn ang="0">
                  <a:pos x="636" y="34"/>
                </a:cxn>
                <a:cxn ang="0">
                  <a:pos x="628" y="17"/>
                </a:cxn>
                <a:cxn ang="0">
                  <a:pos x="620" y="8"/>
                </a:cxn>
                <a:cxn ang="0">
                  <a:pos x="606" y="0"/>
                </a:cxn>
                <a:cxn ang="0">
                  <a:pos x="588" y="0"/>
                </a:cxn>
                <a:cxn ang="0">
                  <a:pos x="566" y="8"/>
                </a:cxn>
                <a:cxn ang="0">
                  <a:pos x="534" y="25"/>
                </a:cxn>
                <a:cxn ang="0">
                  <a:pos x="507" y="37"/>
                </a:cxn>
                <a:cxn ang="0">
                  <a:pos x="485" y="46"/>
                </a:cxn>
                <a:cxn ang="0">
                  <a:pos x="450" y="46"/>
                </a:cxn>
                <a:cxn ang="0">
                  <a:pos x="425" y="53"/>
                </a:cxn>
                <a:cxn ang="0">
                  <a:pos x="392" y="63"/>
                </a:cxn>
                <a:cxn ang="0">
                  <a:pos x="364" y="71"/>
                </a:cxn>
                <a:cxn ang="0">
                  <a:pos x="335" y="75"/>
                </a:cxn>
                <a:cxn ang="0">
                  <a:pos x="301" y="75"/>
                </a:cxn>
                <a:cxn ang="0">
                  <a:pos x="264" y="83"/>
                </a:cxn>
                <a:cxn ang="0">
                  <a:pos x="234" y="102"/>
                </a:cxn>
              </a:cxnLst>
              <a:rect l="0" t="0" r="r" b="b"/>
              <a:pathLst>
                <a:path w="637" h="626">
                  <a:moveTo>
                    <a:pt x="234" y="102"/>
                  </a:moveTo>
                  <a:lnTo>
                    <a:pt x="202" y="123"/>
                  </a:lnTo>
                  <a:lnTo>
                    <a:pt x="181" y="128"/>
                  </a:lnTo>
                  <a:lnTo>
                    <a:pt x="163" y="121"/>
                  </a:lnTo>
                  <a:lnTo>
                    <a:pt x="144" y="107"/>
                  </a:lnTo>
                  <a:lnTo>
                    <a:pt x="124" y="92"/>
                  </a:lnTo>
                  <a:lnTo>
                    <a:pt x="105" y="80"/>
                  </a:lnTo>
                  <a:lnTo>
                    <a:pt x="87" y="68"/>
                  </a:lnTo>
                  <a:lnTo>
                    <a:pt x="64" y="63"/>
                  </a:lnTo>
                  <a:lnTo>
                    <a:pt x="45" y="66"/>
                  </a:lnTo>
                  <a:lnTo>
                    <a:pt x="27" y="73"/>
                  </a:lnTo>
                  <a:lnTo>
                    <a:pt x="11" y="92"/>
                  </a:lnTo>
                  <a:lnTo>
                    <a:pt x="3" y="114"/>
                  </a:lnTo>
                  <a:lnTo>
                    <a:pt x="0" y="138"/>
                  </a:lnTo>
                  <a:lnTo>
                    <a:pt x="3" y="159"/>
                  </a:lnTo>
                  <a:lnTo>
                    <a:pt x="14" y="181"/>
                  </a:lnTo>
                  <a:lnTo>
                    <a:pt x="27" y="195"/>
                  </a:lnTo>
                  <a:lnTo>
                    <a:pt x="45" y="213"/>
                  </a:lnTo>
                  <a:lnTo>
                    <a:pt x="61" y="226"/>
                  </a:lnTo>
                  <a:lnTo>
                    <a:pt x="73" y="248"/>
                  </a:lnTo>
                  <a:lnTo>
                    <a:pt x="82" y="301"/>
                  </a:lnTo>
                  <a:lnTo>
                    <a:pt x="85" y="358"/>
                  </a:lnTo>
                  <a:lnTo>
                    <a:pt x="90" y="443"/>
                  </a:lnTo>
                  <a:lnTo>
                    <a:pt x="88" y="509"/>
                  </a:lnTo>
                  <a:lnTo>
                    <a:pt x="79" y="580"/>
                  </a:lnTo>
                  <a:lnTo>
                    <a:pt x="72" y="625"/>
                  </a:lnTo>
                  <a:lnTo>
                    <a:pt x="594" y="625"/>
                  </a:lnTo>
                  <a:lnTo>
                    <a:pt x="586" y="517"/>
                  </a:lnTo>
                  <a:lnTo>
                    <a:pt x="581" y="424"/>
                  </a:lnTo>
                  <a:lnTo>
                    <a:pt x="580" y="325"/>
                  </a:lnTo>
                  <a:lnTo>
                    <a:pt x="580" y="253"/>
                  </a:lnTo>
                  <a:lnTo>
                    <a:pt x="588" y="193"/>
                  </a:lnTo>
                  <a:lnTo>
                    <a:pt x="600" y="150"/>
                  </a:lnTo>
                  <a:lnTo>
                    <a:pt x="616" y="111"/>
                  </a:lnTo>
                  <a:lnTo>
                    <a:pt x="630" y="83"/>
                  </a:lnTo>
                  <a:lnTo>
                    <a:pt x="636" y="53"/>
                  </a:lnTo>
                  <a:lnTo>
                    <a:pt x="636" y="34"/>
                  </a:lnTo>
                  <a:lnTo>
                    <a:pt x="628" y="17"/>
                  </a:lnTo>
                  <a:lnTo>
                    <a:pt x="620" y="8"/>
                  </a:lnTo>
                  <a:lnTo>
                    <a:pt x="606" y="0"/>
                  </a:lnTo>
                  <a:lnTo>
                    <a:pt x="588" y="0"/>
                  </a:lnTo>
                  <a:lnTo>
                    <a:pt x="566" y="8"/>
                  </a:lnTo>
                  <a:lnTo>
                    <a:pt x="534" y="25"/>
                  </a:lnTo>
                  <a:lnTo>
                    <a:pt x="507" y="37"/>
                  </a:lnTo>
                  <a:lnTo>
                    <a:pt x="485" y="46"/>
                  </a:lnTo>
                  <a:lnTo>
                    <a:pt x="450" y="46"/>
                  </a:lnTo>
                  <a:lnTo>
                    <a:pt x="425" y="53"/>
                  </a:lnTo>
                  <a:lnTo>
                    <a:pt x="392" y="63"/>
                  </a:lnTo>
                  <a:lnTo>
                    <a:pt x="364" y="71"/>
                  </a:lnTo>
                  <a:lnTo>
                    <a:pt x="335" y="75"/>
                  </a:lnTo>
                  <a:lnTo>
                    <a:pt x="301" y="75"/>
                  </a:lnTo>
                  <a:lnTo>
                    <a:pt x="264" y="83"/>
                  </a:lnTo>
                  <a:lnTo>
                    <a:pt x="234" y="102"/>
                  </a:lnTo>
                </a:path>
              </a:pathLst>
            </a:custGeom>
            <a:solidFill>
              <a:srgbClr val="606000"/>
            </a:solidFill>
            <a:ln w="12700" cap="rnd" cmpd="sng">
              <a:solidFill>
                <a:srgbClr val="000000"/>
              </a:solidFill>
              <a:prstDash val="solid"/>
              <a:round/>
              <a:headEnd type="none" w="med" len="med"/>
              <a:tailEnd type="none" w="med" len="med"/>
            </a:ln>
            <a:effectLst/>
          </p:spPr>
          <p:txBody>
            <a:bodyPr/>
            <a:lstStyle/>
            <a:p>
              <a:endParaRPr lang="en-US" dirty="0"/>
            </a:p>
          </p:txBody>
        </p:sp>
        <p:grpSp>
          <p:nvGrpSpPr>
            <p:cNvPr id="36" name="Group 7"/>
            <p:cNvGrpSpPr>
              <a:grpSpLocks/>
            </p:cNvGrpSpPr>
            <p:nvPr/>
          </p:nvGrpSpPr>
          <p:grpSpPr bwMode="auto">
            <a:xfrm>
              <a:off x="795" y="3225"/>
              <a:ext cx="384" cy="449"/>
              <a:chOff x="795" y="3225"/>
              <a:chExt cx="384" cy="449"/>
            </a:xfrm>
          </p:grpSpPr>
          <p:sp>
            <p:nvSpPr>
              <p:cNvPr id="45" name="Freeform 5"/>
              <p:cNvSpPr>
                <a:spLocks/>
              </p:cNvSpPr>
              <p:nvPr/>
            </p:nvSpPr>
            <p:spPr bwMode="auto">
              <a:xfrm>
                <a:off x="795" y="3378"/>
                <a:ext cx="24" cy="296"/>
              </a:xfrm>
              <a:custGeom>
                <a:avLst/>
                <a:gdLst/>
                <a:ahLst/>
                <a:cxnLst>
                  <a:cxn ang="0">
                    <a:pos x="20" y="0"/>
                  </a:cxn>
                  <a:cxn ang="0">
                    <a:pos x="23" y="65"/>
                  </a:cxn>
                  <a:cxn ang="0">
                    <a:pos x="20" y="138"/>
                  </a:cxn>
                  <a:cxn ang="0">
                    <a:pos x="15" y="216"/>
                  </a:cxn>
                  <a:cxn ang="0">
                    <a:pos x="8" y="265"/>
                  </a:cxn>
                  <a:cxn ang="0">
                    <a:pos x="0" y="295"/>
                  </a:cxn>
                </a:cxnLst>
                <a:rect l="0" t="0" r="r" b="b"/>
                <a:pathLst>
                  <a:path w="24" h="296">
                    <a:moveTo>
                      <a:pt x="20" y="0"/>
                    </a:moveTo>
                    <a:lnTo>
                      <a:pt x="23" y="65"/>
                    </a:lnTo>
                    <a:lnTo>
                      <a:pt x="20" y="138"/>
                    </a:lnTo>
                    <a:lnTo>
                      <a:pt x="15" y="216"/>
                    </a:lnTo>
                    <a:lnTo>
                      <a:pt x="8" y="265"/>
                    </a:lnTo>
                    <a:lnTo>
                      <a:pt x="0" y="295"/>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sp>
            <p:nvSpPr>
              <p:cNvPr id="46" name="Freeform 6"/>
              <p:cNvSpPr>
                <a:spLocks/>
              </p:cNvSpPr>
              <p:nvPr/>
            </p:nvSpPr>
            <p:spPr bwMode="auto">
              <a:xfrm>
                <a:off x="1155" y="3225"/>
                <a:ext cx="24" cy="449"/>
              </a:xfrm>
              <a:custGeom>
                <a:avLst/>
                <a:gdLst/>
                <a:ahLst/>
                <a:cxnLst>
                  <a:cxn ang="0">
                    <a:pos x="16" y="0"/>
                  </a:cxn>
                  <a:cxn ang="0">
                    <a:pos x="8" y="57"/>
                  </a:cxn>
                  <a:cxn ang="0">
                    <a:pos x="5" y="103"/>
                  </a:cxn>
                  <a:cxn ang="0">
                    <a:pos x="0" y="160"/>
                  </a:cxn>
                  <a:cxn ang="0">
                    <a:pos x="0" y="215"/>
                  </a:cxn>
                  <a:cxn ang="0">
                    <a:pos x="5" y="278"/>
                  </a:cxn>
                  <a:cxn ang="0">
                    <a:pos x="11" y="348"/>
                  </a:cxn>
                  <a:cxn ang="0">
                    <a:pos x="18" y="412"/>
                  </a:cxn>
                  <a:cxn ang="0">
                    <a:pos x="23" y="448"/>
                  </a:cxn>
                </a:cxnLst>
                <a:rect l="0" t="0" r="r" b="b"/>
                <a:pathLst>
                  <a:path w="24" h="449">
                    <a:moveTo>
                      <a:pt x="16" y="0"/>
                    </a:moveTo>
                    <a:lnTo>
                      <a:pt x="8" y="57"/>
                    </a:lnTo>
                    <a:lnTo>
                      <a:pt x="5" y="103"/>
                    </a:lnTo>
                    <a:lnTo>
                      <a:pt x="0" y="160"/>
                    </a:lnTo>
                    <a:lnTo>
                      <a:pt x="0" y="215"/>
                    </a:lnTo>
                    <a:lnTo>
                      <a:pt x="5" y="278"/>
                    </a:lnTo>
                    <a:lnTo>
                      <a:pt x="11" y="348"/>
                    </a:lnTo>
                    <a:lnTo>
                      <a:pt x="18" y="412"/>
                    </a:lnTo>
                    <a:lnTo>
                      <a:pt x="23" y="448"/>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grpSp>
        <p:grpSp>
          <p:nvGrpSpPr>
            <p:cNvPr id="37" name="Group 12"/>
            <p:cNvGrpSpPr>
              <a:grpSpLocks/>
            </p:cNvGrpSpPr>
            <p:nvPr/>
          </p:nvGrpSpPr>
          <p:grpSpPr bwMode="auto">
            <a:xfrm>
              <a:off x="880" y="3094"/>
              <a:ext cx="204" cy="525"/>
              <a:chOff x="880" y="3094"/>
              <a:chExt cx="204" cy="525"/>
            </a:xfrm>
          </p:grpSpPr>
          <p:sp>
            <p:nvSpPr>
              <p:cNvPr id="41" name="Freeform 8"/>
              <p:cNvSpPr>
                <a:spLocks/>
              </p:cNvSpPr>
              <p:nvPr/>
            </p:nvSpPr>
            <p:spPr bwMode="auto">
              <a:xfrm>
                <a:off x="880" y="3094"/>
                <a:ext cx="204" cy="525"/>
              </a:xfrm>
              <a:custGeom>
                <a:avLst/>
                <a:gdLst/>
                <a:ahLst/>
                <a:cxnLst>
                  <a:cxn ang="0">
                    <a:pos x="6" y="24"/>
                  </a:cxn>
                  <a:cxn ang="0">
                    <a:pos x="100" y="57"/>
                  </a:cxn>
                  <a:cxn ang="0">
                    <a:pos x="97" y="0"/>
                  </a:cxn>
                  <a:cxn ang="0">
                    <a:pos x="128" y="21"/>
                  </a:cxn>
                  <a:cxn ang="0">
                    <a:pos x="169" y="77"/>
                  </a:cxn>
                  <a:cxn ang="0">
                    <a:pos x="186" y="130"/>
                  </a:cxn>
                  <a:cxn ang="0">
                    <a:pos x="193" y="171"/>
                  </a:cxn>
                  <a:cxn ang="0">
                    <a:pos x="203" y="231"/>
                  </a:cxn>
                  <a:cxn ang="0">
                    <a:pos x="201" y="274"/>
                  </a:cxn>
                  <a:cxn ang="0">
                    <a:pos x="193" y="344"/>
                  </a:cxn>
                  <a:cxn ang="0">
                    <a:pos x="183" y="390"/>
                  </a:cxn>
                  <a:cxn ang="0">
                    <a:pos x="171" y="440"/>
                  </a:cxn>
                  <a:cxn ang="0">
                    <a:pos x="150" y="490"/>
                  </a:cxn>
                  <a:cxn ang="0">
                    <a:pos x="121" y="524"/>
                  </a:cxn>
                  <a:cxn ang="0">
                    <a:pos x="77" y="476"/>
                  </a:cxn>
                  <a:cxn ang="0">
                    <a:pos x="51" y="428"/>
                  </a:cxn>
                  <a:cxn ang="0">
                    <a:pos x="27" y="373"/>
                  </a:cxn>
                  <a:cxn ang="0">
                    <a:pos x="14" y="306"/>
                  </a:cxn>
                  <a:cxn ang="0">
                    <a:pos x="4" y="235"/>
                  </a:cxn>
                  <a:cxn ang="0">
                    <a:pos x="0" y="171"/>
                  </a:cxn>
                  <a:cxn ang="0">
                    <a:pos x="1" y="104"/>
                  </a:cxn>
                  <a:cxn ang="0">
                    <a:pos x="6" y="24"/>
                  </a:cxn>
                </a:cxnLst>
                <a:rect l="0" t="0" r="r" b="b"/>
                <a:pathLst>
                  <a:path w="204" h="525">
                    <a:moveTo>
                      <a:pt x="6" y="24"/>
                    </a:moveTo>
                    <a:lnTo>
                      <a:pt x="100" y="57"/>
                    </a:lnTo>
                    <a:lnTo>
                      <a:pt x="97" y="0"/>
                    </a:lnTo>
                    <a:lnTo>
                      <a:pt x="128" y="21"/>
                    </a:lnTo>
                    <a:lnTo>
                      <a:pt x="169" y="77"/>
                    </a:lnTo>
                    <a:lnTo>
                      <a:pt x="186" y="130"/>
                    </a:lnTo>
                    <a:lnTo>
                      <a:pt x="193" y="171"/>
                    </a:lnTo>
                    <a:lnTo>
                      <a:pt x="203" y="231"/>
                    </a:lnTo>
                    <a:lnTo>
                      <a:pt x="201" y="274"/>
                    </a:lnTo>
                    <a:lnTo>
                      <a:pt x="193" y="344"/>
                    </a:lnTo>
                    <a:lnTo>
                      <a:pt x="183" y="390"/>
                    </a:lnTo>
                    <a:lnTo>
                      <a:pt x="171" y="440"/>
                    </a:lnTo>
                    <a:lnTo>
                      <a:pt x="150" y="490"/>
                    </a:lnTo>
                    <a:lnTo>
                      <a:pt x="121" y="524"/>
                    </a:lnTo>
                    <a:lnTo>
                      <a:pt x="77" y="476"/>
                    </a:lnTo>
                    <a:lnTo>
                      <a:pt x="51" y="428"/>
                    </a:lnTo>
                    <a:lnTo>
                      <a:pt x="27" y="373"/>
                    </a:lnTo>
                    <a:lnTo>
                      <a:pt x="14" y="306"/>
                    </a:lnTo>
                    <a:lnTo>
                      <a:pt x="4" y="235"/>
                    </a:lnTo>
                    <a:lnTo>
                      <a:pt x="0" y="171"/>
                    </a:lnTo>
                    <a:lnTo>
                      <a:pt x="1" y="104"/>
                    </a:lnTo>
                    <a:lnTo>
                      <a:pt x="6" y="24"/>
                    </a:lnTo>
                  </a:path>
                </a:pathLst>
              </a:custGeom>
              <a:solidFill>
                <a:srgbClr val="FF4040"/>
              </a:solidFill>
              <a:ln w="12700" cap="rnd" cmpd="sng">
                <a:solidFill>
                  <a:srgbClr val="000000"/>
                </a:solidFill>
                <a:prstDash val="solid"/>
                <a:round/>
                <a:headEnd type="none" w="med" len="med"/>
                <a:tailEnd type="none" w="med" len="med"/>
              </a:ln>
              <a:effectLst/>
            </p:spPr>
            <p:txBody>
              <a:bodyPr/>
              <a:lstStyle/>
              <a:p>
                <a:endParaRPr lang="en-US" dirty="0"/>
              </a:p>
            </p:txBody>
          </p:sp>
          <p:grpSp>
            <p:nvGrpSpPr>
              <p:cNvPr id="42" name="Group 11"/>
              <p:cNvGrpSpPr>
                <a:grpSpLocks/>
              </p:cNvGrpSpPr>
              <p:nvPr/>
            </p:nvGrpSpPr>
            <p:grpSpPr bwMode="auto">
              <a:xfrm>
                <a:off x="968" y="3251"/>
                <a:ext cx="57" cy="296"/>
                <a:chOff x="968" y="3251"/>
                <a:chExt cx="57" cy="296"/>
              </a:xfrm>
            </p:grpSpPr>
            <p:sp>
              <p:nvSpPr>
                <p:cNvPr id="43" name="Freeform 9"/>
                <p:cNvSpPr>
                  <a:spLocks/>
                </p:cNvSpPr>
                <p:nvPr/>
              </p:nvSpPr>
              <p:spPr bwMode="auto">
                <a:xfrm>
                  <a:off x="968" y="3251"/>
                  <a:ext cx="23" cy="273"/>
                </a:xfrm>
                <a:custGeom>
                  <a:avLst/>
                  <a:gdLst/>
                  <a:ahLst/>
                  <a:cxnLst>
                    <a:cxn ang="0">
                      <a:pos x="0" y="0"/>
                    </a:cxn>
                    <a:cxn ang="0">
                      <a:pos x="9" y="43"/>
                    </a:cxn>
                    <a:cxn ang="0">
                      <a:pos x="17" y="95"/>
                    </a:cxn>
                    <a:cxn ang="0">
                      <a:pos x="21" y="160"/>
                    </a:cxn>
                    <a:cxn ang="0">
                      <a:pos x="22" y="231"/>
                    </a:cxn>
                    <a:cxn ang="0">
                      <a:pos x="20" y="272"/>
                    </a:cxn>
                  </a:cxnLst>
                  <a:rect l="0" t="0" r="r" b="b"/>
                  <a:pathLst>
                    <a:path w="23" h="273">
                      <a:moveTo>
                        <a:pt x="0" y="0"/>
                      </a:moveTo>
                      <a:lnTo>
                        <a:pt x="9" y="43"/>
                      </a:lnTo>
                      <a:lnTo>
                        <a:pt x="17" y="95"/>
                      </a:lnTo>
                      <a:lnTo>
                        <a:pt x="21" y="160"/>
                      </a:lnTo>
                      <a:lnTo>
                        <a:pt x="22" y="231"/>
                      </a:lnTo>
                      <a:lnTo>
                        <a:pt x="20" y="272"/>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sp>
              <p:nvSpPr>
                <p:cNvPr id="44" name="Freeform 10"/>
                <p:cNvSpPr>
                  <a:spLocks/>
                </p:cNvSpPr>
                <p:nvPr/>
              </p:nvSpPr>
              <p:spPr bwMode="auto">
                <a:xfrm>
                  <a:off x="1008" y="3305"/>
                  <a:ext cx="17" cy="242"/>
                </a:xfrm>
                <a:custGeom>
                  <a:avLst/>
                  <a:gdLst/>
                  <a:ahLst/>
                  <a:cxnLst>
                    <a:cxn ang="0">
                      <a:pos x="0" y="0"/>
                    </a:cxn>
                    <a:cxn ang="0">
                      <a:pos x="9" y="32"/>
                    </a:cxn>
                    <a:cxn ang="0">
                      <a:pos x="13" y="59"/>
                    </a:cxn>
                    <a:cxn ang="0">
                      <a:pos x="16" y="92"/>
                    </a:cxn>
                    <a:cxn ang="0">
                      <a:pos x="16" y="126"/>
                    </a:cxn>
                    <a:cxn ang="0">
                      <a:pos x="15" y="158"/>
                    </a:cxn>
                    <a:cxn ang="0">
                      <a:pos x="14" y="184"/>
                    </a:cxn>
                    <a:cxn ang="0">
                      <a:pos x="8" y="241"/>
                    </a:cxn>
                  </a:cxnLst>
                  <a:rect l="0" t="0" r="r" b="b"/>
                  <a:pathLst>
                    <a:path w="17" h="242">
                      <a:moveTo>
                        <a:pt x="0" y="0"/>
                      </a:moveTo>
                      <a:lnTo>
                        <a:pt x="9" y="32"/>
                      </a:lnTo>
                      <a:lnTo>
                        <a:pt x="13" y="59"/>
                      </a:lnTo>
                      <a:lnTo>
                        <a:pt x="16" y="92"/>
                      </a:lnTo>
                      <a:lnTo>
                        <a:pt x="16" y="126"/>
                      </a:lnTo>
                      <a:lnTo>
                        <a:pt x="15" y="158"/>
                      </a:lnTo>
                      <a:lnTo>
                        <a:pt x="14" y="184"/>
                      </a:lnTo>
                      <a:lnTo>
                        <a:pt x="8" y="241"/>
                      </a:lnTo>
                    </a:path>
                  </a:pathLst>
                </a:custGeom>
                <a:noFill/>
                <a:ln w="12700" cap="rnd" cmpd="sng">
                  <a:solidFill>
                    <a:srgbClr val="000000"/>
                  </a:solidFill>
                  <a:prstDash val="solid"/>
                  <a:round/>
                  <a:headEnd type="none" w="med" len="med"/>
                  <a:tailEnd type="none" w="med" len="med"/>
                </a:ln>
                <a:effectLst/>
              </p:spPr>
              <p:txBody>
                <a:bodyPr/>
                <a:lstStyle/>
                <a:p>
                  <a:endParaRPr lang="en-US" dirty="0"/>
                </a:p>
              </p:txBody>
            </p:sp>
          </p:grpSp>
        </p:grpSp>
        <p:grpSp>
          <p:nvGrpSpPr>
            <p:cNvPr id="38" name="Group 15"/>
            <p:cNvGrpSpPr>
              <a:grpSpLocks/>
            </p:cNvGrpSpPr>
            <p:nvPr/>
          </p:nvGrpSpPr>
          <p:grpSpPr bwMode="auto">
            <a:xfrm>
              <a:off x="855" y="3100"/>
              <a:ext cx="266" cy="538"/>
              <a:chOff x="855" y="3100"/>
              <a:chExt cx="266" cy="538"/>
            </a:xfrm>
          </p:grpSpPr>
          <p:sp>
            <p:nvSpPr>
              <p:cNvPr id="39" name="Freeform 13"/>
              <p:cNvSpPr>
                <a:spLocks/>
              </p:cNvSpPr>
              <p:nvPr/>
            </p:nvSpPr>
            <p:spPr bwMode="auto">
              <a:xfrm>
                <a:off x="987" y="3100"/>
                <a:ext cx="134" cy="526"/>
              </a:xfrm>
              <a:custGeom>
                <a:avLst/>
                <a:gdLst/>
                <a:ahLst/>
                <a:cxnLst>
                  <a:cxn ang="0">
                    <a:pos x="4" y="4"/>
                  </a:cxn>
                  <a:cxn ang="0">
                    <a:pos x="14" y="1"/>
                  </a:cxn>
                  <a:cxn ang="0">
                    <a:pos x="25" y="0"/>
                  </a:cxn>
                  <a:cxn ang="0">
                    <a:pos x="40" y="5"/>
                  </a:cxn>
                  <a:cxn ang="0">
                    <a:pos x="53" y="11"/>
                  </a:cxn>
                  <a:cxn ang="0">
                    <a:pos x="63" y="19"/>
                  </a:cxn>
                  <a:cxn ang="0">
                    <a:pos x="74" y="31"/>
                  </a:cxn>
                  <a:cxn ang="0">
                    <a:pos x="93" y="64"/>
                  </a:cxn>
                  <a:cxn ang="0">
                    <a:pos x="109" y="111"/>
                  </a:cxn>
                  <a:cxn ang="0">
                    <a:pos x="116" y="138"/>
                  </a:cxn>
                  <a:cxn ang="0">
                    <a:pos x="121" y="160"/>
                  </a:cxn>
                  <a:cxn ang="0">
                    <a:pos x="129" y="208"/>
                  </a:cxn>
                  <a:cxn ang="0">
                    <a:pos x="133" y="266"/>
                  </a:cxn>
                  <a:cxn ang="0">
                    <a:pos x="131" y="313"/>
                  </a:cxn>
                  <a:cxn ang="0">
                    <a:pos x="124" y="352"/>
                  </a:cxn>
                  <a:cxn ang="0">
                    <a:pos x="111" y="401"/>
                  </a:cxn>
                  <a:cxn ang="0">
                    <a:pos x="91" y="448"/>
                  </a:cxn>
                  <a:cxn ang="0">
                    <a:pos x="74" y="478"/>
                  </a:cxn>
                  <a:cxn ang="0">
                    <a:pos x="57" y="500"/>
                  </a:cxn>
                  <a:cxn ang="0">
                    <a:pos x="36" y="516"/>
                  </a:cxn>
                  <a:cxn ang="0">
                    <a:pos x="12" y="525"/>
                  </a:cxn>
                  <a:cxn ang="0">
                    <a:pos x="0" y="524"/>
                  </a:cxn>
                  <a:cxn ang="0">
                    <a:pos x="9" y="497"/>
                  </a:cxn>
                  <a:cxn ang="0">
                    <a:pos x="22" y="464"/>
                  </a:cxn>
                  <a:cxn ang="0">
                    <a:pos x="40" y="419"/>
                  </a:cxn>
                  <a:cxn ang="0">
                    <a:pos x="51" y="383"/>
                  </a:cxn>
                  <a:cxn ang="0">
                    <a:pos x="58" y="332"/>
                  </a:cxn>
                  <a:cxn ang="0">
                    <a:pos x="60" y="280"/>
                  </a:cxn>
                  <a:cxn ang="0">
                    <a:pos x="59" y="235"/>
                  </a:cxn>
                  <a:cxn ang="0">
                    <a:pos x="56" y="185"/>
                  </a:cxn>
                  <a:cxn ang="0">
                    <a:pos x="52" y="142"/>
                  </a:cxn>
                  <a:cxn ang="0">
                    <a:pos x="45" y="107"/>
                  </a:cxn>
                  <a:cxn ang="0">
                    <a:pos x="40" y="83"/>
                  </a:cxn>
                  <a:cxn ang="0">
                    <a:pos x="32" y="57"/>
                  </a:cxn>
                  <a:cxn ang="0">
                    <a:pos x="24" y="38"/>
                  </a:cxn>
                  <a:cxn ang="0">
                    <a:pos x="16" y="23"/>
                  </a:cxn>
                  <a:cxn ang="0">
                    <a:pos x="4" y="4"/>
                  </a:cxn>
                </a:cxnLst>
                <a:rect l="0" t="0" r="r" b="b"/>
                <a:pathLst>
                  <a:path w="134" h="526">
                    <a:moveTo>
                      <a:pt x="4" y="4"/>
                    </a:moveTo>
                    <a:lnTo>
                      <a:pt x="14" y="1"/>
                    </a:lnTo>
                    <a:lnTo>
                      <a:pt x="25" y="0"/>
                    </a:lnTo>
                    <a:lnTo>
                      <a:pt x="40" y="5"/>
                    </a:lnTo>
                    <a:lnTo>
                      <a:pt x="53" y="11"/>
                    </a:lnTo>
                    <a:lnTo>
                      <a:pt x="63" y="19"/>
                    </a:lnTo>
                    <a:lnTo>
                      <a:pt x="74" y="31"/>
                    </a:lnTo>
                    <a:lnTo>
                      <a:pt x="93" y="64"/>
                    </a:lnTo>
                    <a:lnTo>
                      <a:pt x="109" y="111"/>
                    </a:lnTo>
                    <a:lnTo>
                      <a:pt x="116" y="138"/>
                    </a:lnTo>
                    <a:lnTo>
                      <a:pt x="121" y="160"/>
                    </a:lnTo>
                    <a:lnTo>
                      <a:pt x="129" y="208"/>
                    </a:lnTo>
                    <a:lnTo>
                      <a:pt x="133" y="266"/>
                    </a:lnTo>
                    <a:lnTo>
                      <a:pt x="131" y="313"/>
                    </a:lnTo>
                    <a:lnTo>
                      <a:pt x="124" y="352"/>
                    </a:lnTo>
                    <a:lnTo>
                      <a:pt x="111" y="401"/>
                    </a:lnTo>
                    <a:lnTo>
                      <a:pt x="91" y="448"/>
                    </a:lnTo>
                    <a:lnTo>
                      <a:pt x="74" y="478"/>
                    </a:lnTo>
                    <a:lnTo>
                      <a:pt x="57" y="500"/>
                    </a:lnTo>
                    <a:lnTo>
                      <a:pt x="36" y="516"/>
                    </a:lnTo>
                    <a:lnTo>
                      <a:pt x="12" y="525"/>
                    </a:lnTo>
                    <a:lnTo>
                      <a:pt x="0" y="524"/>
                    </a:lnTo>
                    <a:lnTo>
                      <a:pt x="9" y="497"/>
                    </a:lnTo>
                    <a:lnTo>
                      <a:pt x="22" y="464"/>
                    </a:lnTo>
                    <a:lnTo>
                      <a:pt x="40" y="419"/>
                    </a:lnTo>
                    <a:lnTo>
                      <a:pt x="51" y="383"/>
                    </a:lnTo>
                    <a:lnTo>
                      <a:pt x="58" y="332"/>
                    </a:lnTo>
                    <a:lnTo>
                      <a:pt x="60" y="280"/>
                    </a:lnTo>
                    <a:lnTo>
                      <a:pt x="59" y="235"/>
                    </a:lnTo>
                    <a:lnTo>
                      <a:pt x="56" y="185"/>
                    </a:lnTo>
                    <a:lnTo>
                      <a:pt x="52" y="142"/>
                    </a:lnTo>
                    <a:lnTo>
                      <a:pt x="45" y="107"/>
                    </a:lnTo>
                    <a:lnTo>
                      <a:pt x="40" y="83"/>
                    </a:lnTo>
                    <a:lnTo>
                      <a:pt x="32" y="57"/>
                    </a:lnTo>
                    <a:lnTo>
                      <a:pt x="24" y="38"/>
                    </a:lnTo>
                    <a:lnTo>
                      <a:pt x="16" y="23"/>
                    </a:lnTo>
                    <a:lnTo>
                      <a:pt x="4" y="4"/>
                    </a:lnTo>
                  </a:path>
                </a:pathLst>
              </a:custGeom>
              <a:solidFill>
                <a:srgbClr val="00E000"/>
              </a:solidFill>
              <a:ln w="12700" cap="rnd" cmpd="sng">
                <a:solidFill>
                  <a:srgbClr val="000000"/>
                </a:solidFill>
                <a:prstDash val="solid"/>
                <a:round/>
                <a:headEnd type="none" w="med" len="med"/>
                <a:tailEnd type="none" w="med" len="med"/>
              </a:ln>
              <a:effectLst/>
            </p:spPr>
            <p:txBody>
              <a:bodyPr/>
              <a:lstStyle/>
              <a:p>
                <a:endParaRPr lang="en-US" dirty="0"/>
              </a:p>
            </p:txBody>
          </p:sp>
          <p:sp>
            <p:nvSpPr>
              <p:cNvPr id="40" name="Freeform 14"/>
              <p:cNvSpPr>
                <a:spLocks/>
              </p:cNvSpPr>
              <p:nvPr/>
            </p:nvSpPr>
            <p:spPr bwMode="auto">
              <a:xfrm>
                <a:off x="855" y="3109"/>
                <a:ext cx="182" cy="529"/>
              </a:xfrm>
              <a:custGeom>
                <a:avLst/>
                <a:gdLst/>
                <a:ahLst/>
                <a:cxnLst>
                  <a:cxn ang="0">
                    <a:pos x="28" y="0"/>
                  </a:cxn>
                  <a:cxn ang="0">
                    <a:pos x="43" y="22"/>
                  </a:cxn>
                  <a:cxn ang="0">
                    <a:pos x="54" y="48"/>
                  </a:cxn>
                  <a:cxn ang="0">
                    <a:pos x="73" y="118"/>
                  </a:cxn>
                  <a:cxn ang="0">
                    <a:pos x="90" y="194"/>
                  </a:cxn>
                  <a:cxn ang="0">
                    <a:pos x="105" y="293"/>
                  </a:cxn>
                  <a:cxn ang="0">
                    <a:pos x="122" y="380"/>
                  </a:cxn>
                  <a:cxn ang="0">
                    <a:pos x="136" y="423"/>
                  </a:cxn>
                  <a:cxn ang="0">
                    <a:pos x="151" y="473"/>
                  </a:cxn>
                  <a:cxn ang="0">
                    <a:pos x="157" y="489"/>
                  </a:cxn>
                  <a:cxn ang="0">
                    <a:pos x="167" y="507"/>
                  </a:cxn>
                  <a:cxn ang="0">
                    <a:pos x="181" y="528"/>
                  </a:cxn>
                  <a:cxn ang="0">
                    <a:pos x="157" y="528"/>
                  </a:cxn>
                  <a:cxn ang="0">
                    <a:pos x="146" y="527"/>
                  </a:cxn>
                  <a:cxn ang="0">
                    <a:pos x="132" y="519"/>
                  </a:cxn>
                  <a:cxn ang="0">
                    <a:pos x="110" y="505"/>
                  </a:cxn>
                  <a:cxn ang="0">
                    <a:pos x="94" y="489"/>
                  </a:cxn>
                  <a:cxn ang="0">
                    <a:pos x="80" y="474"/>
                  </a:cxn>
                  <a:cxn ang="0">
                    <a:pos x="70" y="460"/>
                  </a:cxn>
                  <a:cxn ang="0">
                    <a:pos x="56" y="435"/>
                  </a:cxn>
                  <a:cxn ang="0">
                    <a:pos x="41" y="405"/>
                  </a:cxn>
                  <a:cxn ang="0">
                    <a:pos x="26" y="363"/>
                  </a:cxn>
                  <a:cxn ang="0">
                    <a:pos x="14" y="306"/>
                  </a:cxn>
                  <a:cxn ang="0">
                    <a:pos x="6" y="260"/>
                  </a:cxn>
                  <a:cxn ang="0">
                    <a:pos x="3" y="215"/>
                  </a:cxn>
                  <a:cxn ang="0">
                    <a:pos x="0" y="167"/>
                  </a:cxn>
                  <a:cxn ang="0">
                    <a:pos x="0" y="125"/>
                  </a:cxn>
                  <a:cxn ang="0">
                    <a:pos x="1" y="96"/>
                  </a:cxn>
                  <a:cxn ang="0">
                    <a:pos x="9" y="50"/>
                  </a:cxn>
                  <a:cxn ang="0">
                    <a:pos x="17" y="22"/>
                  </a:cxn>
                  <a:cxn ang="0">
                    <a:pos x="28" y="0"/>
                  </a:cxn>
                </a:cxnLst>
                <a:rect l="0" t="0" r="r" b="b"/>
                <a:pathLst>
                  <a:path w="182" h="529">
                    <a:moveTo>
                      <a:pt x="28" y="0"/>
                    </a:moveTo>
                    <a:lnTo>
                      <a:pt x="43" y="22"/>
                    </a:lnTo>
                    <a:lnTo>
                      <a:pt x="54" y="48"/>
                    </a:lnTo>
                    <a:lnTo>
                      <a:pt x="73" y="118"/>
                    </a:lnTo>
                    <a:lnTo>
                      <a:pt x="90" y="194"/>
                    </a:lnTo>
                    <a:lnTo>
                      <a:pt x="105" y="293"/>
                    </a:lnTo>
                    <a:lnTo>
                      <a:pt x="122" y="380"/>
                    </a:lnTo>
                    <a:lnTo>
                      <a:pt x="136" y="423"/>
                    </a:lnTo>
                    <a:lnTo>
                      <a:pt x="151" y="473"/>
                    </a:lnTo>
                    <a:lnTo>
                      <a:pt x="157" y="489"/>
                    </a:lnTo>
                    <a:lnTo>
                      <a:pt x="167" y="507"/>
                    </a:lnTo>
                    <a:lnTo>
                      <a:pt x="181" y="528"/>
                    </a:lnTo>
                    <a:lnTo>
                      <a:pt x="157" y="528"/>
                    </a:lnTo>
                    <a:lnTo>
                      <a:pt x="146" y="527"/>
                    </a:lnTo>
                    <a:lnTo>
                      <a:pt x="132" y="519"/>
                    </a:lnTo>
                    <a:lnTo>
                      <a:pt x="110" y="505"/>
                    </a:lnTo>
                    <a:lnTo>
                      <a:pt x="94" y="489"/>
                    </a:lnTo>
                    <a:lnTo>
                      <a:pt x="80" y="474"/>
                    </a:lnTo>
                    <a:lnTo>
                      <a:pt x="70" y="460"/>
                    </a:lnTo>
                    <a:lnTo>
                      <a:pt x="56" y="435"/>
                    </a:lnTo>
                    <a:lnTo>
                      <a:pt x="41" y="405"/>
                    </a:lnTo>
                    <a:lnTo>
                      <a:pt x="26" y="363"/>
                    </a:lnTo>
                    <a:lnTo>
                      <a:pt x="14" y="306"/>
                    </a:lnTo>
                    <a:lnTo>
                      <a:pt x="6" y="260"/>
                    </a:lnTo>
                    <a:lnTo>
                      <a:pt x="3" y="215"/>
                    </a:lnTo>
                    <a:lnTo>
                      <a:pt x="0" y="167"/>
                    </a:lnTo>
                    <a:lnTo>
                      <a:pt x="0" y="125"/>
                    </a:lnTo>
                    <a:lnTo>
                      <a:pt x="1" y="96"/>
                    </a:lnTo>
                    <a:lnTo>
                      <a:pt x="9" y="50"/>
                    </a:lnTo>
                    <a:lnTo>
                      <a:pt x="17" y="22"/>
                    </a:lnTo>
                    <a:lnTo>
                      <a:pt x="28" y="0"/>
                    </a:lnTo>
                  </a:path>
                </a:pathLst>
              </a:custGeom>
              <a:solidFill>
                <a:srgbClr val="00E000"/>
              </a:solidFill>
              <a:ln w="12700" cap="rnd" cmpd="sng">
                <a:solidFill>
                  <a:srgbClr val="000000"/>
                </a:solidFill>
                <a:prstDash val="solid"/>
                <a:round/>
                <a:headEnd type="none" w="med" len="med"/>
                <a:tailEnd type="none" w="med" len="med"/>
              </a:ln>
              <a:effectLst/>
            </p:spPr>
            <p:txBody>
              <a:bodyPr/>
              <a:lstStyle/>
              <a:p>
                <a:endParaRPr lang="en-US"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76200"/>
            <a:ext cx="5562600" cy="1143000"/>
          </a:xfrm>
          <a:solidFill>
            <a:schemeClr val="accent5">
              <a:lumMod val="40000"/>
              <a:lumOff val="60000"/>
            </a:schemeClr>
          </a:solidFill>
        </p:spPr>
        <p:txBody>
          <a:bodyPr>
            <a:normAutofit fontScale="90000"/>
          </a:bodyPr>
          <a:lstStyle/>
          <a:p>
            <a:r>
              <a:rPr lang="en-US" sz="3600" dirty="0" smtClean="0">
                <a:solidFill>
                  <a:srgbClr val="FF0000"/>
                </a:solidFill>
              </a:rPr>
              <a:t>VII. Some  more observations about Biblical Creation issues:</a:t>
            </a:r>
            <a:endParaRPr lang="en-US" sz="3600" dirty="0">
              <a:solidFill>
                <a:srgbClr val="FF0000"/>
              </a:solidFill>
            </a:endParaRPr>
          </a:p>
        </p:txBody>
      </p:sp>
      <p:sp>
        <p:nvSpPr>
          <p:cNvPr id="3" name="Content Placeholder 2"/>
          <p:cNvSpPr>
            <a:spLocks noGrp="1"/>
          </p:cNvSpPr>
          <p:nvPr>
            <p:ph idx="1"/>
          </p:nvPr>
        </p:nvSpPr>
        <p:spPr>
          <a:xfrm>
            <a:off x="457200" y="1219200"/>
            <a:ext cx="8229600" cy="4525963"/>
          </a:xfrm>
          <a:solidFill>
            <a:schemeClr val="accent1">
              <a:lumMod val="20000"/>
              <a:lumOff val="80000"/>
            </a:schemeClr>
          </a:solidFill>
        </p:spPr>
        <p:txBody>
          <a:bodyPr>
            <a:normAutofit fontScale="47500" lnSpcReduction="20000"/>
          </a:bodyPr>
          <a:lstStyle/>
          <a:p>
            <a:pPr lvl="1"/>
            <a:r>
              <a:rPr lang="en-US" sz="2900" b="1" dirty="0" smtClean="0"/>
              <a:t>Observation</a:t>
            </a:r>
            <a:r>
              <a:rPr lang="en-US" sz="2900" dirty="0" smtClean="0"/>
              <a:t>: The Universe is not infinite in size, but it is incomprehensibly large. For a Creator to have made this Universe, it begs the question of “</a:t>
            </a:r>
            <a:r>
              <a:rPr lang="en-US" sz="2900" b="1" i="1" dirty="0" smtClean="0">
                <a:solidFill>
                  <a:srgbClr val="C00000"/>
                </a:solidFill>
              </a:rPr>
              <a:t>How big must the Creator be</a:t>
            </a:r>
            <a:r>
              <a:rPr lang="en-US" sz="2900" dirty="0" smtClean="0"/>
              <a:t>?”  It would require a being to be outside of the Universe with the attributes of </a:t>
            </a:r>
            <a:r>
              <a:rPr lang="en-US" sz="2900" u="sng" dirty="0" smtClean="0"/>
              <a:t>Omniscience</a:t>
            </a:r>
            <a:r>
              <a:rPr lang="en-US" sz="2900" dirty="0" smtClean="0"/>
              <a:t> (all knowledge), </a:t>
            </a:r>
            <a:r>
              <a:rPr lang="en-US" sz="2900" u="sng" dirty="0" smtClean="0"/>
              <a:t>Omnipotent </a:t>
            </a:r>
            <a:r>
              <a:rPr lang="en-US" sz="2900" dirty="0" smtClean="0"/>
              <a:t>(all power), and </a:t>
            </a:r>
            <a:r>
              <a:rPr lang="en-US" sz="2900" u="sng" dirty="0" smtClean="0"/>
              <a:t>Omnipresence</a:t>
            </a:r>
            <a:r>
              <a:rPr lang="en-US" sz="2900" dirty="0" smtClean="0"/>
              <a:t> (everywhere present).  The diversity of all that is in the Universe is seen in stars that differ from one another, various and diverse objects.  We see patterns, order, and design, especially in how galaxies are arranged.  That is, we can see purpose and meaning (but one has to look). We can understand that the Creator is into diversity and unlimited creation designs.  Even to see the diversity of life here on earth is mind-boggling.</a:t>
            </a:r>
          </a:p>
          <a:p>
            <a:pPr lvl="1"/>
            <a:r>
              <a:rPr lang="en-US" sz="2900" b="1" dirty="0" smtClean="0"/>
              <a:t>Purpose</a:t>
            </a:r>
            <a:r>
              <a:rPr lang="en-US" sz="2900" dirty="0" smtClean="0"/>
              <a:t>: The Solar system is ordered and operating perfectly to sustain life on earth.  The Moon is positioned just right for light, tidal actions;  the stars can be used for determining seasons and navigation, we draw imaginary figures from the patterns of stars and use them (Signs of the Zodiac) to calculate planting and harvest times; the Sun is just right in size, illumination, heat, temperature, distance and stability; the earth is titled just right for seasons and weather patterns; the planets can be used for signs and seasons as well.</a:t>
            </a:r>
          </a:p>
          <a:p>
            <a:pPr lvl="1"/>
            <a:r>
              <a:rPr lang="en-US" sz="2900" b="1" dirty="0" smtClean="0"/>
              <a:t>Illustrations</a:t>
            </a:r>
            <a:r>
              <a:rPr lang="en-US" sz="2900" dirty="0" smtClean="0"/>
              <a:t>:   The Creator says that </a:t>
            </a:r>
            <a:r>
              <a:rPr lang="en-US" sz="2900" b="1" i="1" u="sng" dirty="0" smtClean="0">
                <a:solidFill>
                  <a:srgbClr val="C00000"/>
                </a:solidFill>
              </a:rPr>
              <a:t>if the Universe can be measured and the bounds determined, then He will cast off Israel</a:t>
            </a:r>
            <a:r>
              <a:rPr lang="en-US" sz="2900" dirty="0" smtClean="0"/>
              <a:t>.  We conclude that we cannot do this, therefore Israel is not discarded.  The Creator says that He knows the number of hairs on our heads.  He also says that </a:t>
            </a:r>
            <a:r>
              <a:rPr lang="en-US" sz="2900" b="1" u="sng" dirty="0" smtClean="0">
                <a:solidFill>
                  <a:srgbClr val="C00000"/>
                </a:solidFill>
              </a:rPr>
              <a:t>He knows the number of the stars and calls them all by name; not one of them is “missing”</a:t>
            </a:r>
            <a:r>
              <a:rPr lang="en-US" sz="2900" dirty="0" smtClean="0"/>
              <a:t>.  If the Creator can do that, why can’t He also know the most insignificant detail about each of us?  The Creator says that </a:t>
            </a:r>
            <a:r>
              <a:rPr lang="en-US" sz="2900" u="sng" dirty="0" smtClean="0"/>
              <a:t>He will roll up the sky (the heavens and all of outer space) like a scroll can be rolled up</a:t>
            </a:r>
            <a:r>
              <a:rPr lang="en-US" sz="2900" dirty="0" smtClean="0"/>
              <a:t>.  What does it take to be able to do that?  The vastness of the Universe tells of the Creator’s abilities, even if we cannot see all of it, or even a small part of it.</a:t>
            </a:r>
          </a:p>
          <a:p>
            <a:pPr lvl="1"/>
            <a:r>
              <a:rPr lang="en-US" sz="2900" b="1" dirty="0" smtClean="0"/>
              <a:t>Conclusions</a:t>
            </a:r>
            <a:r>
              <a:rPr lang="en-US" sz="2900" dirty="0" smtClean="0"/>
              <a:t>:  When we follow the advice of </a:t>
            </a:r>
            <a:r>
              <a:rPr lang="en-US" sz="2900" b="1" i="1" dirty="0" smtClean="0">
                <a:solidFill>
                  <a:schemeClr val="accent1">
                    <a:lumMod val="50000"/>
                  </a:schemeClr>
                </a:solidFill>
              </a:rPr>
              <a:t>Psalm 19</a:t>
            </a:r>
            <a:r>
              <a:rPr lang="en-US" sz="2900" dirty="0" smtClean="0"/>
              <a:t>, we can appreciate the Creator, understand to some degree the capability of the Creator and the validity of his statements concerning the vastness of the Universe, and then we can appreciate the vastness of the Universe, even if we can’t see it all.</a:t>
            </a:r>
          </a:p>
          <a:p>
            <a:endParaRPr lang="en-US" dirty="0"/>
          </a:p>
        </p:txBody>
      </p:sp>
      <p:graphicFrame>
        <p:nvGraphicFramePr>
          <p:cNvPr id="24578" name="Object 2">
            <a:hlinkClick r:id="" action="ppaction://ole?verb=0"/>
          </p:cNvPr>
          <p:cNvGraphicFramePr>
            <a:graphicFrameLocks/>
          </p:cNvGraphicFramePr>
          <p:nvPr/>
        </p:nvGraphicFramePr>
        <p:xfrm>
          <a:off x="7286625" y="109537"/>
          <a:ext cx="866775" cy="1109663"/>
        </p:xfrm>
        <a:graphic>
          <a:graphicData uri="http://schemas.openxmlformats.org/presentationml/2006/ole">
            <p:oleObj spid="_x0000_s24578" name="Microsoft ClipArt Gallery" r:id="rId3" imgW="3274920" imgH="3457440" progId="">
              <p:embed/>
            </p:oleObj>
          </a:graphicData>
        </a:graphic>
      </p:graphicFrame>
      <p:pic>
        <p:nvPicPr>
          <p:cNvPr id="5" name="Picture 8" descr="C:\Program Files\Microsoft Office\Clipart\Education\NA00317_.WMF"/>
          <p:cNvPicPr>
            <a:picLocks noChangeAspect="1" noChangeArrowheads="1"/>
          </p:cNvPicPr>
          <p:nvPr/>
        </p:nvPicPr>
        <p:blipFill>
          <a:blip r:embed="rId4" cstate="print"/>
          <a:srcRect/>
          <a:stretch>
            <a:fillRect/>
          </a:stretch>
        </p:blipFill>
        <p:spPr bwMode="auto">
          <a:xfrm>
            <a:off x="7620000" y="5756066"/>
            <a:ext cx="1066800" cy="1009308"/>
          </a:xfrm>
          <a:prstGeom prst="rect">
            <a:avLst/>
          </a:prstGeom>
          <a:noFill/>
        </p:spPr>
      </p:pic>
      <p:pic>
        <p:nvPicPr>
          <p:cNvPr id="6" name="Picture 14" descr="Garfield"/>
          <p:cNvPicPr>
            <a:picLocks noChangeAspect="1" noChangeArrowheads="1" noCrop="1"/>
          </p:cNvPicPr>
          <p:nvPr/>
        </p:nvPicPr>
        <p:blipFill>
          <a:blip r:embed="rId5" cstate="print"/>
          <a:srcRect/>
          <a:stretch>
            <a:fillRect/>
          </a:stretch>
        </p:blipFill>
        <p:spPr bwMode="auto">
          <a:xfrm>
            <a:off x="476250" y="5710046"/>
            <a:ext cx="895350" cy="91325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77000" cy="944562"/>
          </a:xfrm>
        </p:spPr>
        <p:txBody>
          <a:bodyPr/>
          <a:lstStyle/>
          <a:p>
            <a:r>
              <a:rPr lang="en-US" b="1" i="1" dirty="0" smtClean="0">
                <a:solidFill>
                  <a:schemeClr val="tx2"/>
                </a:solidFill>
              </a:rPr>
              <a:t>That’s All Folks!</a:t>
            </a:r>
            <a:endParaRPr lang="en-US" b="1" i="1" dirty="0">
              <a:solidFill>
                <a:schemeClr val="tx2"/>
              </a:solidFill>
            </a:endParaRPr>
          </a:p>
        </p:txBody>
      </p:sp>
      <p:pic>
        <p:nvPicPr>
          <p:cNvPr id="4" name="Content Placeholder 3" descr="12-26-2010_001.jpg"/>
          <p:cNvPicPr>
            <a:picLocks noGrp="1" noChangeAspect="1"/>
          </p:cNvPicPr>
          <p:nvPr>
            <p:ph idx="1"/>
          </p:nvPr>
        </p:nvPicPr>
        <p:blipFill>
          <a:blip r:embed="rId3" cstate="print"/>
          <a:stretch>
            <a:fillRect/>
          </a:stretch>
        </p:blipFill>
        <p:spPr>
          <a:xfrm>
            <a:off x="0" y="1245570"/>
            <a:ext cx="9144000" cy="5612430"/>
          </a:xfrm>
        </p:spPr>
      </p:pic>
      <p:graphicFrame>
        <p:nvGraphicFramePr>
          <p:cNvPr id="15362" name="Object 2">
            <a:hlinkClick r:id="" action="ppaction://ole?verb=0"/>
          </p:cNvPr>
          <p:cNvGraphicFramePr>
            <a:graphicFrameLocks/>
          </p:cNvGraphicFramePr>
          <p:nvPr/>
        </p:nvGraphicFramePr>
        <p:xfrm>
          <a:off x="5697537" y="228601"/>
          <a:ext cx="703263" cy="1066800"/>
        </p:xfrm>
        <a:graphic>
          <a:graphicData uri="http://schemas.openxmlformats.org/presentationml/2006/ole">
            <p:oleObj spid="_x0000_s44034" name="Microsoft ClipArt Gallery" r:id="rId4" imgW="2641320" imgH="4586040" progId="">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632</TotalTime>
  <Words>2810</Words>
  <Application>Microsoft Office PowerPoint</Application>
  <PresentationFormat>On-screen Show (4:3)</PresentationFormat>
  <Paragraphs>182</Paragraphs>
  <Slides>18</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1" baseType="lpstr">
      <vt:lpstr>Office Theme</vt:lpstr>
      <vt:lpstr>Microsoft ClipArt Gallery</vt:lpstr>
      <vt:lpstr>Freelance Presentation</vt:lpstr>
      <vt:lpstr>I. Biblical Astronomy Issues  What can we infer from the Bible concerning the Universe, its shape, its properties, and its size?</vt:lpstr>
      <vt:lpstr>What shape could the Universe be? Spherical, Oblong, Elliptical, Cubical?</vt:lpstr>
      <vt:lpstr>The latest picture of our Big Bang (Computer model)[Time?]</vt:lpstr>
      <vt:lpstr>Slide 4</vt:lpstr>
      <vt:lpstr>Here is an illustration of what the scriptures may be indicating from Genesis and other passages</vt:lpstr>
      <vt:lpstr>Structure of the Universe: Rings around galaxies or rings of galaxies?</vt:lpstr>
      <vt:lpstr>Here’s a question to keep us awake at night!</vt:lpstr>
      <vt:lpstr>Slide 8</vt:lpstr>
      <vt:lpstr>Slide 9</vt:lpstr>
      <vt:lpstr>A Gravity Wave from the expansion of the expanse and the placement of stars, galaxies and so on?</vt:lpstr>
      <vt:lpstr>II. What is difference between Astronomy and Astrology?</vt:lpstr>
      <vt:lpstr>What difference does it make about these conclusions?  Does it help me to be a better Christian?</vt:lpstr>
      <vt:lpstr>III. Did the meteorite that hit the Yucatan Peninsula (Mexico) kill off the dinosaurs 65 million years ago?</vt:lpstr>
      <vt:lpstr>IV. How was the world topology and climate different before and after the Flood? </vt:lpstr>
      <vt:lpstr>V. Why are people looking for life on other planets?   </vt:lpstr>
      <vt:lpstr>VI. Some interesting implications concerning the Creation</vt:lpstr>
      <vt:lpstr>VII. Some  more observations about Biblical Creation issues:</vt:lpstr>
      <vt:lpstr>That’s All Folks!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and the Bible  What care we infer from the Bible concerning the Universe, its shape, its properties, and its size?</dc:title>
  <dc:creator>Jim Hovis</dc:creator>
  <cp:lastModifiedBy>Jim Hovis</cp:lastModifiedBy>
  <cp:revision>89</cp:revision>
  <dcterms:created xsi:type="dcterms:W3CDTF">2014-02-26T22:24:53Z</dcterms:created>
  <dcterms:modified xsi:type="dcterms:W3CDTF">2014-04-15T14:56:56Z</dcterms:modified>
</cp:coreProperties>
</file>