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0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EE0B-3FA4-41F9-829A-B3F98E8B2028}" type="datetimeFigureOut">
              <a:rPr lang="en-US" smtClean="0"/>
              <a:pPr/>
              <a:t>4/8/2014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34ABA-59BD-4B7A-BEBD-46607D73EF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Some fundamental concepts that we need to understand before we formulate our Christian Worldview </a:t>
            </a:r>
            <a:r>
              <a:rPr lang="en-US" sz="2400" b="1" dirty="0" smtClean="0">
                <a:solidFill>
                  <a:srgbClr val="C00000"/>
                </a:solidFill>
              </a:rPr>
              <a:t>(I will define this later….)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m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676401"/>
            <a:ext cx="5410200" cy="3276599"/>
          </a:xfrm>
          <a:prstGeom prst="rect">
            <a:avLst/>
          </a:prstGeom>
        </p:spPr>
      </p:pic>
      <p:graphicFrame>
        <p:nvGraphicFramePr>
          <p:cNvPr id="1026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6096000" y="1752600"/>
          <a:ext cx="2743200" cy="2286000"/>
        </p:xfrm>
        <a:graphic>
          <a:graphicData uri="http://schemas.openxmlformats.org/presentationml/2006/ole">
            <p:oleObj spid="_x0000_s1026" name="Microsoft ClipArt Gallery" r:id="rId4" imgW="3495600" imgH="209376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 rot="1721648">
            <a:off x="7302009" y="2095415"/>
            <a:ext cx="1260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The Hebrew </a:t>
            </a:r>
          </a:p>
          <a:p>
            <a:r>
              <a:rPr lang="en-US" sz="1600" b="1" dirty="0" smtClean="0"/>
              <a:t>  Bible</a:t>
            </a:r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4953000"/>
            <a:ext cx="8249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Luke 16: 29, 31</a:t>
            </a:r>
            <a:r>
              <a:rPr lang="en-US" dirty="0" smtClean="0"/>
              <a:t>; “If they do not listen to Moses and the Prophets, </a:t>
            </a:r>
          </a:p>
          <a:p>
            <a:r>
              <a:rPr lang="en-US" u="sng" dirty="0" smtClean="0"/>
              <a:t>neither will they be persuaded</a:t>
            </a:r>
            <a:r>
              <a:rPr lang="en-US" dirty="0" smtClean="0"/>
              <a:t>, even if someone rises from the dead.”</a:t>
            </a:r>
          </a:p>
          <a:p>
            <a:r>
              <a:rPr lang="en-US" b="1" dirty="0" smtClean="0"/>
              <a:t>John 5: 46, 47</a:t>
            </a:r>
            <a:r>
              <a:rPr lang="en-US" dirty="0" smtClean="0"/>
              <a:t>; “For if you believed Moses, you would believe me; for he wrote of me. </a:t>
            </a:r>
          </a:p>
          <a:p>
            <a:r>
              <a:rPr lang="en-US" u="sng" dirty="0" smtClean="0"/>
              <a:t>But if you do not believe his writings, how will you believe My words</a:t>
            </a:r>
            <a:r>
              <a:rPr lang="en-US" dirty="0" smtClean="0"/>
              <a:t>?”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99122" y="6105436"/>
            <a:ext cx="179247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7030A0"/>
                </a:solidFill>
              </a:rPr>
              <a:t>Presentation by Jim Hovis</a:t>
            </a:r>
          </a:p>
          <a:p>
            <a:r>
              <a:rPr lang="en-US" sz="1100" b="1" dirty="0" smtClean="0">
                <a:solidFill>
                  <a:srgbClr val="7030A0"/>
                </a:solidFill>
              </a:rPr>
              <a:t> at Victory Christian School </a:t>
            </a:r>
          </a:p>
          <a:p>
            <a:r>
              <a:rPr lang="en-US" sz="1100" b="1" dirty="0" smtClean="0">
                <a:solidFill>
                  <a:srgbClr val="7030A0"/>
                </a:solidFill>
              </a:rPr>
              <a:t>April 15, 2014</a:t>
            </a:r>
            <a:endParaRPr lang="en-US" sz="11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Do we have a serious problem?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If we believe  Historical Science (origins, Big Bang, Dinosaurs, but no people, old earth, etc.) in addition to Observational Science, then what?</a:t>
            </a:r>
          </a:p>
          <a:p>
            <a:r>
              <a:rPr lang="en-US" sz="2000" dirty="0" smtClean="0"/>
              <a:t>If we try to harmonize Historical Science and Genesis, then what?</a:t>
            </a:r>
          </a:p>
          <a:p>
            <a:r>
              <a:rPr lang="en-US" sz="2000" dirty="0" smtClean="0"/>
              <a:t>If we believe that the Universe is about 13 Billion years old and the Earth is about 4.6 billion years old, then what?</a:t>
            </a:r>
          </a:p>
          <a:p>
            <a:r>
              <a:rPr lang="en-US" sz="2000" dirty="0" smtClean="0"/>
              <a:t>If we say that it doesn’t matter how old the earth and the universe are, do we  have a problem? </a:t>
            </a:r>
          </a:p>
          <a:p>
            <a:r>
              <a:rPr lang="en-US" sz="2000" dirty="0" smtClean="0"/>
              <a:t>If we say that only believing in Jesus matters, do we have a problem?</a:t>
            </a:r>
          </a:p>
          <a:p>
            <a:r>
              <a:rPr lang="en-US" sz="2000" dirty="0" smtClean="0"/>
              <a:t>If we say that Genesis is not science, do we have a problem?</a:t>
            </a:r>
          </a:p>
          <a:p>
            <a:r>
              <a:rPr lang="en-US" sz="2000" dirty="0" smtClean="0"/>
              <a:t>If we believe that death and decay were in the Universe since the Big Bang, or before Adam and Eve, do we have a problem?</a:t>
            </a:r>
          </a:p>
          <a:p>
            <a:r>
              <a:rPr lang="en-US" sz="2000" dirty="0" smtClean="0"/>
              <a:t>If we believe that science teaches us that we are just highly developed animals, do we have a problem?</a:t>
            </a:r>
          </a:p>
          <a:p>
            <a:r>
              <a:rPr lang="en-US" sz="2000" dirty="0" smtClean="0"/>
              <a:t>If we believe that marriage is whatever we define it to be, are we in trouble?</a:t>
            </a:r>
            <a:endParaRPr lang="en-US" sz="2000" dirty="0"/>
          </a:p>
        </p:txBody>
      </p:sp>
      <p:graphicFrame>
        <p:nvGraphicFramePr>
          <p:cNvPr id="2051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066800" y="5715000"/>
          <a:ext cx="609600" cy="990600"/>
        </p:xfrm>
        <a:graphic>
          <a:graphicData uri="http://schemas.openxmlformats.org/presentationml/2006/ole">
            <p:oleObj spid="_x0000_s2051" name="Microsoft ClipArt Gallery" r:id="rId3" imgW="2147760" imgH="5811480" progId="">
              <p:embed/>
            </p:oleObj>
          </a:graphicData>
        </a:graphic>
      </p:graphicFrame>
      <p:graphicFrame>
        <p:nvGraphicFramePr>
          <p:cNvPr id="2052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1143000" y="5181600"/>
          <a:ext cx="762000" cy="533400"/>
        </p:xfrm>
        <a:graphic>
          <a:graphicData uri="http://schemas.openxmlformats.org/presentationml/2006/ole">
            <p:oleObj spid="_x0000_s2052" name="Freelance Presentation" r:id="rId4" imgW="5024160" imgH="3890880" progId="">
              <p:embed/>
            </p:oleObj>
          </a:graphicData>
        </a:graphic>
      </p:graphicFrame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219200" y="5257800"/>
            <a:ext cx="422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/>
              <a:t>???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981200" y="5562600"/>
            <a:ext cx="5257800" cy="7921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Yes, indeed, w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 do have a serious problem! (Heb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5:12; become mature in the Faith)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What is so great about Genesis?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It is a Foundational Book, especially Chapters 1-11.</a:t>
            </a:r>
          </a:p>
          <a:p>
            <a:r>
              <a:rPr lang="en-US" sz="2000" dirty="0" smtClean="0"/>
              <a:t>It tells us the beginnings of everything that matters. Like what?</a:t>
            </a:r>
          </a:p>
          <a:p>
            <a:pPr lvl="1"/>
            <a:r>
              <a:rPr lang="en-US" sz="1600" dirty="0" smtClean="0"/>
              <a:t>How the Universe and the Earth came to be. (about 4350-4750 BC, i.e. 6020-6400 years ago?)</a:t>
            </a:r>
          </a:p>
          <a:p>
            <a:pPr lvl="2"/>
            <a:r>
              <a:rPr lang="en-US" sz="1200" dirty="0" smtClean="0"/>
              <a:t>It (the earth was shapeless and void of life) was covered with water. </a:t>
            </a:r>
          </a:p>
          <a:p>
            <a:pPr lvl="2"/>
            <a:r>
              <a:rPr lang="en-US" sz="1200" dirty="0" smtClean="0"/>
              <a:t>Light followed after this creation act.</a:t>
            </a:r>
          </a:p>
          <a:p>
            <a:pPr lvl="2"/>
            <a:r>
              <a:rPr lang="en-US" sz="1200" dirty="0" smtClean="0"/>
              <a:t>The expanse (Firmament) was created.  (The space-time continuum of space, it’s not nothing. Not an empty vacuum.)</a:t>
            </a:r>
          </a:p>
          <a:p>
            <a:pPr lvl="2"/>
            <a:r>
              <a:rPr lang="en-US" sz="1200" dirty="0" smtClean="0"/>
              <a:t>The waters above and the water below were separated.  (Hebrew word is “oceans”, not clouds)</a:t>
            </a:r>
          </a:p>
          <a:p>
            <a:pPr lvl="2"/>
            <a:r>
              <a:rPr lang="en-US" sz="1200" dirty="0" smtClean="0"/>
              <a:t>Dry land appeared</a:t>
            </a:r>
          </a:p>
          <a:p>
            <a:pPr lvl="1"/>
            <a:r>
              <a:rPr lang="en-US" sz="1600" dirty="0" smtClean="0"/>
              <a:t>Plants were created. (Day three)</a:t>
            </a:r>
          </a:p>
          <a:p>
            <a:pPr lvl="1"/>
            <a:r>
              <a:rPr lang="en-US" sz="1600" dirty="0" smtClean="0"/>
              <a:t>The Sun, Moon and stars and planets, galaxies, etc. were created and placed in the expanse. (Day four)</a:t>
            </a:r>
          </a:p>
          <a:p>
            <a:pPr lvl="1"/>
            <a:r>
              <a:rPr lang="en-US" sz="1600" dirty="0" smtClean="0"/>
              <a:t>Gen. 1: 28; the mandate for man is given by God. (Day 6)</a:t>
            </a:r>
          </a:p>
          <a:p>
            <a:pPr lvl="1"/>
            <a:r>
              <a:rPr lang="en-US" sz="1600" dirty="0" smtClean="0"/>
              <a:t>Marriage is defined. (Mark 10: 6-9; Gen. 2: 24; Eph. 5: 31; I Cor. 7: 2 From the beginning, male and female, one flesh) (Day 6)</a:t>
            </a:r>
          </a:p>
          <a:p>
            <a:pPr lvl="1"/>
            <a:r>
              <a:rPr lang="en-US" sz="1600" dirty="0" smtClean="0"/>
              <a:t>The one prohibition (that tree) was given. Violate this commandment and </a:t>
            </a:r>
            <a:r>
              <a:rPr lang="en-US" sz="1600" u="sng" dirty="0" smtClean="0"/>
              <a:t>dying</a:t>
            </a:r>
            <a:r>
              <a:rPr lang="en-US" sz="1600" dirty="0" smtClean="0"/>
              <a:t> you will </a:t>
            </a:r>
            <a:r>
              <a:rPr lang="en-US" sz="1600" u="sng" dirty="0" smtClean="0"/>
              <a:t>die.</a:t>
            </a:r>
          </a:p>
          <a:p>
            <a:pPr lvl="1"/>
            <a:r>
              <a:rPr lang="en-US" sz="1600" dirty="0" smtClean="0"/>
              <a:t>The fall of Adam and Eve. Death enters the world through one man, Adam. (After Day 7 ?)</a:t>
            </a:r>
          </a:p>
          <a:p>
            <a:pPr lvl="1"/>
            <a:r>
              <a:rPr lang="en-US" sz="1600" dirty="0" smtClean="0"/>
              <a:t>The first murder, the first polygamist, The Noachian Flood (about 3075 BC). (Allowed to eat meat, flesh of animals)(Death penalty for murder).</a:t>
            </a:r>
          </a:p>
          <a:p>
            <a:pPr lvl="1"/>
            <a:r>
              <a:rPr lang="en-US" sz="1600" dirty="0" smtClean="0"/>
              <a:t> The Tower of Babel (About 2700 BC)</a:t>
            </a:r>
            <a:endParaRPr lang="en-US" sz="1600" dirty="0"/>
          </a:p>
        </p:txBody>
      </p:sp>
      <p:pic>
        <p:nvPicPr>
          <p:cNvPr id="4" name="Picture 14" descr="Garfield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5251704"/>
            <a:ext cx="1434726" cy="146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b="1" i="1" dirty="0" smtClean="0">
                <a:solidFill>
                  <a:srgbClr val="FF0000"/>
                </a:solidFill>
              </a:rPr>
              <a:t>Why does all this matter to me?</a:t>
            </a:r>
            <a:endParaRPr lang="en-US" sz="36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457200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What is my worldview?</a:t>
            </a:r>
            <a:endParaRPr lang="en-US" sz="2400" b="1" i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447800"/>
            <a:ext cx="8229600" cy="381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do I see things around me?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i="1" dirty="0" smtClean="0"/>
              <a:t>How do I interpret what I learn and what people teach me?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does this affect my personal life.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i="1" dirty="0" smtClean="0"/>
              <a:t>How does it affect what I do, what I say, how I act.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i="1" dirty="0" smtClean="0"/>
              <a:t>Does it have any bearing on marriage, children, interpersonal relationships? 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i="1" dirty="0" smtClean="0"/>
              <a:t>How does it affect my faith?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my faith based on anything? (What </a:t>
            </a:r>
            <a:r>
              <a:rPr lang="en-US" b="1" i="1" dirty="0" smtClean="0"/>
              <a:t>I see, what I hear, What I feel?)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</a:t>
            </a:r>
            <a:r>
              <a:rPr kumimoji="0" lang="en-US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defend my Faith [Jude 3; Contend (Apologetics) earnestly for the faith.]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i="1" dirty="0" smtClean="0"/>
              <a:t>Can you defend your faith and know for sure that you are in God’s hands?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you show other people (if they will listen) what your faith is based upon?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i="1" baseline="0" dirty="0" smtClean="0"/>
              <a:t>How do you view Scripture?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5" descr="C:\Program Files\Common Files\Microsoft Shared\Clipart\cagcat50\PE01832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214452"/>
            <a:ext cx="1447800" cy="132296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5638800"/>
            <a:ext cx="2088905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rgbClr val="C00000"/>
                </a:solidFill>
              </a:rPr>
              <a:t>Yes indeed, It matters!</a:t>
            </a:r>
            <a:endParaRPr lang="en-US" sz="1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How do I use my Worldview?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I </a:t>
            </a:r>
            <a:r>
              <a:rPr lang="en-US" sz="2400" b="1" u="sng" dirty="0" smtClean="0">
                <a:solidFill>
                  <a:srgbClr val="C00000"/>
                </a:solidFill>
              </a:rPr>
              <a:t>interpret</a:t>
            </a:r>
            <a:r>
              <a:rPr lang="en-US" sz="2400" b="1" dirty="0" smtClean="0">
                <a:solidFill>
                  <a:srgbClr val="C00000"/>
                </a:solidFill>
              </a:rPr>
              <a:t> what I see, hear, and feel based on my knowledge of scripture, not on what the world says or society tells me.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My behavior (how I act, what I think, what I believe) depends on a proper Worldview.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I use science disciplines (Math, Physics, Chemistry, etc.) according to the principle of Creation by God; order, purpose, beauty, design, functionality.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I use history that is accurate, philosophy properly, follow the proper use of foods, treat animals properly, follow good interpersonal relationships properly, treat marriage as God intended it to be.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Program Files\Microsoft Office\Clipart\Education\AG00316_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6525" y="5486400"/>
            <a:ext cx="854075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What happens if my Worldview is 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off base and inaccurate?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400" dirty="0" smtClean="0"/>
              <a:t>You can be deceived by the world and believe all that it teaches that is not Biblical.</a:t>
            </a:r>
          </a:p>
          <a:p>
            <a:r>
              <a:rPr lang="en-US" sz="2400" dirty="0" smtClean="0"/>
              <a:t>You can be the slave of Satan and do his agenda.</a:t>
            </a:r>
          </a:p>
          <a:p>
            <a:r>
              <a:rPr lang="en-US" sz="2400" dirty="0" smtClean="0"/>
              <a:t>You can think that marriage can be whatever you want it to be. (homosexual, multiple partners, perversions, etc.)</a:t>
            </a:r>
          </a:p>
          <a:p>
            <a:r>
              <a:rPr lang="en-US" sz="2400" dirty="0" smtClean="0"/>
              <a:t>You can be a slave to Government agendas that are not according to Romans 13 and other passages concerning leaders and the purpose of Government.</a:t>
            </a:r>
          </a:p>
          <a:p>
            <a:r>
              <a:rPr lang="en-US" sz="2400" dirty="0" smtClean="0"/>
              <a:t>You can think that you are just a higher order of animal.</a:t>
            </a:r>
          </a:p>
          <a:p>
            <a:r>
              <a:rPr lang="en-US" sz="2400" dirty="0" smtClean="0"/>
              <a:t>You can think that you can disobey your parents and legal authorities delegated by God. (Do whatever you want.)</a:t>
            </a:r>
            <a:endParaRPr lang="en-US" sz="2400" dirty="0"/>
          </a:p>
        </p:txBody>
      </p:sp>
      <p:graphicFrame>
        <p:nvGraphicFramePr>
          <p:cNvPr id="16385" name="Object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7497762" y="2014537"/>
          <a:ext cx="1189038" cy="881063"/>
        </p:xfrm>
        <a:graphic>
          <a:graphicData uri="http://schemas.openxmlformats.org/presentationml/2006/ole">
            <p:oleObj spid="_x0000_s16385" name="Microsoft ClipArt Gallery" r:id="rId3" imgW="4638600" imgH="3824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944562"/>
          </a:xfrm>
        </p:spPr>
        <p:txBody>
          <a:bodyPr/>
          <a:lstStyle/>
          <a:p>
            <a:r>
              <a:rPr lang="en-US" b="1" i="1" dirty="0" smtClean="0">
                <a:solidFill>
                  <a:schemeClr val="tx2"/>
                </a:solidFill>
              </a:rPr>
              <a:t>That’s All Folks!</a:t>
            </a:r>
            <a:endParaRPr lang="en-US" b="1" i="1" dirty="0">
              <a:solidFill>
                <a:schemeClr val="tx2"/>
              </a:solidFill>
            </a:endParaRPr>
          </a:p>
        </p:txBody>
      </p:sp>
      <p:pic>
        <p:nvPicPr>
          <p:cNvPr id="4" name="Content Placeholder 3" descr="12-26-2010_0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245570"/>
            <a:ext cx="8229599" cy="5307630"/>
          </a:xfrm>
        </p:spPr>
      </p:pic>
      <p:graphicFrame>
        <p:nvGraphicFramePr>
          <p:cNvPr id="15362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5697537" y="228601"/>
          <a:ext cx="703263" cy="1066800"/>
        </p:xfrm>
        <a:graphic>
          <a:graphicData uri="http://schemas.openxmlformats.org/presentationml/2006/ole">
            <p:oleObj spid="_x0000_s15362" name="Microsoft ClipArt Gallery" r:id="rId4" imgW="2641320" imgH="45860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1039</Words>
  <Application>Microsoft Office PowerPoint</Application>
  <PresentationFormat>On-screen Show (4:3)</PresentationFormat>
  <Paragraphs>66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Office Theme</vt:lpstr>
      <vt:lpstr>Microsoft ClipArt Gallery</vt:lpstr>
      <vt:lpstr>Freelance Presentation</vt:lpstr>
      <vt:lpstr>Some fundamental concepts that we need to understand before we formulate our Christian Worldview (I will define this later….)</vt:lpstr>
      <vt:lpstr>Do we have a serious problem?</vt:lpstr>
      <vt:lpstr>What is so great about Genesis?</vt:lpstr>
      <vt:lpstr>Why does all this matter to me?</vt:lpstr>
      <vt:lpstr>How do I use my Worldview?</vt:lpstr>
      <vt:lpstr>What happens if my Worldview is  off base and inaccurate?</vt:lpstr>
      <vt:lpstr>That’s All Folks!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Hovis</dc:creator>
  <cp:lastModifiedBy>Jim Hovis</cp:lastModifiedBy>
  <cp:revision>31</cp:revision>
  <dcterms:created xsi:type="dcterms:W3CDTF">2014-03-21T18:57:23Z</dcterms:created>
  <dcterms:modified xsi:type="dcterms:W3CDTF">2014-04-08T17:18:20Z</dcterms:modified>
</cp:coreProperties>
</file>