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83" r:id="rId3"/>
    <p:sldId id="268" r:id="rId4"/>
    <p:sldId id="257" r:id="rId5"/>
    <p:sldId id="258" r:id="rId6"/>
    <p:sldId id="259" r:id="rId7"/>
    <p:sldId id="280" r:id="rId8"/>
    <p:sldId id="260" r:id="rId9"/>
    <p:sldId id="261" r:id="rId10"/>
    <p:sldId id="262" r:id="rId11"/>
    <p:sldId id="279" r:id="rId12"/>
    <p:sldId id="263" r:id="rId13"/>
    <p:sldId id="278" r:id="rId14"/>
    <p:sldId id="264" r:id="rId15"/>
    <p:sldId id="276" r:id="rId16"/>
    <p:sldId id="265" r:id="rId17"/>
    <p:sldId id="266" r:id="rId18"/>
    <p:sldId id="274" r:id="rId19"/>
    <p:sldId id="275" r:id="rId20"/>
    <p:sldId id="269" r:id="rId21"/>
    <p:sldId id="270" r:id="rId22"/>
    <p:sldId id="271" r:id="rId23"/>
    <p:sldId id="273" r:id="rId24"/>
    <p:sldId id="272" r:id="rId25"/>
    <p:sldId id="277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5EFE-0F3B-4EE2-9018-E6E35581F7AB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024BFB8-466F-4507-A089-100C20C45A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5EFE-0F3B-4EE2-9018-E6E35581F7AB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024BFB8-466F-4507-A089-100C20C45A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5EFE-0F3B-4EE2-9018-E6E35581F7AB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BFB8-466F-4507-A089-100C20C45A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5EFE-0F3B-4EE2-9018-E6E35581F7AB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BFB8-466F-4507-A089-100C20C45A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5EFE-0F3B-4EE2-9018-E6E35581F7AB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024BFB8-466F-4507-A089-100C20C45A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5EFE-0F3B-4EE2-9018-E6E35581F7AB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BFB8-466F-4507-A089-100C20C45A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5EFE-0F3B-4EE2-9018-E6E35581F7AB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BFB8-466F-4507-A089-100C20C45A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5EFE-0F3B-4EE2-9018-E6E35581F7AB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BFB8-466F-4507-A089-100C20C45A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5EFE-0F3B-4EE2-9018-E6E35581F7AB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BFB8-466F-4507-A089-100C20C45A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5EFE-0F3B-4EE2-9018-E6E35581F7AB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BFB8-466F-4507-A089-100C20C45A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5EFE-0F3B-4EE2-9018-E6E35581F7AB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BFB8-466F-4507-A089-100C20C45A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7FA5EFE-0F3B-4EE2-9018-E6E35581F7AB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024BFB8-466F-4507-A089-100C20C45A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22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7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Before the Beginning……………………….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1219200"/>
            <a:ext cx="6646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There was nothing, but God Himself…………..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He has always existed, He had no beginning, there was no Universe.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2286000"/>
            <a:ext cx="672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u="sng" dirty="0" smtClean="0">
                <a:solidFill>
                  <a:schemeClr val="accent2"/>
                </a:solidFill>
              </a:rPr>
              <a:t>No Earth, no space, no stars, no planets, no galaxies, no light, no life.</a:t>
            </a:r>
            <a:endParaRPr lang="en-US" b="1" i="1" u="sng" dirty="0">
              <a:solidFill>
                <a:schemeClr val="accent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3200400"/>
            <a:ext cx="1811843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Then God Spoke!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12757" y="3962400"/>
            <a:ext cx="281519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And God Said…………………..!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5257800"/>
            <a:ext cx="5023876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We can not even image what it was like before…..?</a:t>
            </a:r>
            <a:endParaRPr lang="en-US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248400" y="6324600"/>
            <a:ext cx="2736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Jim Hovis, June 18</a:t>
            </a:r>
            <a:r>
              <a:rPr lang="en-US" sz="1000" b="1" baseline="30000" dirty="0" smtClean="0"/>
              <a:t>th</a:t>
            </a:r>
            <a:r>
              <a:rPr lang="en-US" sz="1000" b="1" dirty="0" smtClean="0"/>
              <a:t> at Faith Bible Church</a:t>
            </a:r>
          </a:p>
          <a:p>
            <a:r>
              <a:rPr lang="en-US" sz="1000" b="1" dirty="0" smtClean="0"/>
              <a:t>CSFNM General Meeting.</a:t>
            </a:r>
            <a:endParaRPr lang="en-US" sz="1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62800" y="6248400"/>
            <a:ext cx="18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Prepared by Jim Hovis</a:t>
            </a:r>
          </a:p>
          <a:p>
            <a:r>
              <a:rPr lang="en-US" sz="1200" b="1" dirty="0" smtClean="0">
                <a:solidFill>
                  <a:srgbClr val="FF0000"/>
                </a:solidFill>
              </a:rPr>
              <a:t>For CSFNM </a:t>
            </a:r>
            <a:r>
              <a:rPr lang="en-US" sz="1200" b="1" dirty="0" smtClean="0">
                <a:solidFill>
                  <a:srgbClr val="FF0000"/>
                </a:solidFill>
              </a:rPr>
              <a:t>June 18</a:t>
            </a:r>
            <a:r>
              <a:rPr lang="en-US" sz="1200" b="1" baseline="30000" dirty="0" smtClean="0">
                <a:solidFill>
                  <a:srgbClr val="FF0000"/>
                </a:solidFill>
              </a:rPr>
              <a:t>th</a:t>
            </a:r>
            <a:r>
              <a:rPr lang="en-US" sz="1200" b="1" dirty="0" smtClean="0">
                <a:solidFill>
                  <a:srgbClr val="FF0000"/>
                </a:solidFill>
              </a:rPr>
              <a:t> 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6" name="Moon 5"/>
          <p:cNvSpPr/>
          <p:nvPr/>
        </p:nvSpPr>
        <p:spPr>
          <a:xfrm>
            <a:off x="5334000" y="2895600"/>
            <a:ext cx="152400" cy="381000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3276600" y="1981200"/>
            <a:ext cx="152400" cy="152400"/>
          </a:xfrm>
          <a:prstGeom prst="star5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2438400" y="2743200"/>
            <a:ext cx="76200" cy="152400"/>
          </a:xfrm>
          <a:prstGeom prst="star5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2133600" y="2362200"/>
            <a:ext cx="152400" cy="152400"/>
          </a:xfrm>
          <a:prstGeom prst="star5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2057400" y="914400"/>
            <a:ext cx="152400" cy="152400"/>
          </a:xfrm>
          <a:prstGeom prst="star5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3276600" y="3048000"/>
            <a:ext cx="152400" cy="152400"/>
          </a:xfrm>
          <a:prstGeom prst="star5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2286000" y="2590800"/>
            <a:ext cx="76200" cy="152400"/>
          </a:xfrm>
          <a:prstGeom prst="star5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2743200" y="2133600"/>
            <a:ext cx="76200" cy="76200"/>
          </a:xfrm>
          <a:prstGeom prst="star5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/>
          <p:cNvSpPr/>
          <p:nvPr/>
        </p:nvSpPr>
        <p:spPr>
          <a:xfrm>
            <a:off x="5791200" y="2286000"/>
            <a:ext cx="1600200" cy="1524000"/>
          </a:xfrm>
          <a:prstGeom prst="flowChartConnector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324600" y="2923401"/>
            <a:ext cx="5240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7030A0"/>
                </a:solidFill>
              </a:rPr>
              <a:t>Earth</a:t>
            </a:r>
            <a:endParaRPr lang="en-US" sz="1200" b="1" dirty="0">
              <a:solidFill>
                <a:srgbClr val="7030A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45613" y="320040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7030A0"/>
                </a:solidFill>
              </a:rPr>
              <a:t>Moon</a:t>
            </a:r>
            <a:endParaRPr lang="en-US" sz="1200" b="1" dirty="0">
              <a:solidFill>
                <a:srgbClr val="7030A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62200" y="1600200"/>
            <a:ext cx="5485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7030A0"/>
                </a:solidFill>
              </a:rPr>
              <a:t>Orion</a:t>
            </a:r>
            <a:endParaRPr lang="en-US" sz="1200" b="1" dirty="0">
              <a:solidFill>
                <a:srgbClr val="7030A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90800" y="1524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From Galaxies to Grasshoppers, </a:t>
            </a:r>
          </a:p>
          <a:p>
            <a:r>
              <a:rPr lang="en-US" sz="2400" b="1" dirty="0" smtClean="0">
                <a:solidFill>
                  <a:srgbClr val="0070C0"/>
                </a:solidFill>
              </a:rPr>
              <a:t>Scale of the Universe</a:t>
            </a:r>
            <a:endParaRPr lang="en-US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1026" name="Object 2">
            <a:hlinkClick r:id="" action="ppaction://ole?verb=0"/>
          </p:cNvPr>
          <p:cNvGraphicFramePr>
            <a:graphicFrameLocks/>
          </p:cNvGraphicFramePr>
          <p:nvPr/>
        </p:nvGraphicFramePr>
        <p:xfrm>
          <a:off x="3429000" y="4876800"/>
          <a:ext cx="1143000" cy="1676400"/>
        </p:xfrm>
        <a:graphic>
          <a:graphicData uri="http://schemas.openxmlformats.org/presentationml/2006/ole">
            <p:oleObj spid="_x0000_s40962" name="Microsoft ClipArt Gallery" r:id="rId3" imgW="2147760" imgH="5811480" progId="">
              <p:embed/>
            </p:oleObj>
          </a:graphicData>
        </a:graphic>
      </p:graphicFrame>
      <p:sp>
        <p:nvSpPr>
          <p:cNvPr id="21" name="Arc 20"/>
          <p:cNvSpPr/>
          <p:nvPr/>
        </p:nvSpPr>
        <p:spPr>
          <a:xfrm rot="13294932">
            <a:off x="161441" y="1433287"/>
            <a:ext cx="2670014" cy="2926168"/>
          </a:xfrm>
          <a:prstGeom prst="arc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52400" y="1600200"/>
            <a:ext cx="1700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7030A0"/>
                </a:solidFill>
              </a:rPr>
              <a:t>Edge of the Universe, </a:t>
            </a:r>
          </a:p>
          <a:p>
            <a:r>
              <a:rPr lang="en-US" sz="1200" b="1" dirty="0" smtClean="0">
                <a:solidFill>
                  <a:srgbClr val="7030A0"/>
                </a:solidFill>
              </a:rPr>
              <a:t>(water per Genesis 1: 7)</a:t>
            </a:r>
            <a:endParaRPr lang="en-US" sz="1200" b="1" dirty="0">
              <a:solidFill>
                <a:srgbClr val="7030A0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 rot="1123315">
            <a:off x="914400" y="2209800"/>
            <a:ext cx="381000" cy="16002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 rot="17397618">
            <a:off x="892046" y="2948269"/>
            <a:ext cx="3810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914400" y="3609201"/>
            <a:ext cx="1377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7030A0"/>
                </a:solidFill>
              </a:rPr>
              <a:t>Andromeda galaxy</a:t>
            </a:r>
            <a:endParaRPr lang="en-US" sz="1200" b="1" dirty="0">
              <a:solidFill>
                <a:srgbClr val="7030A0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228600" y="4191000"/>
            <a:ext cx="6400800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752600" y="4188023"/>
            <a:ext cx="3839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rgbClr val="7030A0"/>
                </a:solidFill>
              </a:rPr>
              <a:t>Radius about 13.8 billion light years, more or less</a:t>
            </a:r>
            <a:endParaRPr lang="en-US" sz="1400" b="1" i="1" dirty="0">
              <a:solidFill>
                <a:srgbClr val="7030A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4800" y="6324600"/>
            <a:ext cx="18522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u="sng" dirty="0" smtClean="0"/>
              <a:t>Not to scale by any means</a:t>
            </a:r>
            <a:endParaRPr lang="en-US" sz="1200" b="1" u="sng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7086600" y="533400"/>
            <a:ext cx="1676400" cy="190500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101211" y="2313801"/>
            <a:ext cx="1890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7030A0"/>
                </a:solidFill>
              </a:rPr>
              <a:t>93 million miles to the Sun</a:t>
            </a:r>
          </a:p>
          <a:p>
            <a:r>
              <a:rPr lang="en-US" sz="1200" b="1" dirty="0" smtClean="0">
                <a:solidFill>
                  <a:srgbClr val="7030A0"/>
                </a:solidFill>
              </a:rPr>
              <a:t>        8 light minutes</a:t>
            </a:r>
            <a:endParaRPr lang="en-US" sz="1200" b="1" dirty="0">
              <a:solidFill>
                <a:srgbClr val="7030A0"/>
              </a:solidFill>
            </a:endParaRPr>
          </a:p>
        </p:txBody>
      </p:sp>
      <p:sp>
        <p:nvSpPr>
          <p:cNvPr id="33" name="Arc 32"/>
          <p:cNvSpPr/>
          <p:nvPr/>
        </p:nvSpPr>
        <p:spPr>
          <a:xfrm rot="13294932">
            <a:off x="8650532" y="-51068"/>
            <a:ext cx="993841" cy="727303"/>
          </a:xfrm>
          <a:prstGeom prst="arc">
            <a:avLst/>
          </a:prstGeom>
          <a:solidFill>
            <a:srgbClr val="FFFF00"/>
          </a:solidFill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8644286" y="104001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7030A0"/>
                </a:solidFill>
              </a:rPr>
              <a:t>Sun</a:t>
            </a:r>
            <a:endParaRPr lang="en-US" sz="1200" b="1" dirty="0">
              <a:solidFill>
                <a:srgbClr val="7030A0"/>
              </a:solidFill>
            </a:endParaRPr>
          </a:p>
        </p:txBody>
      </p:sp>
      <p:cxnSp>
        <p:nvCxnSpPr>
          <p:cNvPr id="36" name="Straight Arrow Connector 35"/>
          <p:cNvCxnSpPr>
            <a:stCxn id="23" idx="5"/>
            <a:endCxn id="15" idx="3"/>
          </p:cNvCxnSpPr>
          <p:nvPr/>
        </p:nvCxnSpPr>
        <p:spPr>
          <a:xfrm flipV="1">
            <a:off x="1050883" y="3586816"/>
            <a:ext cx="4974661" cy="2141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2362200" y="3578423"/>
            <a:ext cx="2877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rgbClr val="7030A0"/>
                </a:solidFill>
              </a:rPr>
              <a:t>1-2 million light years, more or less</a:t>
            </a:r>
            <a:endParaRPr lang="en-US" sz="1400" b="1" i="1" dirty="0">
              <a:solidFill>
                <a:srgbClr val="7030A0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8001000" y="4876800"/>
            <a:ext cx="609600" cy="6096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c 33"/>
          <p:cNvSpPr/>
          <p:nvPr/>
        </p:nvSpPr>
        <p:spPr>
          <a:xfrm rot="18003035">
            <a:off x="7757305" y="4358495"/>
            <a:ext cx="914400" cy="914400"/>
          </a:xfrm>
          <a:prstGeom prst="arc">
            <a:avLst>
              <a:gd name="adj1" fmla="val 5484609"/>
              <a:gd name="adj2" fmla="val 1067337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/>
          <p:cNvSpPr/>
          <p:nvPr/>
        </p:nvSpPr>
        <p:spPr>
          <a:xfrm rot="18003035">
            <a:off x="7848860" y="4561816"/>
            <a:ext cx="797253" cy="812557"/>
          </a:xfrm>
          <a:prstGeom prst="arc">
            <a:avLst>
              <a:gd name="adj1" fmla="val 5484609"/>
              <a:gd name="adj2" fmla="val 1067337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/>
          <p:cNvSpPr/>
          <p:nvPr/>
        </p:nvSpPr>
        <p:spPr>
          <a:xfrm rot="18003035">
            <a:off x="7813087" y="4379227"/>
            <a:ext cx="797253" cy="812557"/>
          </a:xfrm>
          <a:prstGeom prst="arc">
            <a:avLst>
              <a:gd name="adj1" fmla="val 5484609"/>
              <a:gd name="adj2" fmla="val 1067337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8077200" y="5486400"/>
            <a:ext cx="6236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7030A0"/>
                </a:solidFill>
              </a:rPr>
              <a:t>Jupiter</a:t>
            </a:r>
            <a:endParaRPr lang="en-US" sz="1200" b="1" dirty="0">
              <a:solidFill>
                <a:srgbClr val="7030A0"/>
              </a:solidFill>
            </a:endParaRPr>
          </a:p>
        </p:txBody>
      </p:sp>
      <p:cxnSp>
        <p:nvCxnSpPr>
          <p:cNvPr id="40" name="Straight Arrow Connector 39"/>
          <p:cNvCxnSpPr>
            <a:stCxn id="15" idx="5"/>
            <a:endCxn id="31" idx="1"/>
          </p:cNvCxnSpPr>
          <p:nvPr/>
        </p:nvCxnSpPr>
        <p:spPr>
          <a:xfrm>
            <a:off x="7157056" y="3586816"/>
            <a:ext cx="933218" cy="1379258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482211" y="3957935"/>
            <a:ext cx="1393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7030A0"/>
                </a:solidFill>
              </a:rPr>
              <a:t>372 million miles </a:t>
            </a:r>
          </a:p>
          <a:p>
            <a:r>
              <a:rPr lang="en-US" sz="1200" b="1" dirty="0" smtClean="0">
                <a:solidFill>
                  <a:srgbClr val="7030A0"/>
                </a:solidFill>
              </a:rPr>
              <a:t>     40 light minutes</a:t>
            </a:r>
            <a:endParaRPr lang="en-US" sz="1200" b="1" dirty="0">
              <a:solidFill>
                <a:srgbClr val="7030A0"/>
              </a:solidFill>
            </a:endParaRPr>
          </a:p>
        </p:txBody>
      </p:sp>
      <p:cxnSp>
        <p:nvCxnSpPr>
          <p:cNvPr id="45" name="Straight Arrow Connector 44"/>
          <p:cNvCxnSpPr>
            <a:stCxn id="18" idx="3"/>
          </p:cNvCxnSpPr>
          <p:nvPr/>
        </p:nvCxnSpPr>
        <p:spPr>
          <a:xfrm>
            <a:off x="2910748" y="1738700"/>
            <a:ext cx="2956652" cy="100450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829097" y="1825823"/>
            <a:ext cx="22669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rgbClr val="7030A0"/>
                </a:solidFill>
              </a:rPr>
              <a:t>500 light years, more or less</a:t>
            </a:r>
            <a:endParaRPr lang="en-US" sz="1400" b="1" i="1" dirty="0">
              <a:solidFill>
                <a:srgbClr val="7030A0"/>
              </a:solidFill>
            </a:endParaRPr>
          </a:p>
        </p:txBody>
      </p:sp>
      <p:cxnSp>
        <p:nvCxnSpPr>
          <p:cNvPr id="52" name="Straight Connector 51"/>
          <p:cNvCxnSpPr>
            <a:stCxn id="15" idx="4"/>
          </p:cNvCxnSpPr>
          <p:nvPr/>
        </p:nvCxnSpPr>
        <p:spPr>
          <a:xfrm>
            <a:off x="6591300" y="3810000"/>
            <a:ext cx="381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52400" y="3505200"/>
            <a:ext cx="3810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[m42.jpg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38200"/>
            <a:ext cx="8686800" cy="5867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33600" y="228600"/>
            <a:ext cx="3648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Portion of Orion Nebula (gas clouds)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90995" y="468868"/>
            <a:ext cx="4570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Job 38: 31; Can you loose the cords of Orion?</a:t>
            </a:r>
            <a:endParaRPr 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[m1.jpg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33400"/>
            <a:ext cx="8763000" cy="6172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6200" y="152400"/>
            <a:ext cx="7756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Crab Nebula (Star explosion)  </a:t>
            </a:r>
            <a:r>
              <a:rPr lang="en-US" b="1" dirty="0" smtClean="0">
                <a:solidFill>
                  <a:srgbClr val="7030A0"/>
                </a:solidFill>
              </a:rPr>
              <a:t>Evidences of dead stars, how about birth of stars?</a:t>
            </a:r>
            <a:endParaRPr 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[m57.jpg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09600"/>
            <a:ext cx="8839200" cy="6096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95600" y="240268"/>
            <a:ext cx="2887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Ring Nebula (Star explosion)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[m13.jpg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762000"/>
            <a:ext cx="8763000" cy="5943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5800" y="381000"/>
            <a:ext cx="6983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Hercules Globular Cluster  </a:t>
            </a:r>
            <a:r>
              <a:rPr lang="en-US" b="1" dirty="0" smtClean="0">
                <a:solidFill>
                  <a:srgbClr val="7030A0"/>
                </a:solidFill>
              </a:rPr>
              <a:t>Why don’t the stars collapse into the center?</a:t>
            </a:r>
            <a:endParaRPr 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85800"/>
            <a:ext cx="86106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316468"/>
            <a:ext cx="7529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Another cluster (stars really don’t move much as they do in a rotating galaxy)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[m31.jpg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0"/>
            <a:ext cx="8915400" cy="5943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9600" y="152400"/>
            <a:ext cx="6960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Andromeda Galaxy (1-2 million lights years distant)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[Stars in the arms move fast; obey Newton’s Laws, not so in the Bulge]</a:t>
            </a:r>
            <a:endParaRPr 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[m51.jpg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09600"/>
            <a:ext cx="8763000" cy="6096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5800" y="228600"/>
            <a:ext cx="696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Whirlpool Galaxy  </a:t>
            </a:r>
            <a:r>
              <a:rPr lang="en-US" b="1" dirty="0" smtClean="0">
                <a:solidFill>
                  <a:srgbClr val="7030A0"/>
                </a:solidFill>
              </a:rPr>
              <a:t>Notice the tidal attraction to a small system of stars?</a:t>
            </a:r>
            <a:endParaRPr 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[ngc5866.jpg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85800"/>
            <a:ext cx="8839200" cy="6019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47800" y="228600"/>
            <a:ext cx="5182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Spindle Galaxy </a:t>
            </a:r>
            <a:r>
              <a:rPr lang="en-US" b="1" dirty="0" smtClean="0">
                <a:solidFill>
                  <a:srgbClr val="7030A0"/>
                </a:solidFill>
              </a:rPr>
              <a:t>Stars everywhere, not just in the disk</a:t>
            </a:r>
            <a:endParaRPr 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09600"/>
            <a:ext cx="88392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133600" y="228600"/>
            <a:ext cx="4739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Billions of galaxies  </a:t>
            </a:r>
            <a:r>
              <a:rPr lang="en-US" b="1" dirty="0" smtClean="0">
                <a:solidFill>
                  <a:srgbClr val="7030A0"/>
                </a:solidFill>
              </a:rPr>
              <a:t>How many stars altogether?</a:t>
            </a:r>
            <a:endParaRPr 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[B33 Horsehead, AAT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85800"/>
            <a:ext cx="8839200" cy="6019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57400" y="228600"/>
            <a:ext cx="4836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C00000"/>
                </a:solidFill>
              </a:rPr>
              <a:t>Horsehead</a:t>
            </a:r>
            <a:r>
              <a:rPr lang="en-US" b="1" dirty="0" smtClean="0">
                <a:solidFill>
                  <a:srgbClr val="C00000"/>
                </a:solidFill>
              </a:rPr>
              <a:t> Nebula in Orion (Star forming areas?)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i="1" dirty="0" smtClean="0">
                <a:solidFill>
                  <a:srgbClr val="C00000"/>
                </a:solidFill>
              </a:rPr>
              <a:t>Pillars of Stellar Creation? </a:t>
            </a:r>
            <a:endParaRPr lang="en-US" sz="3600" b="1" i="1" dirty="0">
              <a:solidFill>
                <a:srgbClr val="C00000"/>
              </a:solidFill>
            </a:endParaRPr>
          </a:p>
        </p:txBody>
      </p:sp>
      <p:pic>
        <p:nvPicPr>
          <p:cNvPr id="4" name="Content Placeholder 3" descr="star_forming_gas_pillars_in_the_eagle_nebula__m16_-ps06_8x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2842" y="1554163"/>
            <a:ext cx="6970716" cy="4525962"/>
          </a:xfrm>
        </p:spPr>
      </p:pic>
      <p:cxnSp>
        <p:nvCxnSpPr>
          <p:cNvPr id="6" name="Straight Arrow Connector 5"/>
          <p:cNvCxnSpPr/>
          <p:nvPr/>
        </p:nvCxnSpPr>
        <p:spPr>
          <a:xfrm>
            <a:off x="4572000" y="1066800"/>
            <a:ext cx="685800" cy="19812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057400" y="1066800"/>
            <a:ext cx="685800" cy="12954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6553200" y="1066800"/>
            <a:ext cx="838200" cy="32766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315200" y="381000"/>
            <a:ext cx="1584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>
                <a:solidFill>
                  <a:srgbClr val="7030A0"/>
                </a:solidFill>
              </a:rPr>
              <a:t>Or stars hidden</a:t>
            </a:r>
          </a:p>
          <a:p>
            <a:r>
              <a:rPr lang="en-US" sz="1600" b="1" i="1" dirty="0" smtClean="0">
                <a:solidFill>
                  <a:srgbClr val="7030A0"/>
                </a:solidFill>
              </a:rPr>
              <a:t> behind the gas?</a:t>
            </a:r>
            <a:endParaRPr lang="en-US" sz="1600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[etacar.jpg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762000"/>
            <a:ext cx="8839200" cy="5943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" y="381000"/>
            <a:ext cx="8779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Eta </a:t>
            </a:r>
            <a:r>
              <a:rPr lang="en-US" b="1" dirty="0" err="1" smtClean="0">
                <a:solidFill>
                  <a:srgbClr val="C00000"/>
                </a:solidFill>
              </a:rPr>
              <a:t>Carinae</a:t>
            </a:r>
            <a:r>
              <a:rPr lang="en-US" b="1" dirty="0" smtClean="0">
                <a:solidFill>
                  <a:srgbClr val="C00000"/>
                </a:solidFill>
              </a:rPr>
              <a:t> star (100+ times mass of Sun, supernova)  [</a:t>
            </a:r>
            <a:r>
              <a:rPr lang="en-US" sz="1200" b="1" dirty="0" smtClean="0">
                <a:solidFill>
                  <a:srgbClr val="7030A0"/>
                </a:solidFill>
              </a:rPr>
              <a:t>Largest known star 300X the Sun</a:t>
            </a:r>
            <a:r>
              <a:rPr lang="en-US" b="1" dirty="0" smtClean="0">
                <a:solidFill>
                  <a:srgbClr val="C00000"/>
                </a:solidFill>
              </a:rPr>
              <a:t>]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228600"/>
            <a:ext cx="8763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689193" y="304800"/>
            <a:ext cx="1007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Orion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9000" y="6260068"/>
            <a:ext cx="1275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Huge, man!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See Explanation.  Clicking on the picture will download&#10;the highest resolution version available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85800"/>
            <a:ext cx="8715375" cy="5943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4800" y="304800"/>
            <a:ext cx="7501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The Pleiades (7 Sisters)  </a:t>
            </a:r>
            <a:r>
              <a:rPr lang="en-US" dirty="0" smtClean="0"/>
              <a:t>(</a:t>
            </a:r>
            <a:r>
              <a:rPr lang="en-US" b="1" dirty="0" smtClean="0">
                <a:solidFill>
                  <a:srgbClr val="7030A0"/>
                </a:solidFill>
              </a:rPr>
              <a:t>Mentioned in the Bible, Can you tie them together?</a:t>
            </a:r>
            <a:r>
              <a:rPr lang="en-US" b="1" dirty="0" smtClean="0"/>
              <a:t>)</a:t>
            </a:r>
            <a:endParaRPr lang="en-US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See Explanation.  Clicking on the picture will download&#10; the highest resolution version available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62000"/>
            <a:ext cx="8763000" cy="5943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28800" y="240268"/>
            <a:ext cx="4443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The Pleiades (another view in different light)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1200" y="468868"/>
            <a:ext cx="5114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Job 38: 31; Can you bind the chains of the Pleiades?</a:t>
            </a:r>
            <a:endParaRPr 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914401"/>
            <a:ext cx="8839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133600" y="295870"/>
            <a:ext cx="47500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Earth as seen from the Moon,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(Only known planet to support </a:t>
            </a:r>
            <a:r>
              <a:rPr lang="en-US" b="1" dirty="0" smtClean="0">
                <a:solidFill>
                  <a:srgbClr val="C00000"/>
                </a:solidFill>
              </a:rPr>
              <a:t>life. </a:t>
            </a:r>
            <a:r>
              <a:rPr lang="en-US" b="1" dirty="0" smtClean="0">
                <a:solidFill>
                  <a:srgbClr val="7030A0"/>
                </a:solidFill>
              </a:rPr>
              <a:t>Why?</a:t>
            </a:r>
            <a:r>
              <a:rPr lang="en-US" b="1" dirty="0" smtClean="0">
                <a:solidFill>
                  <a:srgbClr val="C00000"/>
                </a:solidFill>
              </a:rPr>
              <a:t>)</a:t>
            </a:r>
          </a:p>
          <a:p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"/>
            <a:ext cx="7391400" cy="670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52400" y="1219200"/>
            <a:ext cx="10071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/>
              <a:t>Once had</a:t>
            </a:r>
          </a:p>
          <a:p>
            <a:r>
              <a:rPr lang="en-US" sz="1600" b="1" i="1" dirty="0" smtClean="0"/>
              <a:t> an ocean</a:t>
            </a:r>
          </a:p>
          <a:p>
            <a:r>
              <a:rPr lang="en-US" sz="1600" b="1" i="1" dirty="0" smtClean="0"/>
              <a:t>of water?</a:t>
            </a:r>
            <a:endParaRPr lang="en-US" sz="16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12065" y="2293203"/>
            <a:ext cx="10278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/>
              <a:t>Once</a:t>
            </a:r>
          </a:p>
          <a:p>
            <a:r>
              <a:rPr lang="en-US" sz="1600" b="1" i="1" dirty="0" smtClean="0"/>
              <a:t> had life </a:t>
            </a:r>
          </a:p>
          <a:p>
            <a:r>
              <a:rPr lang="en-US" sz="1600" b="1" i="1" dirty="0" smtClean="0"/>
              <a:t>(Lichens)?</a:t>
            </a:r>
            <a:endParaRPr lang="en-US" sz="16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59024" y="3276600"/>
            <a:ext cx="141737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/>
              <a:t>Once</a:t>
            </a:r>
          </a:p>
          <a:p>
            <a:r>
              <a:rPr lang="en-US" sz="1600" b="1" i="1" dirty="0" smtClean="0"/>
              <a:t> had </a:t>
            </a:r>
            <a:r>
              <a:rPr lang="en-US" sz="1600" b="1" i="1" dirty="0" smtClean="0"/>
              <a:t>canals, </a:t>
            </a:r>
          </a:p>
          <a:p>
            <a:r>
              <a:rPr lang="en-US" sz="1600" b="1" i="1" dirty="0" smtClean="0"/>
              <a:t>(</a:t>
            </a:r>
            <a:r>
              <a:rPr lang="en-US" sz="1600" b="1" i="1" dirty="0" smtClean="0"/>
              <a:t>rivers or </a:t>
            </a:r>
          </a:p>
          <a:p>
            <a:r>
              <a:rPr lang="en-US" sz="1600" b="1" i="1" dirty="0" smtClean="0"/>
              <a:t>roads)?</a:t>
            </a:r>
            <a:endParaRPr lang="en-US" sz="1600" b="1" i="1" dirty="0"/>
          </a:p>
        </p:txBody>
      </p:sp>
      <p:pic>
        <p:nvPicPr>
          <p:cNvPr id="6" name="Picture 10" descr="C:\Program Files\Microsoft Office\Clipart\Education\AG00208_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5029200"/>
            <a:ext cx="709613" cy="914400"/>
          </a:xfrm>
          <a:prstGeom prst="rect">
            <a:avLst/>
          </a:prstGeom>
          <a:noFill/>
        </p:spPr>
      </p:pic>
      <p:graphicFrame>
        <p:nvGraphicFramePr>
          <p:cNvPr id="19457" name="Object 1">
            <a:hlinkClick r:id="" action="ppaction://ole?verb=0"/>
          </p:cNvPr>
          <p:cNvGraphicFramePr>
            <a:graphicFrameLocks/>
          </p:cNvGraphicFramePr>
          <p:nvPr/>
        </p:nvGraphicFramePr>
        <p:xfrm>
          <a:off x="228600" y="4267200"/>
          <a:ext cx="914400" cy="762000"/>
        </p:xfrm>
        <a:graphic>
          <a:graphicData uri="http://schemas.openxmlformats.org/presentationml/2006/ole">
            <p:oleObj spid="_x0000_s19457" name="Freelance Presentation" r:id="rId5" imgW="5024160" imgH="3890880" progId="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04800" y="4495800"/>
            <a:ext cx="396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smtClean="0">
                <a:solidFill>
                  <a:srgbClr val="0070C0"/>
                </a:solidFill>
              </a:rPr>
              <a:t>???</a:t>
            </a:r>
            <a:endParaRPr lang="en-US" sz="12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aynesword.palomar.edu/images2/spimite3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762000"/>
            <a:ext cx="8382000" cy="5867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57400" y="316468"/>
            <a:ext cx="4787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Now to earth and its scale of things: </a:t>
            </a:r>
            <a:r>
              <a:rPr lang="en-US" b="1" dirty="0" smtClean="0">
                <a:solidFill>
                  <a:srgbClr val="C00000"/>
                </a:solidFill>
              </a:rPr>
              <a:t>A dust Mite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3200" y="2743200"/>
            <a:ext cx="10983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7030A0"/>
                </a:solidFill>
              </a:rPr>
              <a:t>A pin head</a:t>
            </a:r>
            <a:endParaRPr lang="en-US" sz="1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658647" y="-321171"/>
            <a:ext cx="3818353" cy="180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 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Hydrothermal Worm</a:t>
            </a:r>
          </a:p>
          <a:p>
            <a:r>
              <a:rPr lang="en-US" sz="1400" dirty="0" smtClean="0"/>
              <a:t>Bacteria-sized worms live in the deep sea, </a:t>
            </a:r>
          </a:p>
          <a:p>
            <a:r>
              <a:rPr lang="en-US" sz="1400" dirty="0" smtClean="0"/>
              <a:t>and are mostly found around hydrothermal vents.</a:t>
            </a:r>
          </a:p>
          <a:p>
            <a:r>
              <a:rPr lang="en-US" sz="1400" dirty="0" smtClean="0"/>
              <a:t>It's about </a:t>
            </a:r>
            <a:r>
              <a:rPr lang="en-US" sz="1400" b="1" dirty="0" smtClean="0">
                <a:solidFill>
                  <a:srgbClr val="7030A0"/>
                </a:solidFill>
              </a:rPr>
              <a:t>half a millimeter long</a:t>
            </a:r>
            <a:r>
              <a:rPr lang="en-US" sz="1400" dirty="0" smtClean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 </a:t>
            </a:r>
            <a:endParaRPr kumimoji="0" lang="en-US" sz="33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7650" name="Picture 2" descr="Hydrothermal wor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66800"/>
            <a:ext cx="8839200" cy="56388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543800" y="6260068"/>
            <a:ext cx="1431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Whoa, Dude!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File:Nanob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14400"/>
            <a:ext cx="8839200" cy="5715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24000" y="152400"/>
            <a:ext cx="670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A </a:t>
            </a:r>
            <a:r>
              <a:rPr lang="en-US" sz="1400" b="1" dirty="0" err="1" smtClean="0"/>
              <a:t>nanobe</a:t>
            </a:r>
            <a:r>
              <a:rPr lang="en-US" sz="1400" b="1" dirty="0" smtClean="0"/>
              <a:t> </a:t>
            </a:r>
            <a:r>
              <a:rPr lang="en-US" sz="1400" b="1" dirty="0" smtClean="0">
                <a:solidFill>
                  <a:srgbClr val="C00000"/>
                </a:solidFill>
              </a:rPr>
              <a:t>is a tiny </a:t>
            </a:r>
            <a:r>
              <a:rPr lang="en-US" sz="1400" b="1" dirty="0" err="1" smtClean="0">
                <a:solidFill>
                  <a:srgbClr val="C00000"/>
                </a:solidFill>
              </a:rPr>
              <a:t>filamental</a:t>
            </a:r>
            <a:r>
              <a:rPr lang="en-US" sz="1400" b="1" dirty="0" smtClean="0">
                <a:solidFill>
                  <a:srgbClr val="C00000"/>
                </a:solidFill>
              </a:rPr>
              <a:t> Structure first found in some rocks and sediments. Some scientists hypothesize that </a:t>
            </a:r>
            <a:r>
              <a:rPr lang="en-US" sz="1400" b="1" dirty="0" err="1" smtClean="0">
                <a:solidFill>
                  <a:srgbClr val="C00000"/>
                </a:solidFill>
              </a:rPr>
              <a:t>nanobes</a:t>
            </a:r>
            <a:r>
              <a:rPr lang="en-US" sz="1400" b="1" dirty="0" smtClean="0">
                <a:solidFill>
                  <a:srgbClr val="C00000"/>
                </a:solidFill>
              </a:rPr>
              <a:t> are the </a:t>
            </a:r>
            <a:r>
              <a:rPr lang="en-US" sz="1400" b="1" i="1" u="sng" dirty="0" smtClean="0">
                <a:solidFill>
                  <a:srgbClr val="C00000"/>
                </a:solidFill>
              </a:rPr>
              <a:t>smallest form of life</a:t>
            </a:r>
            <a:r>
              <a:rPr lang="en-US" sz="1400" b="1" dirty="0" smtClean="0">
                <a:solidFill>
                  <a:srgbClr val="C00000"/>
                </a:solidFill>
              </a:rPr>
              <a:t>, 1/10 the size of the smallest known bacteria. </a:t>
            </a:r>
            <a:endParaRPr lang="en-US" sz="1400" dirty="0" smtClean="0">
              <a:solidFill>
                <a:srgbClr val="C00000"/>
              </a:solidFill>
            </a:endParaRPr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Scale of the Universe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7924800" cy="4906963"/>
          </a:xfrm>
        </p:spPr>
        <p:txBody>
          <a:bodyPr>
            <a:normAutofit fontScale="92500"/>
          </a:bodyPr>
          <a:lstStyle/>
          <a:p>
            <a:r>
              <a:rPr lang="en-US" sz="1600" dirty="0" smtClean="0"/>
              <a:t>From outer edge of the Universe to the opposite edge is about 26 billion light years distance (diameter)</a:t>
            </a:r>
          </a:p>
          <a:p>
            <a:r>
              <a:rPr lang="en-US" sz="1600" dirty="0" smtClean="0"/>
              <a:t>Our Milky Way galaxy is 75,000 light years in diameter.  Earth is near the outer edge</a:t>
            </a:r>
          </a:p>
          <a:p>
            <a:r>
              <a:rPr lang="en-US" sz="1600" dirty="0" smtClean="0"/>
              <a:t>The Earth is near the center of the Universe, but on the scale it is 1/30 trillionth in size.</a:t>
            </a:r>
          </a:p>
          <a:p>
            <a:r>
              <a:rPr lang="en-US" sz="1600" dirty="0" smtClean="0"/>
              <a:t>Man is 1/100,000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the size of the earth. Men are larger than the smallest by 35 orders of magnitude (powers of 10) and smaller than the largest by 27 orders of magnitude.</a:t>
            </a:r>
          </a:p>
          <a:p>
            <a:r>
              <a:rPr lang="en-US" sz="1600" dirty="0" smtClean="0"/>
              <a:t>A grasshopper is 1/80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the size of a man.</a:t>
            </a:r>
          </a:p>
          <a:p>
            <a:r>
              <a:rPr lang="en-US" sz="1600" dirty="0" smtClean="0"/>
              <a:t>A dust mite is 1/100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the size of a grasshopper.</a:t>
            </a:r>
          </a:p>
          <a:p>
            <a:r>
              <a:rPr lang="en-US" sz="1600" dirty="0" smtClean="0"/>
              <a:t>A micro, hydrothermal worm or a </a:t>
            </a:r>
            <a:r>
              <a:rPr lang="en-US" sz="1600" dirty="0" err="1" smtClean="0"/>
              <a:t>nanobe</a:t>
            </a:r>
            <a:r>
              <a:rPr lang="en-US" sz="1600" dirty="0" smtClean="0"/>
              <a:t> is 1/100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the size of a dust mite.</a:t>
            </a:r>
          </a:p>
          <a:p>
            <a:r>
              <a:rPr lang="en-US" sz="1600" dirty="0" smtClean="0"/>
              <a:t>How many galaxies are there? Over 500 billion (500 followed by 9 zeros)</a:t>
            </a:r>
          </a:p>
          <a:p>
            <a:r>
              <a:rPr lang="en-US" sz="1600" dirty="0" smtClean="0"/>
              <a:t>How many stars in one normal size galaxy?  Over 2 followed by 11 zeros</a:t>
            </a:r>
          </a:p>
          <a:p>
            <a:r>
              <a:rPr lang="en-US" sz="1600" dirty="0" smtClean="0"/>
              <a:t>How many stars are there? 300 followed by 21 zeros</a:t>
            </a:r>
          </a:p>
          <a:p>
            <a:r>
              <a:rPr lang="en-US" sz="1600" dirty="0" smtClean="0"/>
              <a:t>How many people are there? Over 7 billion (7 followed by 9 zeros).</a:t>
            </a:r>
          </a:p>
          <a:p>
            <a:r>
              <a:rPr lang="en-US" sz="1600" dirty="0" smtClean="0"/>
              <a:t>How many insects are there?  10 followed by 18 zeros.</a:t>
            </a:r>
          </a:p>
          <a:p>
            <a:r>
              <a:rPr lang="en-US" sz="1600" dirty="0" smtClean="0"/>
              <a:t>How many microbes, </a:t>
            </a:r>
            <a:r>
              <a:rPr lang="en-US" sz="1600" dirty="0" err="1" smtClean="0"/>
              <a:t>nanobes</a:t>
            </a:r>
            <a:r>
              <a:rPr lang="en-US" sz="1600" dirty="0" smtClean="0"/>
              <a:t>,  bacteria, or hydrothermal worms are there?              Totally unknown.  The microscopic world is of the order of the number of stars and more!</a:t>
            </a:r>
          </a:p>
          <a:p>
            <a:endParaRPr lang="en-US" sz="1600" dirty="0" smtClean="0"/>
          </a:p>
          <a:p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1" y="1066800"/>
            <a:ext cx="67055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C00000"/>
                </a:solidFill>
              </a:rPr>
              <a:t>John 1: 3</a:t>
            </a:r>
            <a:r>
              <a:rPr lang="en-US" b="1" dirty="0" smtClean="0">
                <a:solidFill>
                  <a:srgbClr val="C00000"/>
                </a:solidFill>
              </a:rPr>
              <a:t>; All things came into being by Him, and apart from Him nothing came into being that has come into being.</a:t>
            </a:r>
          </a:p>
          <a:p>
            <a:r>
              <a:rPr lang="en-US" b="1" u="sng" dirty="0" smtClean="0">
                <a:solidFill>
                  <a:srgbClr val="C00000"/>
                </a:solidFill>
              </a:rPr>
              <a:t>Hebrews 4: 13</a:t>
            </a:r>
            <a:r>
              <a:rPr lang="en-US" b="1" dirty="0" smtClean="0">
                <a:solidFill>
                  <a:srgbClr val="C00000"/>
                </a:solidFill>
              </a:rPr>
              <a:t>; There is no creature hidden from His sight.</a:t>
            </a:r>
          </a:p>
          <a:p>
            <a:r>
              <a:rPr lang="en-US" b="1" u="sng" dirty="0" smtClean="0">
                <a:solidFill>
                  <a:srgbClr val="C00000"/>
                </a:solidFill>
              </a:rPr>
              <a:t>Psalm 147</a:t>
            </a:r>
            <a:r>
              <a:rPr lang="en-US" b="1" dirty="0" smtClean="0">
                <a:solidFill>
                  <a:srgbClr val="C00000"/>
                </a:solidFill>
              </a:rPr>
              <a:t>: He counts the stars ; He gives names to them all.</a:t>
            </a:r>
          </a:p>
          <a:p>
            <a:r>
              <a:rPr lang="en-US" b="1" u="sng" dirty="0" smtClean="0">
                <a:solidFill>
                  <a:srgbClr val="C00000"/>
                </a:solidFill>
              </a:rPr>
              <a:t>Romans 1: 20</a:t>
            </a:r>
            <a:r>
              <a:rPr lang="en-US" b="1" dirty="0" smtClean="0">
                <a:solidFill>
                  <a:srgbClr val="C00000"/>
                </a:solidFill>
              </a:rPr>
              <a:t>; His power is evident in the Creation.</a:t>
            </a:r>
          </a:p>
          <a:p>
            <a:r>
              <a:rPr lang="en-US" b="1" u="sng" dirty="0" smtClean="0">
                <a:solidFill>
                  <a:srgbClr val="C00000"/>
                </a:solidFill>
              </a:rPr>
              <a:t>Jeremiah 31: 37</a:t>
            </a:r>
            <a:r>
              <a:rPr lang="en-US" b="1" dirty="0" smtClean="0">
                <a:solidFill>
                  <a:srgbClr val="C00000"/>
                </a:solidFill>
              </a:rPr>
              <a:t>; If the heavens above can be measured and the foundations of the earth searched out below…..?</a:t>
            </a:r>
          </a:p>
          <a:p>
            <a:r>
              <a:rPr lang="en-US" b="1" u="sng" dirty="0" smtClean="0">
                <a:solidFill>
                  <a:srgbClr val="C00000"/>
                </a:solidFill>
              </a:rPr>
              <a:t>Job 22: 12</a:t>
            </a:r>
            <a:r>
              <a:rPr lang="en-US" b="1" dirty="0" smtClean="0">
                <a:solidFill>
                  <a:srgbClr val="C00000"/>
                </a:solidFill>
              </a:rPr>
              <a:t>; Look at the distant stars, how high they are….And you say “What does God know?”  </a:t>
            </a:r>
            <a:r>
              <a:rPr lang="en-US" b="1" u="sng" dirty="0" smtClean="0">
                <a:solidFill>
                  <a:srgbClr val="C00000"/>
                </a:solidFill>
              </a:rPr>
              <a:t>Ps. 103: 11</a:t>
            </a:r>
            <a:r>
              <a:rPr lang="en-US" b="1" dirty="0" smtClean="0">
                <a:solidFill>
                  <a:srgbClr val="C00000"/>
                </a:solidFill>
              </a:rPr>
              <a:t>; As high as the heavens above the earth.</a:t>
            </a:r>
          </a:p>
          <a:p>
            <a:r>
              <a:rPr lang="en-US" b="1" u="sng" dirty="0" smtClean="0">
                <a:solidFill>
                  <a:srgbClr val="C00000"/>
                </a:solidFill>
              </a:rPr>
              <a:t>Matthew 10: 29</a:t>
            </a:r>
            <a:r>
              <a:rPr lang="en-US" b="1" dirty="0" smtClean="0">
                <a:solidFill>
                  <a:srgbClr val="C00000"/>
                </a:solidFill>
              </a:rPr>
              <a:t>; Not one sparrow will fall to the ground apart from God’s knowing; the very hairs on your head are numbered. </a:t>
            </a:r>
            <a:r>
              <a:rPr lang="en-US" b="1" u="sng" dirty="0" smtClean="0">
                <a:solidFill>
                  <a:srgbClr val="C00000"/>
                </a:solidFill>
              </a:rPr>
              <a:t>Ps. 11; 1 </a:t>
            </a:r>
            <a:r>
              <a:rPr lang="en-US" b="1" dirty="0" smtClean="0">
                <a:solidFill>
                  <a:srgbClr val="C00000"/>
                </a:solidFill>
              </a:rPr>
              <a:t>knows every bird of the mountains. </a:t>
            </a:r>
            <a:r>
              <a:rPr lang="en-US" b="1" u="sng" dirty="0" smtClean="0">
                <a:solidFill>
                  <a:srgbClr val="C00000"/>
                </a:solidFill>
              </a:rPr>
              <a:t>Ps. 116: 15</a:t>
            </a:r>
            <a:r>
              <a:rPr lang="en-US" b="1" dirty="0" smtClean="0">
                <a:solidFill>
                  <a:srgbClr val="C00000"/>
                </a:solidFill>
              </a:rPr>
              <a:t>; Precious in the sight of the Lord is the death of </a:t>
            </a:r>
            <a:r>
              <a:rPr lang="en-US" b="1" i="1" u="sng" dirty="0" smtClean="0">
                <a:solidFill>
                  <a:srgbClr val="C00000"/>
                </a:solidFill>
              </a:rPr>
              <a:t>one</a:t>
            </a:r>
            <a:r>
              <a:rPr lang="en-US" b="1" dirty="0" smtClean="0">
                <a:solidFill>
                  <a:srgbClr val="C00000"/>
                </a:solidFill>
              </a:rPr>
              <a:t> of His godly ones.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533400"/>
            <a:ext cx="7099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What does Scripture contribute to our understanding?</a:t>
            </a:r>
            <a:endParaRPr lang="en-US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14338" name="Object 2">
            <a:hlinkClick r:id="" action="ppaction://ole?verb=0"/>
          </p:cNvPr>
          <p:cNvGraphicFramePr>
            <a:graphicFrameLocks/>
          </p:cNvGraphicFramePr>
          <p:nvPr/>
        </p:nvGraphicFramePr>
        <p:xfrm>
          <a:off x="7696200" y="1066800"/>
          <a:ext cx="1447800" cy="990600"/>
        </p:xfrm>
        <a:graphic>
          <a:graphicData uri="http://schemas.openxmlformats.org/presentationml/2006/ole">
            <p:oleObj spid="_x0000_s14338" name="Microsoft ClipArt Gallery" r:id="rId3" imgW="3770280" imgH="3647880" progId="">
              <p:embed/>
            </p:oleObj>
          </a:graphicData>
        </a:graphic>
      </p:graphicFrame>
      <p:pic>
        <p:nvPicPr>
          <p:cNvPr id="9" name="Picture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5638800"/>
            <a:ext cx="4038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152471"/>
            <a:ext cx="7620000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It would require God to know everything from the edge of the Cosmos to the smallest atom, and even beyond.  </a:t>
            </a:r>
          </a:p>
          <a:p>
            <a:r>
              <a:rPr lang="en-US" b="1" i="1" dirty="0" smtClean="0">
                <a:solidFill>
                  <a:srgbClr val="FF0000"/>
                </a:solidFill>
              </a:rPr>
              <a:t>And He would have to know everything all at the same time, as we would measure it.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3316069"/>
            <a:ext cx="71660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 dirty="0" smtClean="0">
                <a:solidFill>
                  <a:srgbClr val="7030A0"/>
                </a:solidFill>
              </a:rPr>
              <a:t>So how do we respond to this truth?</a:t>
            </a:r>
            <a:endParaRPr lang="en-US" sz="3600" b="1" u="sng" dirty="0">
              <a:solidFill>
                <a:srgbClr val="7030A0"/>
              </a:solidFill>
            </a:endParaRPr>
          </a:p>
        </p:txBody>
      </p:sp>
      <p:pic>
        <p:nvPicPr>
          <p:cNvPr id="37890" name="Picture 2" descr="C:\Documents and Settings\Jim Hovis\My Documents\My Pictures\thumbnailCA0UJAJ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962400"/>
            <a:ext cx="1253067" cy="2819400"/>
          </a:xfrm>
          <a:prstGeom prst="rect">
            <a:avLst/>
          </a:prstGeom>
          <a:noFill/>
        </p:spPr>
      </p:pic>
      <p:sp>
        <p:nvSpPr>
          <p:cNvPr id="5" name="Right Arrow 4"/>
          <p:cNvSpPr/>
          <p:nvPr/>
        </p:nvSpPr>
        <p:spPr>
          <a:xfrm>
            <a:off x="609600" y="685800"/>
            <a:ext cx="978408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47250" y="609600"/>
            <a:ext cx="4260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</a:rPr>
              <a:t>What question can we ask?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1066800"/>
            <a:ext cx="6096000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What kind of Power would God </a:t>
            </a:r>
            <a:r>
              <a:rPr lang="en-US" b="1" dirty="0" smtClean="0">
                <a:solidFill>
                  <a:srgbClr val="7030A0"/>
                </a:solidFill>
              </a:rPr>
              <a:t>(The Creator) have </a:t>
            </a:r>
            <a:r>
              <a:rPr lang="en-US" b="1" dirty="0" smtClean="0">
                <a:solidFill>
                  <a:srgbClr val="7030A0"/>
                </a:solidFill>
              </a:rPr>
              <a:t>to have to be able to know about everything He has created?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17330" y="5257800"/>
            <a:ext cx="6793270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You must decide for  yourself!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405</TotalTime>
  <Words>1007</Words>
  <Application>Microsoft Office PowerPoint</Application>
  <PresentationFormat>On-screen Show (4:3)</PresentationFormat>
  <Paragraphs>103</Paragraphs>
  <Slides>25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Trek</vt:lpstr>
      <vt:lpstr>Microsoft ClipArt Gallery</vt:lpstr>
      <vt:lpstr>Freelance Presentation</vt:lpstr>
      <vt:lpstr>Before the Beginning……………………….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Pillars of Stellar Creation? 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Scale of the Universe</vt:lpstr>
      <vt:lpstr>Slide 24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Hovis</dc:creator>
  <cp:lastModifiedBy>Jim Hovis</cp:lastModifiedBy>
  <cp:revision>59</cp:revision>
  <dcterms:created xsi:type="dcterms:W3CDTF">2013-01-17T23:18:59Z</dcterms:created>
  <dcterms:modified xsi:type="dcterms:W3CDTF">2013-06-15T15:50:53Z</dcterms:modified>
</cp:coreProperties>
</file>