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83" r:id="rId2"/>
    <p:sldId id="302" r:id="rId3"/>
    <p:sldId id="301" r:id="rId4"/>
    <p:sldId id="275" r:id="rId5"/>
    <p:sldId id="276" r:id="rId6"/>
    <p:sldId id="269" r:id="rId7"/>
    <p:sldId id="278" r:id="rId8"/>
    <p:sldId id="279" r:id="rId9"/>
    <p:sldId id="280" r:id="rId10"/>
    <p:sldId id="285" r:id="rId11"/>
    <p:sldId id="287" r:id="rId12"/>
    <p:sldId id="282" r:id="rId13"/>
    <p:sldId id="288" r:id="rId14"/>
    <p:sldId id="258" r:id="rId15"/>
    <p:sldId id="262" r:id="rId16"/>
    <p:sldId id="263" r:id="rId17"/>
    <p:sldId id="289" r:id="rId18"/>
    <p:sldId id="290" r:id="rId19"/>
    <p:sldId id="291" r:id="rId20"/>
    <p:sldId id="292" r:id="rId21"/>
    <p:sldId id="293" r:id="rId22"/>
    <p:sldId id="294" r:id="rId23"/>
    <p:sldId id="300" r:id="rId24"/>
    <p:sldId id="296" r:id="rId25"/>
    <p:sldId id="298" r:id="rId26"/>
    <p:sldId id="303" r:id="rId27"/>
    <p:sldId id="299" r:id="rId28"/>
    <p:sldId id="295"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6B4525-1C8B-7F48-836A-AD0B1C2396A5}" type="datetimeFigureOut">
              <a:rPr lang="en-US" smtClean="0"/>
              <a:pPr/>
              <a:t>5/25/2013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B72F06-3B63-4D4B-9C1B-B6462DC44AB5}" type="slidenum">
              <a:rPr lang="en-US" smtClean="0"/>
              <a:pPr/>
              <a:t>‹#›</a:t>
            </a:fld>
            <a:endParaRPr lang="en-US"/>
          </a:p>
        </p:txBody>
      </p:sp>
    </p:spTree>
    <p:extLst>
      <p:ext uri="{BB962C8B-B14F-4D97-AF65-F5344CB8AC3E}">
        <p14:creationId xmlns:p14="http://schemas.microsoft.com/office/powerpoint/2010/main" xmlns="" val="28304150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a:t>
            </a:fld>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a:t>
            </a:fld>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3</a:t>
            </a:fld>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4</a:t>
            </a:fld>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5</a:t>
            </a:fld>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7</a:t>
            </a:fld>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8</a:t>
            </a:fld>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9</a:t>
            </a:fld>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10</a:t>
            </a:fld>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11</a:t>
            </a:fld>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12</a:t>
            </a:fld>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13</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Information sources: </a:t>
            </a:r>
          </a:p>
          <a:p>
            <a:pPr>
              <a:spcBef>
                <a:spcPct val="0"/>
              </a:spcBef>
            </a:pPr>
            <a:r>
              <a:rPr lang="en-US">
                <a:latin typeface="Calibri" charset="0"/>
              </a:rPr>
              <a:t>(Rhesus macaque) Robert F. Service. Science 311: 5767. 1544-1546 (2006).</a:t>
            </a:r>
          </a:p>
          <a:p>
            <a:pPr>
              <a:spcBef>
                <a:spcPct val="0"/>
              </a:spcBef>
            </a:pPr>
            <a:r>
              <a:rPr lang="en-US">
                <a:latin typeface="Calibri" charset="0"/>
              </a:rPr>
              <a:t>454 press release, May 31, 2007. http://www.454.com/about-454/news/index.asp?display=detail&amp;id=68</a:t>
            </a:r>
          </a:p>
          <a:p>
            <a:pPr>
              <a:spcBef>
                <a:spcPct val="0"/>
              </a:spcBef>
            </a:pPr>
            <a:r>
              <a:rPr lang="en-US">
                <a:latin typeface="Calibri" charset="0"/>
              </a:rPr>
              <a:t>Wellcome Trust Sanger Institute press release, July 2, 2008. http://www.sanger.ac.uk/Info/Press/2008/080702.shtml</a:t>
            </a:r>
          </a:p>
          <a:p>
            <a:pPr>
              <a:spcBef>
                <a:spcPct val="0"/>
              </a:spcBef>
            </a:pPr>
            <a:r>
              <a:rPr lang="en-US">
                <a:latin typeface="Calibri" charset="0"/>
              </a:rPr>
              <a:t>Complete Genomics article in Bio-IT World: http://www.bio-itworld.com/BioIT_Article.aspx?id=82058</a:t>
            </a:r>
          </a:p>
          <a:p>
            <a:pPr>
              <a:spcBef>
                <a:spcPct val="0"/>
              </a:spcBef>
            </a:pPr>
            <a:r>
              <a:rPr lang="en-US">
                <a:latin typeface="Calibri" charset="0"/>
              </a:rPr>
              <a:t>Applied Biosystems press release, October 1, 2008. http://phx.corporate-ir.net/phoenix.zhtml?c=61498&amp;p=irol-abiNewsArticle&amp;ID=1207598&amp;highlight= </a:t>
            </a:r>
          </a:p>
          <a:p>
            <a:pPr>
              <a:spcBef>
                <a:spcPct val="0"/>
              </a:spcBef>
            </a:pPr>
            <a:endParaRPr lang="en-US">
              <a:latin typeface="Calibri" charset="0"/>
            </a:endParaRP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1F55411D-DBCC-1147-8BCE-12209CFDF578}" type="slidenum">
              <a:rPr lang="en-US"/>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17</a:t>
            </a:fld>
            <a:endParaRPr lang="en-US">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Dan </a:t>
            </a:r>
            <a:r>
              <a:rPr lang="en-US" dirty="0" err="1" smtClean="0"/>
              <a:t>Graur</a:t>
            </a:r>
            <a:r>
              <a:rPr lang="en-US" dirty="0" smtClean="0"/>
              <a:t>, a professor of molecular evolutionary bioinformatics at the University of Houston, is the lead author of a seething response to a global consortium of genetics and bioinformatics researchers that provoked plenty of frustration from evolutionary biologists.</a:t>
            </a:r>
          </a:p>
          <a:p>
            <a:r>
              <a:rPr lang="en-US" sz="1200" b="1" kern="1200" dirty="0" smtClean="0">
                <a:solidFill>
                  <a:schemeClr val="tx1"/>
                </a:solidFill>
                <a:effectLst/>
                <a:latin typeface="+mn-lt"/>
                <a:ea typeface="+mn-ea"/>
                <a:cs typeface="+mn-cs"/>
              </a:rPr>
              <a:t>“Big science, like the Human Genome Project, should publish data. Small science should do the </a:t>
            </a:r>
            <a:r>
              <a:rPr lang="en-US" sz="1200" b="1" kern="1200" dirty="0" err="1" smtClean="0">
                <a:solidFill>
                  <a:schemeClr val="tx1"/>
                </a:solidFill>
                <a:effectLst/>
                <a:latin typeface="+mn-lt"/>
                <a:ea typeface="+mn-ea"/>
                <a:cs typeface="+mn-cs"/>
              </a:rPr>
              <a:t>analysis.”</a:t>
            </a:r>
            <a:r>
              <a:rPr lang="en-US" dirty="0" err="1" smtClean="0"/>
              <a:t>One</a:t>
            </a:r>
            <a:r>
              <a:rPr lang="en-US" dirty="0" smtClean="0"/>
              <a:t> of the key complaints: That Encode authors are computational scientists, not biological scientists. "They're computer jocks," as </a:t>
            </a:r>
            <a:r>
              <a:rPr lang="en-US" dirty="0" err="1" smtClean="0"/>
              <a:t>Graur</a:t>
            </a:r>
            <a:r>
              <a:rPr lang="en-US" dirty="0" smtClean="0"/>
              <a:t> put it. "Big science, like the Human Genome Project, should publish data. Small science should do the analysis."</a:t>
            </a:r>
          </a:p>
          <a:p>
            <a:r>
              <a:rPr lang="en-US" dirty="0" smtClean="0"/>
              <a:t>In evolutionary biology, “function” is a loaded word--an organ, a piece of DNA or a cell can perform a function that’s selected for, and a function that’s causal. Selected functions are things that confer an evolutionary advantage, while causal functions don’t, to put it very simply.</a:t>
            </a:r>
          </a:p>
          <a:p>
            <a:pPr>
              <a:spcBef>
                <a:spcPct val="0"/>
              </a:spcBef>
            </a:pP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18</a:t>
            </a:fld>
            <a:endParaRPr 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19</a:t>
            </a:fld>
            <a:endParaRPr lang="en-US">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20</a:t>
            </a:fld>
            <a:endParaRPr lang="en-US">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mn-ea"/>
                <a:cs typeface="+mn-cs"/>
              </a:rPr>
              <a:t> We find that more than three per cent of the human genome is more closely related to</a:t>
            </a:r>
          </a:p>
          <a:p>
            <a:r>
              <a:rPr lang="en-US" sz="1200" b="0" i="0" u="none" strike="noStrike" kern="1200" baseline="0" dirty="0" smtClean="0">
                <a:solidFill>
                  <a:schemeClr val="tx1"/>
                </a:solidFill>
                <a:latin typeface="+mn-lt"/>
                <a:ea typeface="+mn-ea"/>
                <a:cs typeface="+mn-cs"/>
              </a:rPr>
              <a:t>either the bonobo or the chimpanzee genome than these are to each other.</a:t>
            </a: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21</a:t>
            </a:fld>
            <a:endParaRPr lang="en-US">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22</a:t>
            </a:fld>
            <a:endParaRPr lang="en-US">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Using a range of smaller sequence slices for queries would not only allow for individual chromosome optimization, but would also increase alignment levels because it would be irrespective of gene/feature linear order. Therefore, a comprehensive chromosome-by-chromosome genome comparison between chimpanzee and human was undertaken using a complete range of sub-experiments based on different chimp DNA sequence </a:t>
            </a:r>
            <a:r>
              <a:rPr lang="en-US" dirty="0" err="1" smtClean="0"/>
              <a:t>slices.The</a:t>
            </a:r>
            <a:r>
              <a:rPr lang="en-US" dirty="0" smtClean="0"/>
              <a:t> most recent version of the chimpanzee chromosome assembly (aligned and anchored to human) was downloaded from the UCSC Genome Browser site. On an individual chromosome basis, new </a:t>
            </a:r>
            <a:r>
              <a:rPr lang="en-US" dirty="0" err="1" smtClean="0"/>
              <a:t>fasta</a:t>
            </a:r>
            <a:r>
              <a:rPr lang="en-US" dirty="0" smtClean="0"/>
              <a:t> query </a:t>
            </a:r>
            <a:r>
              <a:rPr lang="en-US" dirty="0" err="1" smtClean="0"/>
              <a:t>subfiles</a:t>
            </a:r>
            <a:r>
              <a:rPr lang="en-US" dirty="0" smtClean="0"/>
              <a:t> were created that produced </a:t>
            </a:r>
            <a:r>
              <a:rPr lang="en-US" dirty="0" err="1" smtClean="0"/>
              <a:t>fasta</a:t>
            </a:r>
            <a:r>
              <a:rPr lang="en-US" dirty="0" smtClean="0"/>
              <a:t> header line demarcated query files with sequences of 100 to 450 bases in 50-base increments for chimp chromosomes 1 to 4. </a:t>
            </a: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23</a:t>
            </a:fld>
            <a:endParaRPr lang="en-US">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he definition of similarity for each chimp chromosome was the amount (percent) of optimally aligned chimp DNA (minus ‘N’s). This definition was considered to be quite conservative because it did not include the amount of human DNA absent in the chimp genome nor does it include chimp DNA that could not be aligned to the human genome assembly—a category of chimp DNA termed “unanchored </a:t>
            </a:r>
            <a:r>
              <a:rPr lang="en-US" dirty="0" err="1" smtClean="0"/>
              <a:t>contigs</a:t>
            </a:r>
            <a:r>
              <a:rPr lang="en-US" dirty="0" smtClean="0"/>
              <a:t>”. The inclusion of chimp DNA not able to be aligned and anchored to human, although negligible for most chromosomes, would have produced slightly lower overall similarities. </a:t>
            </a:r>
            <a:r>
              <a:rPr lang="en-US" dirty="0" err="1" smtClean="0"/>
              <a:t>nterestingly</a:t>
            </a:r>
            <a:r>
              <a:rPr lang="en-US" dirty="0" smtClean="0"/>
              <a:t>, the one autosome (chromosome 22) that was selected by secular researchers in 2004 for extensive comparison to human (Watanabe et al. 2004) also happens to be the most similar chromosome in the chimp genome at 77.9% in the present study. Furthermore, Watanabe et al. omitted large sections of chromosome 22 that contained extreme dissimilarities. The MSY regions of the chimp and human Y-chromosomes were recently compared in great detail and found to be extremely dissimilar in not only DNA sequence similarity, but also gene content (Hughes et al. 2010). This present study confirms the striking difference between human and chimp Y chromosomes, and indicates that these differences are still being largely understated. </a:t>
            </a: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24</a:t>
            </a:fld>
            <a:endParaRPr lang="en-US">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 only were the locations of DNA categories completely different between human and chimp, but so were their proportions. One sequence class, or category containing DNA with a characteristic sequence, within the chimpanzee Y chromosome had less than 10 percent similarity with the same class in the human Y chromosome, and vice versa. Another large class shared only half the similarities of the other species, and vice versa. One differed by as much as 3.3-foThld (330 percent), and a class specific to human "has no counterpart in the chimpanzee MSY [male-specific Y chromosome]."</a:t>
            </a:r>
            <a:r>
              <a:rPr lang="en-US" baseline="30000" dirty="0" smtClean="0"/>
              <a:t>1</a:t>
            </a:r>
            <a:r>
              <a:rPr lang="en-US" dirty="0" smtClean="0"/>
              <a:t> </a:t>
            </a:r>
            <a:r>
              <a:rPr lang="en-US" sz="1200" kern="1200" dirty="0" smtClean="0">
                <a:solidFill>
                  <a:schemeClr val="tx1"/>
                </a:solidFill>
                <a:effectLst/>
                <a:latin typeface="+mn-lt"/>
                <a:ea typeface="+mn-ea"/>
                <a:cs typeface="+mn-cs"/>
              </a:rPr>
              <a:t>The Y chromosome also has much less variation in its DNA than other types of DNA, meaning that the sex chromosomes in two men will look more alike than other chromosomes do</a:t>
            </a:r>
            <a:r>
              <a:rPr lang="en-US" sz="1200" kern="1200" baseline="0" dirty="0" smtClean="0">
                <a:solidFill>
                  <a:schemeClr val="tx1"/>
                </a:solidFill>
                <a:effectLst/>
                <a:latin typeface="+mn-lt"/>
                <a:ea typeface="+mn-ea"/>
                <a:cs typeface="+mn-cs"/>
              </a:rPr>
              <a:t> --- so </a:t>
            </a:r>
            <a:r>
              <a:rPr lang="en-US" sz="1200" kern="1200" baseline="0" dirty="0" err="1" smtClean="0">
                <a:solidFill>
                  <a:schemeClr val="tx1"/>
                </a:solidFill>
                <a:effectLst/>
                <a:latin typeface="+mn-lt"/>
                <a:ea typeface="+mn-ea"/>
                <a:cs typeface="+mn-cs"/>
              </a:rPr>
              <a:t>intraspecies</a:t>
            </a:r>
            <a:r>
              <a:rPr lang="en-US" sz="1200" kern="1200" baseline="0" dirty="0" smtClean="0">
                <a:solidFill>
                  <a:schemeClr val="tx1"/>
                </a:solidFill>
                <a:effectLst/>
                <a:latin typeface="+mn-lt"/>
                <a:ea typeface="+mn-ea"/>
                <a:cs typeface="+mn-cs"/>
              </a:rPr>
              <a:t> changes are very slow.</a:t>
            </a:r>
            <a:endParaRPr lang="en-US" sz="1200" kern="1200" dirty="0" smtClean="0">
              <a:solidFill>
                <a:schemeClr val="tx1"/>
              </a:solidFill>
              <a:effectLst/>
              <a:latin typeface="+mn-lt"/>
              <a:ea typeface="+mn-ea"/>
              <a:cs typeface="+mn-cs"/>
            </a:endParaRPr>
          </a:p>
          <a:p>
            <a:endParaRPr lang="en-US" dirty="0" smtClean="0"/>
          </a:p>
          <a:p>
            <a:r>
              <a:rPr lang="en-US" dirty="0" smtClean="0"/>
              <a:t>As far as looking at specific genes, the chimp and human Y chromosomes had a dramatic difference in gene content of 53 percent. In other words, the chimp was lacking approximately half of the genes found on a human Y chromosome. Because genes occur in families or similarity categories, the researchers also sought to determine if there was any difference in actual gene categories. They found a shocking 33 percent difference. The human Y chromosome contains a third more gene categories--entirely different classes of genes--compared to chimps. "Indeed, at 6 million years of separation, the difference in MSY gene content in chimpanzee and human is more comparable to the difference in autosomal gene content in chicken and human, at 310 million years of separation."</a:t>
            </a:r>
            <a:r>
              <a:rPr lang="en-US" baseline="30000" dirty="0" smtClean="0"/>
              <a:t>1</a:t>
            </a:r>
            <a:endParaRPr lang="en-US" dirty="0" smtClean="0"/>
          </a:p>
          <a:p>
            <a:pPr>
              <a:spcBef>
                <a:spcPct val="0"/>
              </a:spcBef>
            </a:pPr>
            <a:endParaRPr lang="en-US" dirty="0">
              <a:latin typeface="Calibri" charset="0"/>
              <a:cs typeface="ＭＳ Ｐゴシック"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25</a:t>
            </a:fld>
            <a:endParaRPr lang="en-US">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26</a:t>
            </a:fld>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27</a:t>
            </a:fld>
            <a:endParaRPr lang="en-US">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cs typeface="ＭＳ Ｐゴシック" charset="0"/>
              </a:rPr>
              <a:t>blank</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6A1E11A-38DE-9C4F-9D2C-A042FC87C732}" type="slidenum">
              <a:rPr lang="en-US">
                <a:latin typeface="Arial" charset="0"/>
              </a:rPr>
              <a:pPr/>
              <a:t>28</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8D376D-24C1-184E-B4BE-46E269A2DA74}"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48814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8D376D-24C1-184E-B4BE-46E269A2DA74}"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3061585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D376D-24C1-184E-B4BE-46E269A2DA74}"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4147458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8D376D-24C1-184E-B4BE-46E269A2DA74}"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1035833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8D376D-24C1-184E-B4BE-46E269A2DA74}" type="datetimeFigureOut">
              <a:rPr lang="en-US" smtClean="0"/>
              <a:pPr/>
              <a:t>5/25/2013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88844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8D376D-24C1-184E-B4BE-46E269A2DA74}"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4058016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D376D-24C1-184E-B4BE-46E269A2DA74}" type="datetimeFigureOut">
              <a:rPr lang="en-US" smtClean="0"/>
              <a:pPr/>
              <a:t>5/25/2013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359067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D376D-24C1-184E-B4BE-46E269A2DA74}"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615211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D376D-24C1-184E-B4BE-46E269A2DA74}"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3392008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8D376D-24C1-184E-B4BE-46E269A2DA74}"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206468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8D376D-24C1-184E-B4BE-46E269A2DA74}"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54480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D376D-24C1-184E-B4BE-46E269A2DA74}"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7AD21-B7C3-5443-B840-88FA6E9148CD}" type="slidenum">
              <a:rPr lang="en-US" smtClean="0"/>
              <a:pPr/>
              <a:t>‹#›</a:t>
            </a:fld>
            <a:endParaRPr lang="en-US"/>
          </a:p>
        </p:txBody>
      </p:sp>
    </p:spTree>
    <p:extLst>
      <p:ext uri="{BB962C8B-B14F-4D97-AF65-F5344CB8AC3E}">
        <p14:creationId xmlns:p14="http://schemas.microsoft.com/office/powerpoint/2010/main" xmlns="" val="103600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package" Target="../embeddings/Microsoft_Office_Word_Document1.docx"/><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en.wikipedia.org/wiki/Gorilla" TargetMode="External"/><Relationship Id="rId5" Type="http://schemas.openxmlformats.org/officeDocument/2006/relationships/hyperlink" Target="http://en.wikipedia.org/wiki/Chimpanzee" TargetMode="External"/><Relationship Id="rId4" Type="http://schemas.openxmlformats.org/officeDocument/2006/relationships/hyperlink" Target="http://en.wikipedia.org/wiki/DNA_sequenc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35101"/>
            <a:ext cx="9140825" cy="6858000"/>
          </a:xfrm>
          <a:prstGeom prst="rect">
            <a:avLst/>
          </a:prstGeom>
          <a:solidFill>
            <a:schemeClr val="accent2">
              <a:lumMod val="20000"/>
              <a:lumOff val="80000"/>
            </a:schemeClr>
          </a:solidFill>
          <a:ln>
            <a:noFill/>
          </a:ln>
        </p:spPr>
      </p:pic>
      <p:sp>
        <p:nvSpPr>
          <p:cNvPr id="3" name="Rectangle 2"/>
          <p:cNvSpPr/>
          <p:nvPr/>
        </p:nvSpPr>
        <p:spPr>
          <a:xfrm>
            <a:off x="118135" y="297221"/>
            <a:ext cx="8556336" cy="824106"/>
          </a:xfrm>
          <a:prstGeom prst="rect">
            <a:avLst/>
          </a:prstGeom>
        </p:spPr>
        <p:style>
          <a:lnRef idx="0">
            <a:schemeClr val="accent1"/>
          </a:lnRef>
          <a:fillRef idx="3">
            <a:schemeClr val="accent1"/>
          </a:fillRef>
          <a:effectRef idx="3">
            <a:schemeClr val="accent1"/>
          </a:effectRef>
          <a:fontRef idx="minor">
            <a:schemeClr val="lt1"/>
          </a:fontRef>
        </p:style>
        <p:txBody>
          <a:bodyPr rtlCol="0" anchor="t">
            <a:scene3d>
              <a:camera prst="orthographicFront"/>
              <a:lightRig rig="soft" dir="tl">
                <a:rot lat="0" lon="0" rev="0"/>
              </a:lightRig>
            </a:scene3d>
            <a:sp3d contourW="25400" prstMaterial="matte">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Recent Human Genome Research Supports a Creation Model</a:t>
            </a:r>
            <a:endPar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April 16, 2013  Linda Walkup PhD</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118135" y="6266098"/>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948156" y="1404549"/>
            <a:ext cx="6667500" cy="4711700"/>
          </a:xfrm>
          <a:prstGeom prst="rect">
            <a:avLst/>
          </a:prstGeom>
        </p:spPr>
      </p:pic>
    </p:spTree>
    <p:extLst>
      <p:ext uri="{BB962C8B-B14F-4D97-AF65-F5344CB8AC3E}">
        <p14:creationId xmlns:p14="http://schemas.microsoft.com/office/powerpoint/2010/main" xmlns="" val="377338358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35101"/>
            <a:ext cx="9140825" cy="6858000"/>
          </a:xfrm>
          <a:prstGeom prst="rect">
            <a:avLst/>
          </a:prstGeom>
          <a:solidFill>
            <a:schemeClr val="accent2">
              <a:lumMod val="20000"/>
              <a:lumOff val="80000"/>
            </a:schemeClr>
          </a:solidFill>
          <a:ln>
            <a:noFill/>
          </a:ln>
        </p:spPr>
      </p:pic>
      <p:sp>
        <p:nvSpPr>
          <p:cNvPr id="3" name="Rectangle 2"/>
          <p:cNvSpPr/>
          <p:nvPr/>
        </p:nvSpPr>
        <p:spPr>
          <a:xfrm>
            <a:off x="118135" y="297221"/>
            <a:ext cx="8556336" cy="824106"/>
          </a:xfrm>
          <a:prstGeom prst="rect">
            <a:avLst/>
          </a:prstGeom>
        </p:spPr>
        <p:style>
          <a:lnRef idx="0">
            <a:schemeClr val="accent1"/>
          </a:lnRef>
          <a:fillRef idx="3">
            <a:schemeClr val="accent1"/>
          </a:fillRef>
          <a:effectRef idx="3">
            <a:schemeClr val="accent1"/>
          </a:effectRef>
          <a:fontRef idx="minor">
            <a:schemeClr val="lt1"/>
          </a:fontRef>
        </p:style>
        <p:txBody>
          <a:bodyPr rtlCol="0" anchor="t">
            <a:scene3d>
              <a:camera prst="orthographicFront"/>
              <a:lightRig rig="soft" dir="tl">
                <a:rot lat="0" lon="0" rev="0"/>
              </a:lightRig>
            </a:scene3d>
            <a:sp3d contourW="25400" prstMaterial="matte">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Recent Human Genome Research Supports a Creation Model</a:t>
            </a:r>
            <a:endPar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April 16, 2013  Linda Walkup PhD</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118135" y="6266098"/>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1150020" y="1285033"/>
            <a:ext cx="6336958" cy="4524316"/>
          </a:xfrm>
          <a:prstGeom prst="rect">
            <a:avLst/>
          </a:prstGeom>
        </p:spPr>
        <p:txBody>
          <a:bodyPr wrap="square">
            <a:spAutoFit/>
          </a:bodyPr>
          <a:lstStyle/>
          <a:p>
            <a:r>
              <a:rPr lang="en-US" dirty="0"/>
              <a:t>Statement about Evolution, Baylor Biology Department</a:t>
            </a:r>
          </a:p>
          <a:p>
            <a:r>
              <a:rPr lang="en-US" dirty="0"/>
              <a:t> </a:t>
            </a:r>
          </a:p>
          <a:p>
            <a:r>
              <a:rPr lang="en-US" dirty="0"/>
              <a:t>"Evolution, a foundational principle of modern biology, is supported by overwhelming scientific evidence and is accepted by the vast majority of scientists. Because it is fundamental to the understanding of modern biology, the faculty in the Biology Department at Baylor University, Waco, TX, teach evolution throughout the biology curriculum. We are in accordance with the American Association for Advancement of Science's statement on evolution. We are a science department, </a:t>
            </a:r>
            <a:r>
              <a:rPr lang="en-US" b="1" dirty="0"/>
              <a:t>so we do not teach alternative hypotheses or philosophically deduced theories that cannot be tested rigorously</a:t>
            </a:r>
            <a:r>
              <a:rPr lang="en-US" b="1" dirty="0" smtClean="0"/>
              <a:t>.”</a:t>
            </a:r>
          </a:p>
          <a:p>
            <a:r>
              <a:rPr lang="en-US" dirty="0" smtClean="0"/>
              <a:t>“Baylor's Christian heritage and identity shape and direct the University's entire mission. Assumptions grounded in faith will make our academic programs both distinctive and excellent…”</a:t>
            </a:r>
            <a:endParaRPr lang="en-US" b="1" dirty="0"/>
          </a:p>
          <a:p>
            <a:r>
              <a:rPr lang="en-US" b="1" dirty="0" smtClean="0"/>
              <a:t>	Direct quote from the NCSE</a:t>
            </a:r>
            <a:endParaRPr lang="en-US" b="1" dirty="0"/>
          </a:p>
        </p:txBody>
      </p:sp>
      <p:pic>
        <p:nvPicPr>
          <p:cNvPr id="6" name="Picture 5"/>
          <p:cNvPicPr>
            <a:picLocks noChangeAspect="1"/>
          </p:cNvPicPr>
          <p:nvPr/>
        </p:nvPicPr>
        <p:blipFill>
          <a:blip r:embed="rId4"/>
          <a:stretch>
            <a:fillRect/>
          </a:stretch>
        </p:blipFill>
        <p:spPr>
          <a:xfrm>
            <a:off x="4298232" y="5779265"/>
            <a:ext cx="4337235" cy="973665"/>
          </a:xfrm>
          <a:prstGeom prst="rect">
            <a:avLst/>
          </a:prstGeom>
        </p:spPr>
      </p:pic>
    </p:spTree>
    <p:extLst>
      <p:ext uri="{BB962C8B-B14F-4D97-AF65-F5344CB8AC3E}">
        <p14:creationId xmlns:p14="http://schemas.microsoft.com/office/powerpoint/2010/main" xmlns="" val="243944174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35101"/>
            <a:ext cx="9140825" cy="6858000"/>
          </a:xfrm>
          <a:prstGeom prst="rect">
            <a:avLst/>
          </a:prstGeom>
          <a:solidFill>
            <a:schemeClr val="accent2">
              <a:lumMod val="20000"/>
              <a:lumOff val="80000"/>
            </a:schemeClr>
          </a:solidFill>
          <a:ln>
            <a:noFill/>
          </a:ln>
        </p:spPr>
      </p:pic>
      <p:sp>
        <p:nvSpPr>
          <p:cNvPr id="5" name="Rectangle 4"/>
          <p:cNvSpPr/>
          <p:nvPr/>
        </p:nvSpPr>
        <p:spPr>
          <a:xfrm>
            <a:off x="118135" y="6266098"/>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351304" y="144111"/>
            <a:ext cx="8228586" cy="830997"/>
          </a:xfrm>
          <a:prstGeom prst="rect">
            <a:avLst/>
          </a:prstGeom>
        </p:spPr>
        <p:txBody>
          <a:bodyPr wrap="square">
            <a:spAutoFit/>
          </a:bodyPr>
          <a:lstStyle/>
          <a:p>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Recent Human Genome Research Supports a Creation Model</a:t>
            </a:r>
          </a:p>
          <a:p>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April 16, 2013     Linda Walkup PhD</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351304" y="1715767"/>
            <a:ext cx="8421897" cy="2677656"/>
          </a:xfrm>
          <a:prstGeom prst="rect">
            <a:avLst/>
          </a:prstGeom>
          <a:noFill/>
        </p:spPr>
        <p:txBody>
          <a:bodyPr wrap="none" rtlCol="0">
            <a:spAutoFit/>
          </a:bodyPr>
          <a:lstStyle/>
          <a:p>
            <a:r>
              <a:rPr lang="en-US" sz="2400" b="1" dirty="0" smtClean="0">
                <a:solidFill>
                  <a:srgbClr val="800000"/>
                </a:solidFill>
              </a:rPr>
              <a:t>Summary:</a:t>
            </a:r>
          </a:p>
          <a:p>
            <a:endParaRPr lang="en-US" sz="2400" b="1" dirty="0" smtClean="0">
              <a:solidFill>
                <a:srgbClr val="800000"/>
              </a:solidFill>
            </a:endParaRPr>
          </a:p>
          <a:p>
            <a:r>
              <a:rPr lang="en-US" sz="2400" b="1" dirty="0" smtClean="0">
                <a:solidFill>
                  <a:srgbClr val="800000"/>
                </a:solidFill>
              </a:rPr>
              <a:t>Majority of Human Genome Declared “Junk” by Evolutionists</a:t>
            </a:r>
          </a:p>
          <a:p>
            <a:r>
              <a:rPr lang="en-US" sz="2400" b="1" dirty="0" smtClean="0">
                <a:solidFill>
                  <a:srgbClr val="800000"/>
                </a:solidFill>
              </a:rPr>
              <a:t>Now Found to Be Biologically Active</a:t>
            </a:r>
          </a:p>
          <a:p>
            <a:endParaRPr lang="en-US" sz="2400" b="1" dirty="0">
              <a:solidFill>
                <a:srgbClr val="800000"/>
              </a:solidFill>
            </a:endParaRPr>
          </a:p>
          <a:p>
            <a:r>
              <a:rPr lang="en-US" sz="2400" b="1" dirty="0" smtClean="0">
                <a:solidFill>
                  <a:srgbClr val="800000"/>
                </a:solidFill>
              </a:rPr>
              <a:t>Thorough, Unbiased Comparison of Chimp and Human Genomes</a:t>
            </a:r>
          </a:p>
          <a:p>
            <a:r>
              <a:rPr lang="en-US" sz="2400" b="1" dirty="0" smtClean="0">
                <a:solidFill>
                  <a:srgbClr val="800000"/>
                </a:solidFill>
              </a:rPr>
              <a:t>Puts the Overall Similarity at 70%, not 99%</a:t>
            </a:r>
            <a:endParaRPr lang="en-US" sz="2400" b="1" dirty="0">
              <a:solidFill>
                <a:srgbClr val="800000"/>
              </a:solidFill>
            </a:endParaRPr>
          </a:p>
        </p:txBody>
      </p:sp>
    </p:spTree>
    <p:extLst>
      <p:ext uri="{BB962C8B-B14F-4D97-AF65-F5344CB8AC3E}">
        <p14:creationId xmlns:p14="http://schemas.microsoft.com/office/powerpoint/2010/main" xmlns="" val="265084959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38781" y="-52279"/>
            <a:ext cx="9210507" cy="6910279"/>
          </a:xfrm>
          <a:prstGeom prst="rect">
            <a:avLst/>
          </a:prstGeom>
          <a:solidFill>
            <a:schemeClr val="accent2">
              <a:lumMod val="20000"/>
              <a:lumOff val="80000"/>
            </a:schemeClr>
          </a:solidFill>
          <a:ln>
            <a:noFill/>
          </a:ln>
        </p:spPr>
      </p:pic>
      <p:sp>
        <p:nvSpPr>
          <p:cNvPr id="3" name="Rectangle 2"/>
          <p:cNvSpPr/>
          <p:nvPr/>
        </p:nvSpPr>
        <p:spPr>
          <a:xfrm>
            <a:off x="243210" y="5134243"/>
            <a:ext cx="8282633" cy="15667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792288" y="131628"/>
            <a:ext cx="5082792" cy="830997"/>
          </a:xfrm>
          <a:prstGeom prst="rect">
            <a:avLst/>
          </a:prstGeom>
          <a:noFill/>
        </p:spPr>
        <p:txBody>
          <a:bodyPr wrap="none" rtlCol="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rPr>
              <a:t>What is a Genome? </a:t>
            </a:r>
          </a:p>
          <a:p>
            <a:pPr algn="ctr"/>
            <a:r>
              <a:rPr lang="en-US" sz="2400" b="1" spc="150" dirty="0" smtClean="0">
                <a:ln w="11430"/>
                <a:solidFill>
                  <a:srgbClr val="F8F8F8"/>
                </a:solidFill>
                <a:effectLst>
                  <a:outerShdw blurRad="25400" algn="tl" rotWithShape="0">
                    <a:srgbClr val="000000">
                      <a:alpha val="43000"/>
                    </a:srgbClr>
                  </a:outerShdw>
                </a:effectLst>
              </a:rPr>
              <a:t>The Instructions for Making a Cell</a:t>
            </a:r>
            <a:endParaRPr lang="en-US" sz="2400" b="1" spc="150" dirty="0">
              <a:ln w="11430"/>
              <a:solidFill>
                <a:srgbClr val="F8F8F8"/>
              </a:solidFill>
              <a:effectLst>
                <a:outerShdw blurRad="25400" algn="tl" rotWithShape="0">
                  <a:srgbClr val="000000">
                    <a:alpha val="43000"/>
                  </a:srgbClr>
                </a:outerShdw>
              </a:effectLst>
            </a:endParaRPr>
          </a:p>
        </p:txBody>
      </p:sp>
      <p:sp>
        <p:nvSpPr>
          <p:cNvPr id="11" name="Title 10"/>
          <p:cNvSpPr>
            <a:spLocks noGrp="1"/>
          </p:cNvSpPr>
          <p:nvPr>
            <p:ph type="title"/>
          </p:nvPr>
        </p:nvSpPr>
        <p:spPr>
          <a:xfrm>
            <a:off x="1792288" y="4431271"/>
            <a:ext cx="5486400" cy="936067"/>
          </a:xfrm>
        </p:spPr>
        <p:txBody>
          <a:bodyPr>
            <a:normAutofit fontScale="90000"/>
          </a:bodyPr>
          <a:lstStyle/>
          <a:p>
            <a:r>
              <a:rPr lang="en-US" dirty="0" smtClean="0"/>
              <a:t>An analogy to the human genome stored on DNA is that of instructions stored in a book:</a:t>
            </a:r>
            <a:br>
              <a:rPr lang="en-US" dirty="0" smtClean="0"/>
            </a:br>
            <a:endParaRPr lang="en-US" dirty="0"/>
          </a:p>
        </p:txBody>
      </p:sp>
      <p:sp>
        <p:nvSpPr>
          <p:cNvPr id="13" name="Text Placeholder 12"/>
          <p:cNvSpPr>
            <a:spLocks noGrp="1"/>
          </p:cNvSpPr>
          <p:nvPr>
            <p:ph type="body" sz="half" idx="2"/>
          </p:nvPr>
        </p:nvSpPr>
        <p:spPr>
          <a:xfrm>
            <a:off x="1040396" y="5343965"/>
            <a:ext cx="7147656" cy="1742787"/>
          </a:xfrm>
        </p:spPr>
        <p:txBody>
          <a:bodyPr>
            <a:normAutofit/>
          </a:bodyPr>
          <a:lstStyle/>
          <a:p>
            <a:r>
              <a:rPr lang="en-US" sz="1800" dirty="0" smtClean="0"/>
              <a:t>-The book (genome) would contain 23 chapters (chromosomes)</a:t>
            </a:r>
          </a:p>
          <a:p>
            <a:r>
              <a:rPr lang="en-US" sz="1800" dirty="0" smtClean="0"/>
              <a:t>-Each chapter contains 48 to 250 million letters (A,C,G,T) without spaces</a:t>
            </a:r>
          </a:p>
          <a:p>
            <a:r>
              <a:rPr lang="en-US" sz="1800" dirty="0" smtClean="0"/>
              <a:t>-The book would contain over 3.2 billion letters total</a:t>
            </a:r>
          </a:p>
          <a:p>
            <a:r>
              <a:rPr lang="en-US" sz="1800" dirty="0" smtClean="0"/>
              <a:t>-The book fits into a cell nucleus the size of a pinpoint</a:t>
            </a:r>
          </a:p>
          <a:p>
            <a:endParaRPr lang="en-US" b="1" dirty="0"/>
          </a:p>
        </p:txBody>
      </p:sp>
      <p:pic>
        <p:nvPicPr>
          <p:cNvPr id="17" name="Picture Placeholder 16"/>
          <p:cNvPicPr>
            <a:picLocks noGrp="1" noChangeAspect="1"/>
          </p:cNvPicPr>
          <p:nvPr>
            <p:ph type="pic" idx="1"/>
          </p:nvPr>
        </p:nvPicPr>
        <p:blipFill>
          <a:blip r:embed="rId4"/>
          <a:srcRect/>
          <a:stretch>
            <a:fillRect/>
          </a:stretch>
        </p:blipFill>
        <p:spPr>
          <a:xfrm>
            <a:off x="1603124" y="962625"/>
            <a:ext cx="5841787" cy="4381340"/>
          </a:xfrm>
        </p:spPr>
      </p:pic>
    </p:spTree>
    <p:extLst>
      <p:ext uri="{BB962C8B-B14F-4D97-AF65-F5344CB8AC3E}">
        <p14:creationId xmlns:p14="http://schemas.microsoft.com/office/powerpoint/2010/main" xmlns="" val="274765869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6272"/>
            <a:ext cx="9140825" cy="6858000"/>
          </a:xfrm>
          <a:prstGeom prst="rect">
            <a:avLst/>
          </a:prstGeom>
          <a:solidFill>
            <a:schemeClr val="accent2">
              <a:lumMod val="20000"/>
              <a:lumOff val="80000"/>
            </a:schemeClr>
          </a:solidFill>
          <a:ln>
            <a:noFill/>
          </a:ln>
        </p:spPr>
      </p:pic>
      <p:sp>
        <p:nvSpPr>
          <p:cNvPr id="3" name="Rectangle 2"/>
          <p:cNvSpPr/>
          <p:nvPr/>
        </p:nvSpPr>
        <p:spPr>
          <a:xfrm>
            <a:off x="50576" y="6219826"/>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89163" y="1868851"/>
            <a:ext cx="4029937" cy="2308324"/>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-Each chromosome is bookmarked for content and packaged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ccording to its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 in a particular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lace and time </a:t>
            </a:r>
          </a:p>
          <a:p>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same nuclear DNA is present in virtually all cells, but the many genes are only expressed in a certain type of cells at particular point in development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Picture 5"/>
          <p:cNvPicPr>
            <a:picLocks noChangeAspect="1"/>
          </p:cNvPicPr>
          <p:nvPr/>
        </p:nvPicPr>
        <p:blipFill>
          <a:blip r:embed="rId4"/>
          <a:stretch>
            <a:fillRect/>
          </a:stretch>
        </p:blipFill>
        <p:spPr>
          <a:xfrm>
            <a:off x="5077230" y="542994"/>
            <a:ext cx="3852944" cy="6120018"/>
          </a:xfrm>
          <a:prstGeom prst="rect">
            <a:avLst/>
          </a:prstGeom>
        </p:spPr>
      </p:pic>
      <p:sp>
        <p:nvSpPr>
          <p:cNvPr id="7" name="TextBox 6"/>
          <p:cNvSpPr txBox="1"/>
          <p:nvPr/>
        </p:nvSpPr>
        <p:spPr>
          <a:xfrm>
            <a:off x="1486279" y="-873675"/>
            <a:ext cx="4095542"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DNA is Packaged and Marked</a:t>
            </a:r>
            <a:endParaRPr lang="en-US" sz="2400" dirty="0"/>
          </a:p>
        </p:txBody>
      </p:sp>
      <p:sp>
        <p:nvSpPr>
          <p:cNvPr id="8" name="Rectangle 7"/>
          <p:cNvSpPr/>
          <p:nvPr/>
        </p:nvSpPr>
        <p:spPr>
          <a:xfrm>
            <a:off x="398817" y="243152"/>
            <a:ext cx="4095542" cy="461665"/>
          </a:xfrm>
          <a:prstGeom prst="rect">
            <a:avLst/>
          </a:prstGeom>
        </p:spPr>
        <p:txBody>
          <a:bodyPr wrap="none">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DNA is Packaged and Marked</a:t>
            </a:r>
            <a:endParaRPr lang="en-US" sz="2400" dirty="0"/>
          </a:p>
        </p:txBody>
      </p:sp>
    </p:spTree>
    <p:extLst>
      <p:ext uri="{BB962C8B-B14F-4D97-AF65-F5344CB8AC3E}">
        <p14:creationId xmlns:p14="http://schemas.microsoft.com/office/powerpoint/2010/main" xmlns="" val="274765869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descr="Epi04-01.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175"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669793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1018390" y="1553189"/>
            <a:ext cx="7192250" cy="4350669"/>
          </a:xfrm>
          <a:prstGeom prst="rect">
            <a:avLst/>
          </a:prstGeom>
        </p:spPr>
      </p:pic>
      <p:sp>
        <p:nvSpPr>
          <p:cNvPr id="4" name="TextBox 3"/>
          <p:cNvSpPr txBox="1"/>
          <p:nvPr/>
        </p:nvSpPr>
        <p:spPr>
          <a:xfrm>
            <a:off x="1540326" y="459339"/>
            <a:ext cx="6433422"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Genes are the Basic Unit of Stored Information</a:t>
            </a:r>
            <a:endParaRPr lang="en-US" sz="2400" dirty="0"/>
          </a:p>
        </p:txBody>
      </p:sp>
      <p:sp>
        <p:nvSpPr>
          <p:cNvPr id="5" name="TextBox 4"/>
          <p:cNvSpPr txBox="1"/>
          <p:nvPr/>
        </p:nvSpPr>
        <p:spPr>
          <a:xfrm>
            <a:off x="605735" y="5681187"/>
            <a:ext cx="7840608" cy="646331"/>
          </a:xfrm>
          <a:prstGeom prst="rect">
            <a:avLst/>
          </a:prstGeom>
          <a:noFill/>
        </p:spPr>
        <p:txBody>
          <a:bodyPr wrap="none" rtlCol="0">
            <a:spAutoFit/>
          </a:bodyPr>
          <a:lstStyle/>
          <a:p>
            <a:r>
              <a:rPr lang="en-US" dirty="0" smtClean="0">
                <a:solidFill>
                  <a:schemeClr val="accent2">
                    <a:lumMod val="75000"/>
                  </a:schemeClr>
                </a:solidFill>
              </a:rPr>
              <a:t>Approximately 2-3% of the DNA in the human genome codes for protein products</a:t>
            </a:r>
          </a:p>
          <a:p>
            <a:r>
              <a:rPr lang="en-US" dirty="0" smtClean="0">
                <a:solidFill>
                  <a:schemeClr val="accent2">
                    <a:lumMod val="75000"/>
                  </a:schemeClr>
                </a:solidFill>
              </a:rPr>
              <a:t>About another 2-5% codes for RNA products of known use </a:t>
            </a:r>
          </a:p>
        </p:txBody>
      </p:sp>
    </p:spTree>
    <p:extLst>
      <p:ext uri="{BB962C8B-B14F-4D97-AF65-F5344CB8AC3E}">
        <p14:creationId xmlns:p14="http://schemas.microsoft.com/office/powerpoint/2010/main" xmlns="" val="347934607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932302" y="472849"/>
            <a:ext cx="6864780"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DNA Contains a  Code  Encoded by a Designer</a:t>
            </a:r>
            <a:endParaRPr lang="en-US" sz="2400" dirty="0"/>
          </a:p>
        </p:txBody>
      </p:sp>
      <p:sp>
        <p:nvSpPr>
          <p:cNvPr id="4" name="TextBox 3"/>
          <p:cNvSpPr txBox="1"/>
          <p:nvPr/>
        </p:nvSpPr>
        <p:spPr>
          <a:xfrm>
            <a:off x="535161" y="1305574"/>
            <a:ext cx="8520281" cy="646331"/>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rPr>
              <a:t>The DNA through the RNA must be translated from its triplet code to a chemically </a:t>
            </a:r>
          </a:p>
          <a:p>
            <a:r>
              <a:rPr lang="en-US" b="1" spc="50" dirty="0">
                <a:ln w="11430"/>
                <a:gradFill>
                  <a:gsLst>
                    <a:gs pos="25000">
                      <a:schemeClr val="accent2">
                        <a:satMod val="155000"/>
                      </a:schemeClr>
                    </a:gs>
                    <a:gs pos="100000">
                      <a:schemeClr val="accent2">
                        <a:shade val="45000"/>
                        <a:satMod val="165000"/>
                      </a:schemeClr>
                    </a:gs>
                  </a:gsLst>
                  <a:lin ang="5400000"/>
                </a:gradFill>
              </a:rPr>
              <a:t>u</a:t>
            </a:r>
            <a:r>
              <a:rPr lang="en-US" b="1" spc="50" dirty="0" smtClean="0">
                <a:ln w="11430"/>
                <a:gradFill>
                  <a:gsLst>
                    <a:gs pos="25000">
                      <a:schemeClr val="accent2">
                        <a:satMod val="155000"/>
                      </a:schemeClr>
                    </a:gs>
                    <a:gs pos="100000">
                      <a:schemeClr val="accent2">
                        <a:shade val="45000"/>
                        <a:satMod val="165000"/>
                      </a:schemeClr>
                    </a:gs>
                  </a:gsLst>
                  <a:lin ang="5400000"/>
                </a:gradFill>
              </a:rPr>
              <a:t>nrelated chain of amino acids to make up a protein</a:t>
            </a:r>
            <a:endParaRPr lang="en-US"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5" name="Picture 4"/>
          <p:cNvPicPr>
            <a:picLocks noChangeAspect="1"/>
          </p:cNvPicPr>
          <p:nvPr/>
        </p:nvPicPr>
        <p:blipFill>
          <a:blip r:embed="rId4"/>
          <a:stretch>
            <a:fillRect/>
          </a:stretch>
        </p:blipFill>
        <p:spPr>
          <a:xfrm>
            <a:off x="4420949" y="2181574"/>
            <a:ext cx="4634493" cy="4481831"/>
          </a:xfrm>
          <a:prstGeom prst="rect">
            <a:avLst/>
          </a:prstGeom>
        </p:spPr>
      </p:pic>
      <p:pic>
        <p:nvPicPr>
          <p:cNvPr id="7" name="Picture 6"/>
          <p:cNvPicPr>
            <a:picLocks noChangeAspect="1"/>
          </p:cNvPicPr>
          <p:nvPr/>
        </p:nvPicPr>
        <p:blipFill>
          <a:blip r:embed="rId5"/>
          <a:stretch>
            <a:fillRect/>
          </a:stretch>
        </p:blipFill>
        <p:spPr>
          <a:xfrm>
            <a:off x="247440" y="2559415"/>
            <a:ext cx="4187036" cy="3625697"/>
          </a:xfrm>
          <a:prstGeom prst="rect">
            <a:avLst/>
          </a:prstGeom>
        </p:spPr>
      </p:pic>
    </p:spTree>
    <p:extLst>
      <p:ext uri="{BB962C8B-B14F-4D97-AF65-F5344CB8AC3E}">
        <p14:creationId xmlns:p14="http://schemas.microsoft.com/office/powerpoint/2010/main" xmlns="" val="318579883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945674" y="432319"/>
            <a:ext cx="5445872" cy="461665"/>
          </a:xfrm>
          <a:prstGeom prst="rect">
            <a:avLst/>
          </a:prstGeom>
          <a:noFill/>
        </p:spPr>
        <p:txBody>
          <a:bodyPr wrap="none" rtlCol="0">
            <a:spAutoFit/>
            <a:scene3d>
              <a:camera prst="orthographicFront"/>
              <a:lightRig rig="soft" dir="t">
                <a:rot lat="0" lon="0" rev="10800000"/>
              </a:lightRig>
            </a:scene3d>
            <a:sp3d>
              <a:bevelT w="27940" h="12700"/>
              <a:contourClr>
                <a:srgbClr val="DDDDDD"/>
              </a:contourClr>
            </a:sp3d>
          </a:bodyPr>
          <a:lstStyle/>
          <a:p>
            <a:r>
              <a:rPr lang="en-US" sz="2400" b="1" spc="150" dirty="0" smtClean="0">
                <a:ln w="11430"/>
                <a:solidFill>
                  <a:srgbClr val="F8F8F8"/>
                </a:solidFill>
                <a:effectLst>
                  <a:outerShdw blurRad="25400" algn="tl" rotWithShape="0">
                    <a:srgbClr val="000000">
                      <a:alpha val="43000"/>
                    </a:srgbClr>
                  </a:outerShdw>
                </a:effectLst>
              </a:rPr>
              <a:t>In the Beginning was Information --- </a:t>
            </a:r>
            <a:endParaRPr lang="en-US" sz="2400" b="1" spc="150" dirty="0">
              <a:ln w="11430"/>
              <a:solidFill>
                <a:srgbClr val="F8F8F8"/>
              </a:solidFill>
              <a:effectLst>
                <a:outerShdw blurRad="25400" algn="tl" rotWithShape="0">
                  <a:srgbClr val="000000">
                    <a:alpha val="43000"/>
                  </a:srgbClr>
                </a:outerShdw>
              </a:effectLst>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3190395611"/>
              </p:ext>
            </p:extLst>
          </p:nvPr>
        </p:nvGraphicFramePr>
        <p:xfrm>
          <a:off x="749777" y="2666999"/>
          <a:ext cx="7492117" cy="1912881"/>
        </p:xfrm>
        <a:graphic>
          <a:graphicData uri="http://schemas.openxmlformats.org/presentationml/2006/ole">
            <p:oleObj spid="_x0000_s35849" name="Document" r:id="rId5" imgW="5968780" imgH="1523944" progId="Word.Document.12">
              <p:embed/>
            </p:oleObj>
          </a:graphicData>
        </a:graphic>
      </p:graphicFrame>
      <p:sp>
        <p:nvSpPr>
          <p:cNvPr id="5" name="TextBox 4"/>
          <p:cNvSpPr txBox="1"/>
          <p:nvPr/>
        </p:nvSpPr>
        <p:spPr>
          <a:xfrm>
            <a:off x="1324140" y="1715767"/>
            <a:ext cx="6242439" cy="646331"/>
          </a:xfrm>
          <a:prstGeom prst="rect">
            <a:avLst/>
          </a:prstGeom>
          <a:noFill/>
        </p:spPr>
        <p:txBody>
          <a:bodyPr wrap="none" rtlCol="0">
            <a:spAutoFit/>
          </a:bodyPr>
          <a:lstStyle/>
          <a:p>
            <a:r>
              <a:rPr lang="en-US" dirty="0" smtClean="0"/>
              <a:t>Question from a student on the Human Genome Project website</a:t>
            </a:r>
          </a:p>
          <a:p>
            <a:r>
              <a:rPr lang="en-US" dirty="0" smtClean="0"/>
              <a:t>Answer from a human genome researcher</a:t>
            </a:r>
            <a:endParaRPr lang="en-US" dirty="0"/>
          </a:p>
        </p:txBody>
      </p:sp>
      <p:sp>
        <p:nvSpPr>
          <p:cNvPr id="6" name="TextBox 5"/>
          <p:cNvSpPr txBox="1"/>
          <p:nvPr/>
        </p:nvSpPr>
        <p:spPr>
          <a:xfrm>
            <a:off x="621535" y="4566370"/>
            <a:ext cx="7956550" cy="923330"/>
          </a:xfrm>
          <a:prstGeom prst="rect">
            <a:avLst/>
          </a:prstGeom>
          <a:noFill/>
        </p:spPr>
        <p:txBody>
          <a:bodyPr wrap="none" rtlCol="0">
            <a:spAutoFit/>
          </a:bodyPr>
          <a:lstStyle/>
          <a:p>
            <a:r>
              <a:rPr lang="en-US" dirty="0" smtClean="0"/>
              <a:t>Who determines the “proper order”? What do adenine-thymine base pairs have to </a:t>
            </a:r>
          </a:p>
          <a:p>
            <a:r>
              <a:rPr lang="en-US" dirty="0" smtClean="0"/>
              <a:t>do with making proteins?</a:t>
            </a:r>
          </a:p>
          <a:p>
            <a:r>
              <a:rPr lang="en-US" dirty="0" smtClean="0"/>
              <a:t>Plans imply encoded information put there by an Intelligent Designer!</a:t>
            </a:r>
            <a:endParaRPr lang="en-US" dirty="0"/>
          </a:p>
        </p:txBody>
      </p:sp>
    </p:spTree>
    <p:extLst>
      <p:ext uri="{BB962C8B-B14F-4D97-AF65-F5344CB8AC3E}">
        <p14:creationId xmlns:p14="http://schemas.microsoft.com/office/powerpoint/2010/main" xmlns="" val="365453997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608024" y="408610"/>
            <a:ext cx="7920257" cy="830997"/>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What about the other 95% of DNA in the human genome?</a:t>
            </a:r>
          </a:p>
          <a:p>
            <a:endParaRPr lang="en-US" sz="2400" dirty="0"/>
          </a:p>
        </p:txBody>
      </p:sp>
      <p:sp>
        <p:nvSpPr>
          <p:cNvPr id="4" name="TextBox 3"/>
          <p:cNvSpPr txBox="1"/>
          <p:nvPr/>
        </p:nvSpPr>
        <p:spPr>
          <a:xfrm>
            <a:off x="770164" y="4620432"/>
            <a:ext cx="7379792" cy="203132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Francis Crick, co-discoverer of the structure of DNA in 1980:</a:t>
            </a:r>
          </a:p>
          <a:p>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t>
            </a:r>
            <a:r>
              <a:rPr lang="en-US" b="1" dirty="0" smtClean="0">
                <a:ln w="11430"/>
              </a:rPr>
              <a:t>Crick stated that the vast majority of the genome consists of discarded byproducts of millennia of evolution and was “little better than junk”. For scientists to “hunt obsessively” for the beneficial function of such DNA, he argued, would be “folly”. </a:t>
            </a:r>
          </a:p>
          <a:p>
            <a:endParaRPr lang="en-US" b="1" dirty="0">
              <a:ln w="11430"/>
            </a:endParaRPr>
          </a:p>
        </p:txBody>
      </p:sp>
      <p:sp>
        <p:nvSpPr>
          <p:cNvPr id="5" name="TextBox 4"/>
          <p:cNvSpPr txBox="1"/>
          <p:nvPr/>
        </p:nvSpPr>
        <p:spPr>
          <a:xfrm>
            <a:off x="283745" y="1407097"/>
            <a:ext cx="8687982" cy="1938992"/>
          </a:xfrm>
          <a:prstGeom prst="rect">
            <a:avLst/>
          </a:prstGeom>
          <a:noFill/>
        </p:spPr>
        <p:txBody>
          <a:bodyPr wrap="square" rtlCol="0">
            <a:spAutoFit/>
          </a:bodyPr>
          <a:lstStyle/>
          <a:p>
            <a:r>
              <a:rPr lang="en-US" sz="2400" dirty="0" smtClean="0">
                <a:solidFill>
                  <a:srgbClr val="800000"/>
                </a:solidFill>
              </a:rPr>
              <a:t>Composition of non-protein coding DNA</a:t>
            </a:r>
          </a:p>
          <a:p>
            <a:pPr marL="342900" indent="-342900">
              <a:buFontTx/>
              <a:buChar char="-"/>
            </a:pPr>
            <a:r>
              <a:rPr lang="en-US" sz="2400" dirty="0" smtClean="0">
                <a:solidFill>
                  <a:srgbClr val="800000"/>
                </a:solidFill>
              </a:rPr>
              <a:t>Initial sequencing of such DNA revealed several different classes</a:t>
            </a:r>
          </a:p>
          <a:p>
            <a:r>
              <a:rPr lang="en-US" sz="2400" dirty="0" smtClean="0">
                <a:solidFill>
                  <a:srgbClr val="800000"/>
                </a:solidFill>
              </a:rPr>
              <a:t>of repetitive DNA,  believed to be remnants of retroviruses, discarded genes and just useless DNA sequences which could could repeat the  same sequence of base pairs for thousands of base pairs.</a:t>
            </a:r>
            <a:endParaRPr lang="en-US" sz="2400" dirty="0">
              <a:solidFill>
                <a:srgbClr val="800000"/>
              </a:solidFill>
            </a:endParaRPr>
          </a:p>
        </p:txBody>
      </p:sp>
      <p:pic>
        <p:nvPicPr>
          <p:cNvPr id="6" name="Picture 5"/>
          <p:cNvPicPr>
            <a:picLocks noChangeAspect="1"/>
          </p:cNvPicPr>
          <p:nvPr/>
        </p:nvPicPr>
        <p:blipFill>
          <a:blip r:embed="rId4"/>
          <a:stretch>
            <a:fillRect/>
          </a:stretch>
        </p:blipFill>
        <p:spPr>
          <a:xfrm>
            <a:off x="283745" y="1126365"/>
            <a:ext cx="8528281" cy="3494067"/>
          </a:xfrm>
          <a:prstGeom prst="rect">
            <a:avLst/>
          </a:prstGeom>
        </p:spPr>
      </p:pic>
    </p:spTree>
    <p:extLst>
      <p:ext uri="{BB962C8B-B14F-4D97-AF65-F5344CB8AC3E}">
        <p14:creationId xmlns:p14="http://schemas.microsoft.com/office/powerpoint/2010/main" xmlns="" val="422386801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8853591"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2215908" y="1572052"/>
            <a:ext cx="6928092" cy="5355313"/>
          </a:xfrm>
          <a:prstGeom prst="rect">
            <a:avLst/>
          </a:prstGeom>
        </p:spPr>
        <p:txBody>
          <a:bodyPr wrap="square">
            <a:spAutoFit/>
          </a:bodyPr>
          <a:lstStyle/>
          <a:p>
            <a:endParaRPr lang="en-US" dirty="0" smtClean="0"/>
          </a:p>
          <a:p>
            <a:r>
              <a:rPr lang="en-US" dirty="0" smtClean="0"/>
              <a:t>Begun formally in 1990, the U.S. Human Genome Project was a 13-year effort coordinated by the U.S. Department of Energy and the National Institutes of Health. The project originally was planned to last 15 years, but rapid technological advances accelerated the completion date to 2003. </a:t>
            </a:r>
          </a:p>
          <a:p>
            <a:r>
              <a:rPr lang="en-US" b="1" dirty="0" smtClean="0"/>
              <a:t>Project goals: </a:t>
            </a:r>
          </a:p>
          <a:p>
            <a:endParaRPr lang="en-US" dirty="0" smtClean="0"/>
          </a:p>
          <a:p>
            <a:r>
              <a:rPr lang="en-US" dirty="0" smtClean="0"/>
              <a:t>   - identify all the approximately </a:t>
            </a:r>
            <a:r>
              <a:rPr lang="en-US" strike="sngStrike" dirty="0" smtClean="0">
                <a:solidFill>
                  <a:schemeClr val="accent2"/>
                </a:solidFill>
              </a:rPr>
              <a:t>100,000 </a:t>
            </a:r>
            <a:r>
              <a:rPr lang="en-US" dirty="0" smtClean="0"/>
              <a:t>20,000-25,000 genes in human     DNA,</a:t>
            </a:r>
          </a:p>
          <a:p>
            <a:r>
              <a:rPr lang="en-US" dirty="0" smtClean="0"/>
              <a:t>    -determine the sequences of the 3 billion chemical base pairs that make up human DNA,</a:t>
            </a:r>
          </a:p>
          <a:p>
            <a:r>
              <a:rPr lang="en-US" dirty="0" smtClean="0"/>
              <a:t>    -store this information in databases,</a:t>
            </a:r>
          </a:p>
          <a:p>
            <a:r>
              <a:rPr lang="en-US" dirty="0" smtClean="0"/>
              <a:t>   - improve tools for data analysis,</a:t>
            </a:r>
          </a:p>
          <a:p>
            <a:r>
              <a:rPr lang="en-US" dirty="0" smtClean="0"/>
              <a:t>   - transfer related technologies to the private sector, and</a:t>
            </a:r>
          </a:p>
          <a:p>
            <a:r>
              <a:rPr lang="en-US" dirty="0" smtClean="0"/>
              <a:t>   - address the ethical, legal, and social issues (ELSI) that may arise from the project</a:t>
            </a:r>
          </a:p>
          <a:p>
            <a:endParaRPr lang="en-US" dirty="0"/>
          </a:p>
          <a:p>
            <a:r>
              <a:rPr lang="en-US" b="1" dirty="0" smtClean="0"/>
              <a:t>Also, to map where the genes are in relation to one another</a:t>
            </a:r>
            <a:r>
              <a:rPr lang="en-US" dirty="0" smtClean="0"/>
              <a:t>. </a:t>
            </a:r>
            <a:endParaRPr lang="en-US" dirty="0"/>
          </a:p>
        </p:txBody>
      </p:sp>
      <p:sp>
        <p:nvSpPr>
          <p:cNvPr id="5" name="TextBox 4"/>
          <p:cNvSpPr txBox="1"/>
          <p:nvPr/>
        </p:nvSpPr>
        <p:spPr>
          <a:xfrm>
            <a:off x="2337514" y="433392"/>
            <a:ext cx="5129730" cy="738664"/>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What is the Human Genome Project?</a:t>
            </a:r>
          </a:p>
          <a:p>
            <a:endParaRPr lang="en-US" dirty="0"/>
          </a:p>
        </p:txBody>
      </p:sp>
      <p:pic>
        <p:nvPicPr>
          <p:cNvPr id="2" name="Picture 1"/>
          <p:cNvPicPr>
            <a:picLocks noChangeAspect="1"/>
          </p:cNvPicPr>
          <p:nvPr/>
        </p:nvPicPr>
        <p:blipFill>
          <a:blip r:embed="rId4"/>
          <a:stretch>
            <a:fillRect/>
          </a:stretch>
        </p:blipFill>
        <p:spPr>
          <a:xfrm>
            <a:off x="131647" y="1266627"/>
            <a:ext cx="2084261" cy="2074044"/>
          </a:xfrm>
          <a:prstGeom prst="rect">
            <a:avLst/>
          </a:prstGeom>
        </p:spPr>
      </p:pic>
    </p:spTree>
    <p:extLst>
      <p:ext uri="{BB962C8B-B14F-4D97-AF65-F5344CB8AC3E}">
        <p14:creationId xmlns:p14="http://schemas.microsoft.com/office/powerpoint/2010/main" xmlns="" val="219977969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172369" y="490832"/>
            <a:ext cx="6158156"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Surprises found in Drafts of Human Genome</a:t>
            </a:r>
            <a:endParaRPr lang="en-US" sz="2400" dirty="0"/>
          </a:p>
        </p:txBody>
      </p:sp>
      <p:sp>
        <p:nvSpPr>
          <p:cNvPr id="6" name="TextBox 5"/>
          <p:cNvSpPr txBox="1"/>
          <p:nvPr/>
        </p:nvSpPr>
        <p:spPr>
          <a:xfrm>
            <a:off x="797187" y="1634707"/>
            <a:ext cx="7943200" cy="2308324"/>
          </a:xfrm>
          <a:prstGeom prst="rect">
            <a:avLst/>
          </a:prstGeom>
          <a:noFill/>
        </p:spPr>
        <p:txBody>
          <a:bodyPr wrap="non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Both the public and private project (Celera Genomics) announced a draft version</a:t>
            </a:r>
          </a:p>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overing 90% in 2001.</a:t>
            </a:r>
          </a:p>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2.85 billion base pairs</a:t>
            </a:r>
          </a:p>
          <a:p>
            <a:pPr marL="285750" indent="-285750">
              <a:buFontTx/>
              <a:buChar cha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Protein coding genes estimated to be just 30,000-35,000</a:t>
            </a:r>
          </a:p>
          <a:p>
            <a:pPr marL="285750" indent="-285750">
              <a:buFontTx/>
              <a:buChar cha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2003 estimate revised downward again to 20,000-25,000, &lt;2% of DNA</a:t>
            </a:r>
          </a:p>
          <a:p>
            <a:pPr marL="285750" indent="-285750">
              <a:buFontTx/>
              <a:buChar cha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Only a few thousand more than a roundworm, less than the plant </a:t>
            </a:r>
            <a:r>
              <a:rPr lang="en-US"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Arabidopsis</a:t>
            </a:r>
          </a:p>
          <a:p>
            <a:pPr marL="285750" indent="-285750">
              <a:buFontTx/>
              <a:buChar cha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DNA sequence in any two individuals is 99.9% identical</a:t>
            </a:r>
          </a:p>
          <a:p>
            <a:pPr marL="285750" indent="-285750">
              <a:buFontTx/>
              <a:buChar cha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Half of genome consists of highly repetitive DNA</a:t>
            </a:r>
            <a:endParaRPr lang="en-US" dirty="0"/>
          </a:p>
        </p:txBody>
      </p:sp>
      <p:sp>
        <p:nvSpPr>
          <p:cNvPr id="7" name="TextBox 6"/>
          <p:cNvSpPr txBox="1"/>
          <p:nvPr/>
        </p:nvSpPr>
        <p:spPr>
          <a:xfrm>
            <a:off x="428994" y="4228621"/>
            <a:ext cx="8715006"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rPr>
              <a:t>But three times as many proteins had been identified by other means ---where are they coming from?</a:t>
            </a:r>
            <a:endParaRPr lang="en-US" sz="2400" b="1" spc="50" dirty="0">
              <a:ln w="11430"/>
              <a:gradFill>
                <a:gsLst>
                  <a:gs pos="25000">
                    <a:schemeClr val="accent2">
                      <a:satMod val="155000"/>
                    </a:schemeClr>
                  </a:gs>
                  <a:gs pos="100000">
                    <a:schemeClr val="accent2">
                      <a:shade val="45000"/>
                      <a:satMod val="165000"/>
                    </a:schemeClr>
                  </a:gs>
                </a:gsLst>
                <a:lin ang="5400000"/>
              </a:gradFill>
            </a:endParaRPr>
          </a:p>
        </p:txBody>
      </p:sp>
    </p:spTree>
    <p:extLst>
      <p:ext uri="{BB962C8B-B14F-4D97-AF65-F5344CB8AC3E}">
        <p14:creationId xmlns:p14="http://schemas.microsoft.com/office/powerpoint/2010/main" xmlns="" val="381002978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1256582" y="1516449"/>
            <a:ext cx="6053213" cy="4410452"/>
          </a:xfrm>
          <a:prstGeom prst="rect">
            <a:avLst/>
          </a:prstGeom>
        </p:spPr>
      </p:pic>
      <p:sp>
        <p:nvSpPr>
          <p:cNvPr id="4" name="TextBox 3"/>
          <p:cNvSpPr txBox="1"/>
          <p:nvPr/>
        </p:nvSpPr>
        <p:spPr>
          <a:xfrm>
            <a:off x="810699" y="296056"/>
            <a:ext cx="7481535" cy="830997"/>
          </a:xfrm>
          <a:prstGeom prst="rect">
            <a:avLst/>
          </a:prstGeom>
          <a:noFill/>
        </p:spPr>
        <p:txBody>
          <a:bodyPr wrap="none" rtlCol="0">
            <a:spAutoFit/>
          </a:bodyPr>
          <a:lstStyle/>
          <a:p>
            <a:pPr algn="ct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Alternative Splicing of Gene Pieces Creates Protein Variety</a:t>
            </a:r>
          </a:p>
          <a:p>
            <a:pPr algn="ct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Function for Introns</a:t>
            </a:r>
            <a:endParaRPr lang="en-US" sz="2400" dirty="0"/>
          </a:p>
        </p:txBody>
      </p:sp>
    </p:spTree>
    <p:extLst>
      <p:ext uri="{BB962C8B-B14F-4D97-AF65-F5344CB8AC3E}">
        <p14:creationId xmlns:p14="http://schemas.microsoft.com/office/powerpoint/2010/main" xmlns="" val="346645081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Seq02-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175"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444341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Seq06-01.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175"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20030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 descr="Seq07-01.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18001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729628" y="351258"/>
            <a:ext cx="7823238" cy="830997"/>
          </a:xfrm>
          <a:prstGeom prst="rect">
            <a:avLst/>
          </a:prstGeom>
          <a:noFill/>
        </p:spPr>
        <p:txBody>
          <a:bodyPr wrap="squar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ENCODE Project: </a:t>
            </a:r>
            <a:r>
              <a:rPr lang="en-US" sz="24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ENCyclopedia</a:t>
            </a: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Of DNA Elements</a:t>
            </a:r>
          </a:p>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Surprising Results of the “Junk” DNA Investigation</a:t>
            </a:r>
            <a:endParaRPr lang="en-US" sz="2400" dirty="0"/>
          </a:p>
        </p:txBody>
      </p:sp>
      <p:sp>
        <p:nvSpPr>
          <p:cNvPr id="4" name="TextBox 3"/>
          <p:cNvSpPr txBox="1"/>
          <p:nvPr/>
        </p:nvSpPr>
        <p:spPr>
          <a:xfrm>
            <a:off x="310768" y="1675237"/>
            <a:ext cx="8725466" cy="4524316"/>
          </a:xfrm>
          <a:prstGeom prst="rect">
            <a:avLst/>
          </a:prstGeom>
          <a:noFill/>
        </p:spPr>
        <p:txBody>
          <a:bodyPr wrap="none" rtlCol="0">
            <a:spAutoFit/>
          </a:bodyPr>
          <a:lstStyle/>
          <a:p>
            <a:r>
              <a:rPr lang="en-US" b="1" dirty="0">
                <a:solidFill>
                  <a:srgbClr val="800000"/>
                </a:solidFill>
              </a:rPr>
              <a:t>-</a:t>
            </a:r>
            <a:r>
              <a:rPr lang="en-US" b="1" dirty="0" smtClean="0">
                <a:solidFill>
                  <a:srgbClr val="800000"/>
                </a:solidFill>
              </a:rPr>
              <a:t>Launched in 2003, ENCODE involved 442 researchers from the US, UK, Japan, Spain</a:t>
            </a:r>
          </a:p>
          <a:p>
            <a:r>
              <a:rPr lang="en-US" b="1" dirty="0">
                <a:solidFill>
                  <a:srgbClr val="800000"/>
                </a:solidFill>
              </a:rPr>
              <a:t>a</a:t>
            </a:r>
            <a:r>
              <a:rPr lang="en-US" b="1" dirty="0" smtClean="0">
                <a:solidFill>
                  <a:srgbClr val="800000"/>
                </a:solidFill>
              </a:rPr>
              <a:t>nd elsewhere. </a:t>
            </a:r>
          </a:p>
          <a:p>
            <a:r>
              <a:rPr lang="en-US" b="1" dirty="0" smtClean="0">
                <a:solidFill>
                  <a:srgbClr val="800000"/>
                </a:solidFill>
              </a:rPr>
              <a:t>-Initial results published in 2007 suggested many previously unrecognized regulatory</a:t>
            </a:r>
          </a:p>
          <a:p>
            <a:r>
              <a:rPr lang="en-US" b="1" dirty="0" smtClean="0">
                <a:solidFill>
                  <a:srgbClr val="800000"/>
                </a:solidFill>
              </a:rPr>
              <a:t>and transcriptionally active sequences</a:t>
            </a:r>
          </a:p>
          <a:p>
            <a:r>
              <a:rPr lang="en-US" b="1" dirty="0" smtClean="0">
                <a:solidFill>
                  <a:srgbClr val="800000"/>
                </a:solidFill>
              </a:rPr>
              <a:t>-Mapping of genetic markers associated with diseases kept pointing to non-coding DNA</a:t>
            </a:r>
          </a:p>
          <a:p>
            <a:endParaRPr lang="en-US" b="1" dirty="0" smtClean="0">
              <a:solidFill>
                <a:srgbClr val="800000"/>
              </a:solidFill>
            </a:endParaRPr>
          </a:p>
          <a:p>
            <a:r>
              <a:rPr lang="en-US" b="1" dirty="0" smtClean="0">
                <a:solidFill>
                  <a:srgbClr val="800000"/>
                </a:solidFill>
              </a:rPr>
              <a:t>-September 5, 2012 – 30 papers published on final results: with the help of new, rapid </a:t>
            </a:r>
          </a:p>
          <a:p>
            <a:r>
              <a:rPr lang="en-US" b="1" dirty="0" smtClean="0">
                <a:solidFill>
                  <a:srgbClr val="800000"/>
                </a:solidFill>
              </a:rPr>
              <a:t>sequencing technology, they discover the presence of 4 million switches that turn genes</a:t>
            </a:r>
          </a:p>
          <a:p>
            <a:r>
              <a:rPr lang="en-US" b="1" dirty="0" smtClean="0">
                <a:solidFill>
                  <a:srgbClr val="800000"/>
                </a:solidFill>
              </a:rPr>
              <a:t> on and off in the previously dismissed “junk DNA” regions</a:t>
            </a:r>
          </a:p>
          <a:p>
            <a:r>
              <a:rPr lang="en-US" b="1" dirty="0" smtClean="0">
                <a:solidFill>
                  <a:srgbClr val="800000"/>
                </a:solidFill>
              </a:rPr>
              <a:t>-These regions were often very distant from the genes they regulated, but evidently</a:t>
            </a:r>
          </a:p>
          <a:p>
            <a:r>
              <a:rPr lang="en-US" b="1" dirty="0">
                <a:solidFill>
                  <a:srgbClr val="800000"/>
                </a:solidFill>
              </a:rPr>
              <a:t>f</a:t>
            </a:r>
            <a:r>
              <a:rPr lang="en-US" b="1" dirty="0" smtClean="0">
                <a:solidFill>
                  <a:srgbClr val="800000"/>
                </a:solidFill>
              </a:rPr>
              <a:t>old and bend to the site of gene regulation, interacting via RNA and proteins</a:t>
            </a:r>
          </a:p>
          <a:p>
            <a:endParaRPr lang="en-US" b="1" dirty="0" smtClean="0">
              <a:solidFill>
                <a:srgbClr val="800000"/>
              </a:solidFill>
            </a:endParaRPr>
          </a:p>
          <a:p>
            <a:endParaRPr lang="en-US" b="1" dirty="0">
              <a:solidFill>
                <a:srgbClr val="800000"/>
              </a:solidFill>
            </a:endParaRPr>
          </a:p>
          <a:p>
            <a:r>
              <a:rPr lang="en-US" b="1" dirty="0" smtClean="0">
                <a:solidFill>
                  <a:srgbClr val="800000"/>
                </a:solidFill>
              </a:rPr>
              <a:t>-</a:t>
            </a:r>
            <a:r>
              <a:rPr lang="en-US" b="1" dirty="0" smtClean="0">
                <a:solidFill>
                  <a:srgbClr val="FF0000"/>
                </a:solidFill>
              </a:rPr>
              <a:t>At least 80% of human DNA is biochemically active, and is vital to the proper functioning</a:t>
            </a:r>
          </a:p>
          <a:p>
            <a:r>
              <a:rPr lang="en-US" b="1" dirty="0">
                <a:solidFill>
                  <a:srgbClr val="FF0000"/>
                </a:solidFill>
              </a:rPr>
              <a:t>o</a:t>
            </a:r>
            <a:r>
              <a:rPr lang="en-US" b="1" dirty="0" smtClean="0">
                <a:solidFill>
                  <a:srgbClr val="FF0000"/>
                </a:solidFill>
              </a:rPr>
              <a:t>f the human body --- IMAGINE THAT!</a:t>
            </a:r>
            <a:endParaRPr lang="en-US" b="1" dirty="0" smtClean="0">
              <a:solidFill>
                <a:srgbClr val="800000"/>
              </a:solidFill>
            </a:endParaRPr>
          </a:p>
          <a:p>
            <a:endParaRPr lang="en-US" b="1" dirty="0">
              <a:solidFill>
                <a:srgbClr val="800000"/>
              </a:solidFill>
            </a:endParaRPr>
          </a:p>
        </p:txBody>
      </p:sp>
    </p:spTree>
    <p:extLst>
      <p:ext uri="{BB962C8B-B14F-4D97-AF65-F5344CB8AC3E}">
        <p14:creationId xmlns:p14="http://schemas.microsoft.com/office/powerpoint/2010/main" xmlns="" val="346645081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oran.jpg"/>
          <p:cNvPicPr/>
          <p:nvPr/>
        </p:nvPicPr>
        <p:blipFill>
          <a:blip r:embed="rId4">
            <a:extLst>
              <a:ext uri="{28A0092B-C50C-407E-A947-70E740481C1C}">
                <a14:useLocalDpi xmlns:a14="http://schemas.microsoft.com/office/drawing/2010/main" xmlns="" val="0"/>
              </a:ext>
            </a:extLst>
          </a:blip>
          <a:srcRect/>
          <a:stretch>
            <a:fillRect/>
          </a:stretch>
        </p:blipFill>
        <p:spPr bwMode="auto">
          <a:xfrm>
            <a:off x="4422956" y="2787509"/>
            <a:ext cx="4075863" cy="3764828"/>
          </a:xfrm>
          <a:prstGeom prst="rect">
            <a:avLst/>
          </a:prstGeom>
          <a:noFill/>
          <a:ln>
            <a:noFill/>
          </a:ln>
        </p:spPr>
      </p:pic>
      <p:sp>
        <p:nvSpPr>
          <p:cNvPr id="2" name="Rectangle 1"/>
          <p:cNvSpPr/>
          <p:nvPr/>
        </p:nvSpPr>
        <p:spPr>
          <a:xfrm>
            <a:off x="4422956" y="1629848"/>
            <a:ext cx="4572000" cy="923330"/>
          </a:xfrm>
          <a:prstGeom prst="rect">
            <a:avLst/>
          </a:prstGeom>
        </p:spPr>
        <p:txBody>
          <a:bodyPr>
            <a:spAutoFit/>
          </a:bodyPr>
          <a:lstStyle/>
          <a:p>
            <a:r>
              <a:rPr lang="en-US" b="1" dirty="0"/>
              <a:t>The creationists are going to love this,” complained </a:t>
            </a:r>
            <a:r>
              <a:rPr lang="en-US" b="1" dirty="0" err="1" smtClean="0"/>
              <a:t>resercher</a:t>
            </a:r>
            <a:r>
              <a:rPr lang="en-US" b="1" dirty="0" smtClean="0"/>
              <a:t> Larry Moran. </a:t>
            </a:r>
            <a:r>
              <a:rPr lang="en-US" b="1" dirty="0"/>
              <a:t>“This is going to make my life very </a:t>
            </a:r>
            <a:r>
              <a:rPr lang="en-US" b="1" dirty="0" smtClean="0"/>
              <a:t>complicated</a:t>
            </a:r>
            <a:r>
              <a:rPr lang="en-US" dirty="0" smtClean="0"/>
              <a:t>.”</a:t>
            </a:r>
            <a:endParaRPr lang="en-US" dirty="0"/>
          </a:p>
        </p:txBody>
      </p:sp>
      <p:sp>
        <p:nvSpPr>
          <p:cNvPr id="5" name="Rectangle 4"/>
          <p:cNvSpPr/>
          <p:nvPr/>
        </p:nvSpPr>
        <p:spPr>
          <a:xfrm>
            <a:off x="131647" y="1268211"/>
            <a:ext cx="4151542" cy="4524316"/>
          </a:xfrm>
          <a:prstGeom prst="rect">
            <a:avLst/>
          </a:prstGeom>
        </p:spPr>
        <p:txBody>
          <a:bodyPr wrap="square">
            <a:spAutoFit/>
          </a:bodyPr>
          <a:lstStyle/>
          <a:p>
            <a:r>
              <a:rPr lang="en-US" b="1" dirty="0"/>
              <a:t>"During the early debates about the Human Genome Project, researchers had predicted that only a few percent of the human genome sequence encoded proteins, the workhorses of the cell, and that the rest was junk. We now know that this conclusion was wrong," said Eric D. Green, M.D., Ph.D., director of the National Human Genome Research Institute (NHGRI), a part of the National Institutes of Health. "ENCODE has revealed that most of the human genome is involved in the complex molecular choreography required for converting genetic information into living cells and organisms."</a:t>
            </a:r>
          </a:p>
        </p:txBody>
      </p:sp>
      <p:sp>
        <p:nvSpPr>
          <p:cNvPr id="6" name="TextBox 5"/>
          <p:cNvSpPr txBox="1"/>
          <p:nvPr/>
        </p:nvSpPr>
        <p:spPr>
          <a:xfrm>
            <a:off x="2576532" y="471686"/>
            <a:ext cx="3413314" cy="461665"/>
          </a:xfrm>
          <a:prstGeom prst="rect">
            <a:avLst/>
          </a:prstGeom>
          <a:noFill/>
        </p:spPr>
        <p:txBody>
          <a:bodyPr wrap="none" rtlCol="0">
            <a:spAutoFit/>
            <a:scene3d>
              <a:camera prst="orthographicFront"/>
              <a:lightRig rig="soft" dir="t">
                <a:rot lat="0" lon="0" rev="10800000"/>
              </a:lightRig>
            </a:scene3d>
            <a:sp3d>
              <a:bevelT w="27940" h="12700"/>
              <a:contourClr>
                <a:srgbClr val="DDDDDD"/>
              </a:contourClr>
            </a:sp3d>
          </a:bodyPr>
          <a:lstStyle/>
          <a:p>
            <a:r>
              <a:rPr lang="en-US" sz="2400" b="1" spc="150" dirty="0" smtClean="0">
                <a:ln w="11430"/>
                <a:solidFill>
                  <a:srgbClr val="F8F8F8"/>
                </a:solidFill>
                <a:effectLst>
                  <a:outerShdw blurRad="25400" algn="tl" rotWithShape="0">
                    <a:srgbClr val="000000">
                      <a:alpha val="43000"/>
                    </a:srgbClr>
                  </a:outerShdw>
                </a:effectLst>
              </a:rPr>
              <a:t>“Junk” DNA Debunked</a:t>
            </a:r>
            <a:endParaRPr lang="en-US" sz="2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xmlns="" val="268614185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942532" y="391790"/>
            <a:ext cx="5534238" cy="461665"/>
          </a:xfrm>
          <a:prstGeom prst="rect">
            <a:avLst/>
          </a:prstGeom>
          <a:noFill/>
        </p:spPr>
        <p:txBody>
          <a:bodyPr wrap="none" rtlCol="0">
            <a:spAutoFit/>
            <a:scene3d>
              <a:camera prst="orthographicFront"/>
              <a:lightRig rig="soft" dir="t">
                <a:rot lat="0" lon="0" rev="10800000"/>
              </a:lightRig>
            </a:scene3d>
            <a:sp3d>
              <a:bevelT w="27940" h="12700"/>
              <a:contourClr>
                <a:srgbClr val="DDDDDD"/>
              </a:contourClr>
            </a:sp3d>
          </a:bodyPr>
          <a:lstStyle/>
          <a:p>
            <a:r>
              <a:rPr lang="en-US" sz="2400" b="1" spc="150" dirty="0" smtClean="0">
                <a:ln w="11430"/>
                <a:solidFill>
                  <a:srgbClr val="F8F8F8"/>
                </a:solidFill>
                <a:effectLst>
                  <a:outerShdw blurRad="25400" algn="tl" rotWithShape="0">
                    <a:srgbClr val="000000">
                      <a:alpha val="43000"/>
                    </a:srgbClr>
                  </a:outerShdw>
                </a:effectLst>
              </a:rPr>
              <a:t>You Can’t Make a Monkey Out of Me</a:t>
            </a:r>
            <a:endParaRPr lang="en-US" sz="2400" b="1" spc="150" dirty="0">
              <a:ln w="11430"/>
              <a:solidFill>
                <a:srgbClr val="F8F8F8"/>
              </a:solidFill>
              <a:effectLst>
                <a:outerShdw blurRad="25400" algn="tl" rotWithShape="0">
                  <a:srgbClr val="000000">
                    <a:alpha val="43000"/>
                  </a:srgbClr>
                </a:outerShdw>
              </a:effectLst>
            </a:endParaRPr>
          </a:p>
        </p:txBody>
      </p:sp>
      <p:sp>
        <p:nvSpPr>
          <p:cNvPr id="4" name="TextBox 3"/>
          <p:cNvSpPr txBox="1"/>
          <p:nvPr/>
        </p:nvSpPr>
        <p:spPr>
          <a:xfrm>
            <a:off x="999861" y="1675237"/>
            <a:ext cx="184666" cy="369332"/>
          </a:xfrm>
          <a:prstGeom prst="rect">
            <a:avLst/>
          </a:prstGeom>
          <a:noFill/>
        </p:spPr>
        <p:txBody>
          <a:bodyPr wrap="none" rtlCol="0">
            <a:spAutoFit/>
          </a:bodyPr>
          <a:lstStyle/>
          <a:p>
            <a:endParaRPr lang="en-US" b="1" dirty="0">
              <a:solidFill>
                <a:srgbClr val="800000"/>
              </a:solidFill>
            </a:endParaRPr>
          </a:p>
        </p:txBody>
      </p:sp>
      <p:pic>
        <p:nvPicPr>
          <p:cNvPr id="6" name="Picture 5" descr="ttp://www.washington.edu/news/archive/images/20090211_pid47171_aid47170_duplications_w400.jpg"/>
          <p:cNvPicPr/>
          <p:nvPr/>
        </p:nvPicPr>
        <p:blipFill>
          <a:blip r:embed="rId4">
            <a:extLst>
              <a:ext uri="{28A0092B-C50C-407E-A947-70E740481C1C}">
                <a14:useLocalDpi xmlns:a14="http://schemas.microsoft.com/office/drawing/2010/main" xmlns="" val="0"/>
              </a:ext>
            </a:extLst>
          </a:blip>
          <a:srcRect/>
          <a:stretch>
            <a:fillRect/>
          </a:stretch>
        </p:blipFill>
        <p:spPr bwMode="auto">
          <a:xfrm>
            <a:off x="815721" y="1459922"/>
            <a:ext cx="7196679" cy="5119435"/>
          </a:xfrm>
          <a:prstGeom prst="rect">
            <a:avLst/>
          </a:prstGeom>
          <a:noFill/>
          <a:ln>
            <a:noFill/>
          </a:ln>
        </p:spPr>
      </p:pic>
    </p:spTree>
    <p:extLst>
      <p:ext uri="{BB962C8B-B14F-4D97-AF65-F5344CB8AC3E}">
        <p14:creationId xmlns:p14="http://schemas.microsoft.com/office/powerpoint/2010/main" xmlns="" val="268614185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0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540326" y="287020"/>
            <a:ext cx="6142026"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How should we compare genetic sequences?</a:t>
            </a:r>
            <a:endParaRPr lang="en-US" sz="2400" dirty="0"/>
          </a:p>
        </p:txBody>
      </p:sp>
      <p:sp>
        <p:nvSpPr>
          <p:cNvPr id="4" name="TextBox 3"/>
          <p:cNvSpPr txBox="1"/>
          <p:nvPr/>
        </p:nvSpPr>
        <p:spPr>
          <a:xfrm>
            <a:off x="256721" y="1648217"/>
            <a:ext cx="8930650" cy="4524316"/>
          </a:xfrm>
          <a:prstGeom prst="rect">
            <a:avLst/>
          </a:prstGeom>
          <a:noFill/>
        </p:spPr>
        <p:txBody>
          <a:bodyPr wrap="none" rtlCol="0">
            <a:spAutoFit/>
          </a:bodyPr>
          <a:lstStyle/>
          <a:p>
            <a:r>
              <a:rPr lang="en-US" u="sng" dirty="0" smtClean="0"/>
              <a:t>Methods of comparison – What sequences should we be comparing?</a:t>
            </a:r>
          </a:p>
          <a:p>
            <a:endParaRPr lang="en-US" u="sng" dirty="0"/>
          </a:p>
          <a:p>
            <a:r>
              <a:rPr lang="en-US" dirty="0" smtClean="0"/>
              <a:t>  - Equivalent genes from both species? But functions the same, so expect sequence similarity</a:t>
            </a:r>
          </a:p>
          <a:p>
            <a:endParaRPr lang="en-US" dirty="0"/>
          </a:p>
          <a:p>
            <a:r>
              <a:rPr lang="en-US" dirty="0"/>
              <a:t> </a:t>
            </a:r>
            <a:r>
              <a:rPr lang="en-US" dirty="0" smtClean="0"/>
              <a:t> - Non-coding, presumably “junk” DNA sequences in between genes? They are proving to </a:t>
            </a:r>
          </a:p>
          <a:p>
            <a:r>
              <a:rPr lang="en-US" dirty="0" smtClean="0"/>
              <a:t>   be functional, thus also resistant accumulation of mutation</a:t>
            </a:r>
          </a:p>
          <a:p>
            <a:endParaRPr lang="en-US" dirty="0"/>
          </a:p>
          <a:p>
            <a:r>
              <a:rPr lang="en-US" dirty="0" smtClean="0"/>
              <a:t>   - General gene and sequence family arrangements on chromosomes? Yes, but we are just </a:t>
            </a:r>
          </a:p>
          <a:p>
            <a:r>
              <a:rPr lang="en-US" dirty="0"/>
              <a:t> </a:t>
            </a:r>
            <a:r>
              <a:rPr lang="en-US" dirty="0" smtClean="0"/>
              <a:t>  learning that even small changes can have large phenotypic effects</a:t>
            </a:r>
            <a:endParaRPr lang="en-US" dirty="0"/>
          </a:p>
          <a:p>
            <a:endParaRPr lang="en-US" dirty="0"/>
          </a:p>
          <a:p>
            <a:r>
              <a:rPr lang="en-US" dirty="0" smtClean="0"/>
              <a:t>   - Current methods of analysis – Large segment of genome sequence alignment, sequencing </a:t>
            </a:r>
          </a:p>
          <a:p>
            <a:r>
              <a:rPr lang="en-US" dirty="0" smtClean="0"/>
              <a:t>and matching large chromosomal fragments, now even </a:t>
            </a:r>
            <a:r>
              <a:rPr lang="en-US" b="1" dirty="0" smtClean="0"/>
              <a:t>whole genome comparisons</a:t>
            </a:r>
            <a:endParaRPr lang="en-US" dirty="0" smtClean="0"/>
          </a:p>
          <a:p>
            <a:endParaRPr lang="en-US" dirty="0"/>
          </a:p>
          <a:p>
            <a:r>
              <a:rPr lang="en-US" b="1" dirty="0" smtClean="0"/>
              <a:t>The online availability of the 2005 draft of the chimpanzee genome, and a recent more</a:t>
            </a:r>
          </a:p>
          <a:p>
            <a:r>
              <a:rPr lang="en-US" b="1" dirty="0" smtClean="0"/>
              <a:t> detailed update allow more comprehensive and unbiased comparison of large </a:t>
            </a:r>
          </a:p>
          <a:p>
            <a:r>
              <a:rPr lang="en-US" b="1" dirty="0"/>
              <a:t>s</a:t>
            </a:r>
            <a:r>
              <a:rPr lang="en-US" b="1" dirty="0" smtClean="0"/>
              <a:t>egments of the two genomes by any researcher --- even creation researchers!</a:t>
            </a:r>
            <a:endParaRPr lang="en-US" b="1" dirty="0"/>
          </a:p>
        </p:txBody>
      </p:sp>
    </p:spTree>
    <p:extLst>
      <p:ext uri="{BB962C8B-B14F-4D97-AF65-F5344CB8AC3E}">
        <p14:creationId xmlns:p14="http://schemas.microsoft.com/office/powerpoint/2010/main" xmlns="" val="268614185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31647" y="288182"/>
            <a:ext cx="8769053" cy="830997"/>
          </a:xfrm>
          <a:prstGeom prst="rect">
            <a:avLst/>
          </a:prstGeom>
          <a:noFill/>
        </p:spPr>
        <p:txBody>
          <a:bodyPr wrap="square" rtlCol="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High Sequence Similarity Between Human and Chimp? </a:t>
            </a:r>
          </a:p>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Partly a Product of What is Compared  </a:t>
            </a:r>
            <a:endParaRPr lang="en-US" sz="2400" dirty="0"/>
          </a:p>
        </p:txBody>
      </p:sp>
      <p:sp>
        <p:nvSpPr>
          <p:cNvPr id="4" name="TextBox 3"/>
          <p:cNvSpPr txBox="1"/>
          <p:nvPr/>
        </p:nvSpPr>
        <p:spPr>
          <a:xfrm>
            <a:off x="391837" y="1427495"/>
            <a:ext cx="5781450" cy="1200328"/>
          </a:xfrm>
          <a:prstGeom prst="rect">
            <a:avLst/>
          </a:prstGeom>
          <a:noFill/>
        </p:spPr>
        <p:txBody>
          <a:bodyPr wrap="none" rtlCol="0">
            <a:spAutoFit/>
          </a:bodyPr>
          <a:lstStyle/>
          <a:p>
            <a:r>
              <a:rPr lang="en-US" sz="2400" b="1" dirty="0" smtClean="0">
                <a:solidFill>
                  <a:srgbClr val="800000"/>
                </a:solidFill>
              </a:rPr>
              <a:t>Example of the myth perpetuated:   </a:t>
            </a:r>
          </a:p>
          <a:p>
            <a:r>
              <a:rPr lang="en-US" sz="2400" b="1" dirty="0" smtClean="0">
                <a:solidFill>
                  <a:srgbClr val="800000"/>
                </a:solidFill>
              </a:rPr>
              <a:t>“Bonobos Join Chimps as Closest Relatives”</a:t>
            </a:r>
          </a:p>
          <a:p>
            <a:r>
              <a:rPr lang="en-US" sz="2400" b="1" dirty="0" smtClean="0">
                <a:solidFill>
                  <a:srgbClr val="800000"/>
                </a:solidFill>
              </a:rPr>
              <a:t>June 13, 2012” – Nature  486(7404):527-531</a:t>
            </a:r>
            <a:endParaRPr lang="en-US" sz="2400" b="1" dirty="0">
              <a:solidFill>
                <a:srgbClr val="800000"/>
              </a:solidFill>
            </a:endParaRPr>
          </a:p>
        </p:txBody>
      </p:sp>
      <p:pic>
        <p:nvPicPr>
          <p:cNvPr id="8" name="Picture 7"/>
          <p:cNvPicPr>
            <a:picLocks noChangeAspect="1"/>
          </p:cNvPicPr>
          <p:nvPr/>
        </p:nvPicPr>
        <p:blipFill>
          <a:blip r:embed="rId4"/>
          <a:stretch>
            <a:fillRect/>
          </a:stretch>
        </p:blipFill>
        <p:spPr>
          <a:xfrm>
            <a:off x="6212072" y="1436531"/>
            <a:ext cx="2540000" cy="1689100"/>
          </a:xfrm>
          <a:prstGeom prst="rect">
            <a:avLst/>
          </a:prstGeom>
        </p:spPr>
      </p:pic>
      <p:sp>
        <p:nvSpPr>
          <p:cNvPr id="9" name="TextBox 8"/>
          <p:cNvSpPr txBox="1"/>
          <p:nvPr/>
        </p:nvSpPr>
        <p:spPr>
          <a:xfrm>
            <a:off x="5580306" y="3139141"/>
            <a:ext cx="3445467" cy="923330"/>
          </a:xfrm>
          <a:prstGeom prst="rect">
            <a:avLst/>
          </a:prstGeom>
          <a:noFill/>
        </p:spPr>
        <p:txBody>
          <a:bodyPr wrap="square" rtlCol="0">
            <a:spAutoFit/>
          </a:bodyPr>
          <a:lstStyle/>
          <a:p>
            <a:r>
              <a:rPr lang="en-US" dirty="0" err="1" smtClean="0"/>
              <a:t>Ulindi</a:t>
            </a:r>
            <a:r>
              <a:rPr lang="en-US" dirty="0" smtClean="0"/>
              <a:t>, the bonobo or pygmy chimpanzee (</a:t>
            </a:r>
            <a:r>
              <a:rPr lang="en-US" i="1" dirty="0" smtClean="0"/>
              <a:t>Pan </a:t>
            </a:r>
            <a:r>
              <a:rPr lang="en-US" i="1" dirty="0" err="1" smtClean="0"/>
              <a:t>paniscus</a:t>
            </a:r>
            <a:r>
              <a:rPr lang="en-US" i="1" dirty="0" smtClean="0"/>
              <a:t>) </a:t>
            </a:r>
            <a:r>
              <a:rPr lang="en-US" dirty="0" smtClean="0"/>
              <a:t>whose genome was sequenced</a:t>
            </a:r>
            <a:endParaRPr lang="en-US" dirty="0"/>
          </a:p>
        </p:txBody>
      </p:sp>
      <p:sp>
        <p:nvSpPr>
          <p:cNvPr id="10" name="Rectangle 9"/>
          <p:cNvSpPr/>
          <p:nvPr/>
        </p:nvSpPr>
        <p:spPr>
          <a:xfrm>
            <a:off x="432372" y="2886187"/>
            <a:ext cx="4572000" cy="3416320"/>
          </a:xfrm>
          <a:prstGeom prst="rect">
            <a:avLst/>
          </a:prstGeom>
        </p:spPr>
        <p:txBody>
          <a:bodyPr>
            <a:spAutoFit/>
          </a:bodyPr>
          <a:lstStyle/>
          <a:p>
            <a:r>
              <a:rPr lang="en-US" dirty="0"/>
              <a:t> On average, the two alleles in single-copy, </a:t>
            </a:r>
            <a:r>
              <a:rPr lang="en-US" b="1" dirty="0"/>
              <a:t>autosomal</a:t>
            </a:r>
            <a:r>
              <a:rPr lang="en-US" dirty="0"/>
              <a:t> regions in the </a:t>
            </a:r>
            <a:r>
              <a:rPr lang="en-US" dirty="0" err="1"/>
              <a:t>Ulindi</a:t>
            </a:r>
            <a:r>
              <a:rPr lang="en-US" dirty="0"/>
              <a:t> genome are</a:t>
            </a:r>
          </a:p>
          <a:p>
            <a:r>
              <a:rPr lang="en-US" dirty="0"/>
              <a:t>approximately 99.9% identical to each other, 99.6% identical to corresponding sequences in</a:t>
            </a:r>
          </a:p>
          <a:p>
            <a:r>
              <a:rPr lang="en-US" dirty="0"/>
              <a:t>the chimpanzee genome and 98.7% identical to corresponding sequences in the human</a:t>
            </a:r>
          </a:p>
          <a:p>
            <a:r>
              <a:rPr lang="en-US" dirty="0"/>
              <a:t>genome</a:t>
            </a:r>
            <a:r>
              <a:rPr lang="en-US" dirty="0" smtClean="0"/>
              <a:t>.</a:t>
            </a:r>
          </a:p>
          <a:p>
            <a:endParaRPr lang="en-US" dirty="0"/>
          </a:p>
          <a:p>
            <a:r>
              <a:rPr lang="en-US" dirty="0" smtClean="0"/>
              <a:t>	</a:t>
            </a:r>
            <a:r>
              <a:rPr lang="en-US" dirty="0" smtClean="0">
                <a:solidFill>
                  <a:srgbClr val="800000"/>
                </a:solidFill>
              </a:rPr>
              <a:t>But this is comparison of protein-coding genes only, and deliberately excludes the sex chromosomes, which show a huge difference between humans and apes.</a:t>
            </a:r>
            <a:endParaRPr lang="en-US" dirty="0">
              <a:solidFill>
                <a:srgbClr val="800000"/>
              </a:solidFill>
            </a:endParaRPr>
          </a:p>
        </p:txBody>
      </p:sp>
      <p:sp>
        <p:nvSpPr>
          <p:cNvPr id="11" name="TextBox 10"/>
          <p:cNvSpPr txBox="1"/>
          <p:nvPr/>
        </p:nvSpPr>
        <p:spPr>
          <a:xfrm>
            <a:off x="5350448" y="4579881"/>
            <a:ext cx="3608680" cy="1015663"/>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Evolutionary assumption:</a:t>
            </a:r>
          </a:p>
          <a:p>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Similarity = related by descent</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259129861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175" y="0"/>
            <a:ext cx="9140825" cy="6858000"/>
          </a:xfrm>
          <a:prstGeom prst="rect">
            <a:avLst/>
          </a:prstGeom>
          <a:solidFill>
            <a:schemeClr val="accent2">
              <a:lumMod val="20000"/>
              <a:lumOff val="80000"/>
            </a:schemeClr>
          </a:solidFill>
          <a:ln>
            <a:noFill/>
          </a:ln>
        </p:spPr>
      </p:pic>
      <p:sp>
        <p:nvSpPr>
          <p:cNvPr id="3" name="Rectangle 2"/>
          <p:cNvSpPr/>
          <p:nvPr/>
        </p:nvSpPr>
        <p:spPr>
          <a:xfrm>
            <a:off x="131647" y="6139646"/>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766694" y="1389113"/>
            <a:ext cx="7083567" cy="369331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How do we know what sequence is the “ancestral” one?  </a:t>
            </a:r>
          </a:p>
          <a:p>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dirty="0" smtClean="0"/>
              <a:t>Researchers </a:t>
            </a:r>
            <a:r>
              <a:rPr lang="en-US" dirty="0"/>
              <a:t>can reconstruct ancestral Y chromosome </a:t>
            </a:r>
            <a:r>
              <a:rPr lang="en-US" u="sng" dirty="0">
                <a:hlinkClick r:id="rId4" tooltip="DNA sequence"/>
              </a:rPr>
              <a:t>DNA sequences</a:t>
            </a:r>
            <a:r>
              <a:rPr lang="en-US" dirty="0"/>
              <a:t> by reversing mutated DNA segments to their original condition. </a:t>
            </a:r>
            <a:r>
              <a:rPr lang="en-US" b="1" dirty="0"/>
              <a:t>The most likely original or ancestral state of a DNA sequence is determined by comparing human DNA sequences with those of a closely related species, usually non-human primates such as </a:t>
            </a:r>
            <a:r>
              <a:rPr lang="en-US" b="1" u="sng" dirty="0">
                <a:hlinkClick r:id="rId5" tooltip="Chimpanzee"/>
              </a:rPr>
              <a:t>chimpanzees</a:t>
            </a:r>
            <a:r>
              <a:rPr lang="en-US" b="1" dirty="0"/>
              <a:t> and </a:t>
            </a:r>
            <a:r>
              <a:rPr lang="en-US" b="1" u="sng" dirty="0">
                <a:hlinkClick r:id="rId6" tooltip="Gorilla"/>
              </a:rPr>
              <a:t>gorillas</a:t>
            </a:r>
            <a:r>
              <a:rPr lang="en-US" b="1" dirty="0"/>
              <a:t>. </a:t>
            </a:r>
            <a:r>
              <a:rPr lang="en-US" b="1" dirty="0" smtClean="0"/>
              <a:t>“  From Y chromosome mutation report</a:t>
            </a:r>
          </a:p>
          <a:p>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-Ancestral relationship is assumed</a:t>
            </a:r>
          </a:p>
          <a:p>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-Accumulation of differences through time uses fossil record as a measuring stick for “time since split from common ancestor”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Box 6"/>
          <p:cNvSpPr txBox="1"/>
          <p:nvPr/>
        </p:nvSpPr>
        <p:spPr>
          <a:xfrm>
            <a:off x="270232" y="396262"/>
            <a:ext cx="8513468"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DNA Analysis Is Not Independent of Evolutionary Assumptions</a:t>
            </a:r>
            <a:endParaRPr lang="en-US" sz="2400" dirty="0"/>
          </a:p>
        </p:txBody>
      </p:sp>
    </p:spTree>
    <p:extLst>
      <p:ext uri="{BB962C8B-B14F-4D97-AF65-F5344CB8AC3E}">
        <p14:creationId xmlns:p14="http://schemas.microsoft.com/office/powerpoint/2010/main" xmlns="" val="206315671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Using BLASTN (</a:t>
            </a:r>
            <a:r>
              <a:rPr lang="en-US" u="sng" dirty="0" smtClean="0"/>
              <a:t>B</a:t>
            </a:r>
            <a:r>
              <a:rPr lang="en-US" dirty="0" smtClean="0"/>
              <a:t>asic </a:t>
            </a:r>
            <a:r>
              <a:rPr lang="en-US" u="sng" dirty="0" smtClean="0"/>
              <a:t>L</a:t>
            </a:r>
            <a:r>
              <a:rPr lang="en-US" dirty="0" smtClean="0"/>
              <a:t>ocal </a:t>
            </a:r>
            <a:r>
              <a:rPr lang="en-US" u="sng" dirty="0" smtClean="0"/>
              <a:t>A</a:t>
            </a:r>
            <a:r>
              <a:rPr lang="en-US" dirty="0" smtClean="0"/>
              <a:t>lignment Search </a:t>
            </a:r>
            <a:r>
              <a:rPr lang="en-US" u="sng" dirty="0" smtClean="0"/>
              <a:t>T</a:t>
            </a:r>
            <a:r>
              <a:rPr lang="en-US" dirty="0" smtClean="0"/>
              <a:t>ool</a:t>
            </a:r>
            <a:endParaRPr lang="en-US" dirty="0"/>
          </a:p>
        </p:txBody>
      </p:sp>
      <p:sp>
        <p:nvSpPr>
          <p:cNvPr id="7" name="TextBox 6"/>
          <p:cNvSpPr txBox="1"/>
          <p:nvPr/>
        </p:nvSpPr>
        <p:spPr>
          <a:xfrm>
            <a:off x="205636" y="396262"/>
            <a:ext cx="8354571" cy="830997"/>
          </a:xfrm>
          <a:prstGeom prst="rect">
            <a:avLst/>
          </a:prstGeom>
          <a:noFill/>
        </p:spPr>
        <p:txBody>
          <a:bodyPr wrap="none" rtlCol="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Complete Genomic Comparison Between Human and Chimp</a:t>
            </a:r>
          </a:p>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Reveals Only 70% Similarity</a:t>
            </a:r>
            <a:endParaRPr lang="en-US" sz="2400" dirty="0"/>
          </a:p>
        </p:txBody>
      </p:sp>
      <p:pic>
        <p:nvPicPr>
          <p:cNvPr id="2" name="Picture 1"/>
          <p:cNvPicPr>
            <a:picLocks noChangeAspect="1"/>
          </p:cNvPicPr>
          <p:nvPr/>
        </p:nvPicPr>
        <p:blipFill>
          <a:blip r:embed="rId4"/>
          <a:stretch>
            <a:fillRect/>
          </a:stretch>
        </p:blipFill>
        <p:spPr>
          <a:xfrm>
            <a:off x="889697" y="1621197"/>
            <a:ext cx="7249094" cy="4651502"/>
          </a:xfrm>
          <a:prstGeom prst="rect">
            <a:avLst/>
          </a:prstGeom>
        </p:spPr>
      </p:pic>
      <p:sp>
        <p:nvSpPr>
          <p:cNvPr id="4" name="TextBox 3"/>
          <p:cNvSpPr txBox="1"/>
          <p:nvPr/>
        </p:nvSpPr>
        <p:spPr>
          <a:xfrm>
            <a:off x="889697" y="1251865"/>
            <a:ext cx="3441792" cy="369332"/>
          </a:xfrm>
          <a:prstGeom prst="rect">
            <a:avLst/>
          </a:prstGeom>
          <a:noFill/>
        </p:spPr>
        <p:txBody>
          <a:bodyPr wrap="none" rtlCol="0">
            <a:spAutoFit/>
          </a:bodyPr>
          <a:lstStyle/>
          <a:p>
            <a:r>
              <a:rPr lang="en-US" dirty="0" smtClean="0"/>
              <a:t>From Tomkins,  ARJ 6(2013):63-69</a:t>
            </a:r>
            <a:endParaRPr lang="en-US" dirty="0"/>
          </a:p>
        </p:txBody>
      </p:sp>
    </p:spTree>
    <p:extLst>
      <p:ext uri="{BB962C8B-B14F-4D97-AF65-F5344CB8AC3E}">
        <p14:creationId xmlns:p14="http://schemas.microsoft.com/office/powerpoint/2010/main" xmlns="" val="118839652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96" y="0"/>
            <a:ext cx="9140825" cy="6858000"/>
          </a:xfrm>
          <a:prstGeom prst="rect">
            <a:avLst/>
          </a:prstGeom>
          <a:solidFill>
            <a:schemeClr val="accent2">
              <a:lumMod val="20000"/>
              <a:lumOff val="80000"/>
            </a:schemeClr>
          </a:solidFill>
          <a:ln>
            <a:noFill/>
          </a:ln>
        </p:spPr>
      </p:pic>
      <p:sp>
        <p:nvSpPr>
          <p:cNvPr id="3" name="Rectangle 2"/>
          <p:cNvSpPr/>
          <p:nvPr/>
        </p:nvSpPr>
        <p:spPr>
          <a:xfrm>
            <a:off x="0" y="6172869"/>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509417" y="5657368"/>
            <a:ext cx="4029937" cy="92333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Results were chosen to </a:t>
            </a:r>
            <a:r>
              <a:rPr lang="en-US"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maximize</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similar sequence alignments, and gaps between non-aligning areas were not counted</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xmlns="" val="2630323845"/>
              </p:ext>
            </p:extLst>
          </p:nvPr>
        </p:nvGraphicFramePr>
        <p:xfrm>
          <a:off x="1524000" y="1350998"/>
          <a:ext cx="6096000" cy="4251959"/>
        </p:xfrm>
        <a:graphic>
          <a:graphicData uri="http://schemas.openxmlformats.org/drawingml/2006/table">
            <a:tbl>
              <a:tblPr firstRow="1" bandRow="1">
                <a:tableStyleId>{3C2FFA5D-87B4-456A-9821-1D502468CF0F}</a:tableStyleId>
              </a:tblPr>
              <a:tblGrid>
                <a:gridCol w="1610700"/>
                <a:gridCol w="2094303"/>
                <a:gridCol w="2390997"/>
              </a:tblGrid>
              <a:tr h="416843">
                <a:tc>
                  <a:txBody>
                    <a:bodyPr/>
                    <a:lstStyle/>
                    <a:p>
                      <a:r>
                        <a:rPr lang="en-US" dirty="0" smtClean="0"/>
                        <a:t>Chromosomes</a:t>
                      </a:r>
                      <a:r>
                        <a:rPr lang="en-US" baseline="0" dirty="0" smtClean="0"/>
                        <a:t> compared</a:t>
                      </a:r>
                      <a:endParaRPr lang="en-US" dirty="0"/>
                    </a:p>
                  </a:txBody>
                  <a:tcPr/>
                </a:tc>
                <a:tc>
                  <a:txBody>
                    <a:bodyPr/>
                    <a:lstStyle/>
                    <a:p>
                      <a:r>
                        <a:rPr lang="en-US" dirty="0" smtClean="0"/>
                        <a:t>Optimized</a:t>
                      </a:r>
                      <a:r>
                        <a:rPr lang="en-US" baseline="0" dirty="0" smtClean="0"/>
                        <a:t> slice size </a:t>
                      </a:r>
                    </a:p>
                    <a:p>
                      <a:r>
                        <a:rPr lang="en-US" baseline="0" dirty="0" smtClean="0"/>
                        <a:t>(number bases)</a:t>
                      </a:r>
                      <a:endParaRPr lang="en-US" dirty="0"/>
                    </a:p>
                  </a:txBody>
                  <a:tcPr/>
                </a:tc>
                <a:tc>
                  <a:txBody>
                    <a:bodyPr/>
                    <a:lstStyle/>
                    <a:p>
                      <a:r>
                        <a:rPr lang="en-US" dirty="0" smtClean="0"/>
                        <a:t>Percent chimp sequence aligned</a:t>
                      </a:r>
                      <a:r>
                        <a:rPr lang="en-US" baseline="0" dirty="0" smtClean="0"/>
                        <a:t> to human</a:t>
                      </a:r>
                      <a:endParaRPr lang="en-US" dirty="0"/>
                    </a:p>
                  </a:txBody>
                  <a:tcPr/>
                </a:tc>
              </a:tr>
              <a:tr h="370840">
                <a:tc>
                  <a:txBody>
                    <a:bodyPr/>
                    <a:lstStyle/>
                    <a:p>
                      <a:r>
                        <a:rPr lang="en-US" dirty="0" smtClean="0"/>
                        <a:t>1</a:t>
                      </a:r>
                      <a:endParaRPr lang="en-US" dirty="0"/>
                    </a:p>
                  </a:txBody>
                  <a:tcPr/>
                </a:tc>
                <a:tc>
                  <a:txBody>
                    <a:bodyPr/>
                    <a:lstStyle/>
                    <a:p>
                      <a:r>
                        <a:rPr lang="en-US" dirty="0" smtClean="0"/>
                        <a:t>350</a:t>
                      </a:r>
                      <a:endParaRPr lang="en-US" dirty="0"/>
                    </a:p>
                  </a:txBody>
                  <a:tcPr/>
                </a:tc>
                <a:tc>
                  <a:txBody>
                    <a:bodyPr/>
                    <a:lstStyle/>
                    <a:p>
                      <a:r>
                        <a:rPr lang="en-US" dirty="0" smtClean="0"/>
                        <a:t>70.9</a:t>
                      </a:r>
                      <a:endParaRPr lang="en-US" dirty="0"/>
                    </a:p>
                  </a:txBody>
                  <a:tcPr/>
                </a:tc>
              </a:tr>
              <a:tr h="370840">
                <a:tc>
                  <a:txBody>
                    <a:bodyPr/>
                    <a:lstStyle/>
                    <a:p>
                      <a:r>
                        <a:rPr lang="en-US" dirty="0" smtClean="0"/>
                        <a:t>2A,</a:t>
                      </a:r>
                      <a:r>
                        <a:rPr lang="en-US" baseline="0" dirty="0" smtClean="0"/>
                        <a:t> 2B vs. 2 (h)</a:t>
                      </a:r>
                      <a:endParaRPr lang="en-US" dirty="0"/>
                    </a:p>
                  </a:txBody>
                  <a:tcPr/>
                </a:tc>
                <a:tc>
                  <a:txBody>
                    <a:bodyPr/>
                    <a:lstStyle/>
                    <a:p>
                      <a:r>
                        <a:rPr lang="en-US" dirty="0" smtClean="0"/>
                        <a:t>300</a:t>
                      </a:r>
                      <a:endParaRPr lang="en-US" dirty="0"/>
                    </a:p>
                  </a:txBody>
                  <a:tcPr/>
                </a:tc>
                <a:tc>
                  <a:txBody>
                    <a:bodyPr/>
                    <a:lstStyle/>
                    <a:p>
                      <a:r>
                        <a:rPr lang="en-US" dirty="0" smtClean="0"/>
                        <a:t>69.0</a:t>
                      </a:r>
                      <a:endParaRPr lang="en-US" dirty="0"/>
                    </a:p>
                  </a:txBody>
                  <a:tcPr/>
                </a:tc>
              </a:tr>
              <a:tr h="370840">
                <a:tc>
                  <a:txBody>
                    <a:bodyPr/>
                    <a:lstStyle/>
                    <a:p>
                      <a:r>
                        <a:rPr lang="en-US" dirty="0" smtClean="0"/>
                        <a:t>3</a:t>
                      </a:r>
                      <a:endParaRPr lang="en-US" dirty="0"/>
                    </a:p>
                  </a:txBody>
                  <a:tcPr/>
                </a:tc>
                <a:tc>
                  <a:txBody>
                    <a:bodyPr/>
                    <a:lstStyle/>
                    <a:p>
                      <a:r>
                        <a:rPr lang="en-US" dirty="0" smtClean="0"/>
                        <a:t>300</a:t>
                      </a:r>
                      <a:endParaRPr lang="en-US" dirty="0"/>
                    </a:p>
                  </a:txBody>
                  <a:tcPr/>
                </a:tc>
                <a:tc>
                  <a:txBody>
                    <a:bodyPr/>
                    <a:lstStyle/>
                    <a:p>
                      <a:r>
                        <a:rPr lang="en-US" dirty="0" smtClean="0"/>
                        <a:t>68.9</a:t>
                      </a:r>
                      <a:endParaRPr lang="en-US" dirty="0"/>
                    </a:p>
                  </a:txBody>
                  <a:tcPr/>
                </a:tc>
              </a:tr>
              <a:tr h="370840">
                <a:tc>
                  <a:txBody>
                    <a:bodyPr/>
                    <a:lstStyle/>
                    <a:p>
                      <a:r>
                        <a:rPr lang="en-US" dirty="0" smtClean="0"/>
                        <a:t>4</a:t>
                      </a:r>
                      <a:endParaRPr lang="en-US" dirty="0"/>
                    </a:p>
                  </a:txBody>
                  <a:tcPr/>
                </a:tc>
                <a:tc>
                  <a:txBody>
                    <a:bodyPr/>
                    <a:lstStyle/>
                    <a:p>
                      <a:r>
                        <a:rPr lang="en-US" dirty="0" smtClean="0"/>
                        <a:t>300</a:t>
                      </a:r>
                      <a:endParaRPr lang="en-US" dirty="0"/>
                    </a:p>
                  </a:txBody>
                  <a:tcPr/>
                </a:tc>
                <a:tc>
                  <a:txBody>
                    <a:bodyPr/>
                    <a:lstStyle/>
                    <a:p>
                      <a:r>
                        <a:rPr lang="en-US" dirty="0" smtClean="0"/>
                        <a:t>66.1</a:t>
                      </a:r>
                    </a:p>
                  </a:txBody>
                  <a:tcPr/>
                </a:tc>
              </a:tr>
              <a:tr h="370840">
                <a:tc>
                  <a:txBody>
                    <a:bodyPr/>
                    <a:lstStyle/>
                    <a:p>
                      <a:r>
                        <a:rPr lang="en-US" dirty="0" smtClean="0"/>
                        <a:t>20</a:t>
                      </a:r>
                      <a:endParaRPr lang="en-US" dirty="0"/>
                    </a:p>
                  </a:txBody>
                  <a:tcPr/>
                </a:tc>
                <a:tc>
                  <a:txBody>
                    <a:bodyPr/>
                    <a:lstStyle/>
                    <a:p>
                      <a:r>
                        <a:rPr lang="en-US" dirty="0" smtClean="0"/>
                        <a:t>400</a:t>
                      </a:r>
                      <a:endParaRPr lang="en-US" dirty="0"/>
                    </a:p>
                  </a:txBody>
                  <a:tcPr/>
                </a:tc>
                <a:tc>
                  <a:txBody>
                    <a:bodyPr/>
                    <a:lstStyle/>
                    <a:p>
                      <a:r>
                        <a:rPr lang="en-US" dirty="0" smtClean="0"/>
                        <a:t>75.2</a:t>
                      </a:r>
                      <a:endParaRPr lang="en-US" dirty="0"/>
                    </a:p>
                  </a:txBody>
                  <a:tcPr/>
                </a:tc>
              </a:tr>
              <a:tr h="370840">
                <a:tc>
                  <a:txBody>
                    <a:bodyPr/>
                    <a:lstStyle/>
                    <a:p>
                      <a:r>
                        <a:rPr lang="en-US" dirty="0" smtClean="0"/>
                        <a:t>21</a:t>
                      </a:r>
                      <a:endParaRPr lang="en-US" dirty="0"/>
                    </a:p>
                  </a:txBody>
                  <a:tcPr/>
                </a:tc>
                <a:tc>
                  <a:txBody>
                    <a:bodyPr/>
                    <a:lstStyle/>
                    <a:p>
                      <a:r>
                        <a:rPr lang="en-US" dirty="0" smtClean="0"/>
                        <a:t>500</a:t>
                      </a:r>
                      <a:endParaRPr lang="en-US" dirty="0"/>
                    </a:p>
                  </a:txBody>
                  <a:tcPr/>
                </a:tc>
                <a:tc>
                  <a:txBody>
                    <a:bodyPr/>
                    <a:lstStyle/>
                    <a:p>
                      <a:r>
                        <a:rPr lang="en-US" dirty="0" smtClean="0"/>
                        <a:t>76.2</a:t>
                      </a:r>
                      <a:endParaRPr lang="en-US" dirty="0"/>
                    </a:p>
                  </a:txBody>
                  <a:tcPr/>
                </a:tc>
              </a:tr>
              <a:tr h="370840">
                <a:tc>
                  <a:txBody>
                    <a:bodyPr/>
                    <a:lstStyle/>
                    <a:p>
                      <a:r>
                        <a:rPr lang="en-US" dirty="0" smtClean="0">
                          <a:solidFill>
                            <a:srgbClr val="FF0000"/>
                          </a:solidFill>
                        </a:rPr>
                        <a:t>22</a:t>
                      </a:r>
                      <a:endParaRPr lang="en-US" dirty="0">
                        <a:solidFill>
                          <a:srgbClr val="FF0000"/>
                        </a:solidFill>
                      </a:endParaRPr>
                    </a:p>
                  </a:txBody>
                  <a:tcPr/>
                </a:tc>
                <a:tc>
                  <a:txBody>
                    <a:bodyPr/>
                    <a:lstStyle/>
                    <a:p>
                      <a:r>
                        <a:rPr lang="en-US" dirty="0" smtClean="0">
                          <a:solidFill>
                            <a:srgbClr val="FF0000"/>
                          </a:solidFill>
                        </a:rPr>
                        <a:t>450</a:t>
                      </a:r>
                      <a:endParaRPr lang="en-US" dirty="0">
                        <a:solidFill>
                          <a:srgbClr val="FF0000"/>
                        </a:solidFill>
                      </a:endParaRPr>
                    </a:p>
                  </a:txBody>
                  <a:tcPr/>
                </a:tc>
                <a:tc>
                  <a:txBody>
                    <a:bodyPr/>
                    <a:lstStyle/>
                    <a:p>
                      <a:r>
                        <a:rPr lang="en-US" dirty="0" smtClean="0">
                          <a:solidFill>
                            <a:srgbClr val="FF0000"/>
                          </a:solidFill>
                        </a:rPr>
                        <a:t>77.9</a:t>
                      </a:r>
                      <a:endParaRPr lang="en-US" dirty="0">
                        <a:solidFill>
                          <a:srgbClr val="FF0000"/>
                        </a:solidFill>
                      </a:endParaRPr>
                    </a:p>
                  </a:txBody>
                  <a:tcPr/>
                </a:tc>
              </a:tr>
              <a:tr h="370840">
                <a:tc>
                  <a:txBody>
                    <a:bodyPr/>
                    <a:lstStyle/>
                    <a:p>
                      <a:r>
                        <a:rPr lang="en-US" dirty="0" smtClean="0"/>
                        <a:t>X</a:t>
                      </a:r>
                      <a:endParaRPr lang="en-US" dirty="0"/>
                    </a:p>
                  </a:txBody>
                  <a:tcPr/>
                </a:tc>
                <a:tc>
                  <a:txBody>
                    <a:bodyPr/>
                    <a:lstStyle/>
                    <a:p>
                      <a:r>
                        <a:rPr lang="en-US" dirty="0" smtClean="0"/>
                        <a:t>300</a:t>
                      </a:r>
                      <a:endParaRPr lang="en-US" dirty="0"/>
                    </a:p>
                  </a:txBody>
                  <a:tcPr/>
                </a:tc>
                <a:tc>
                  <a:txBody>
                    <a:bodyPr/>
                    <a:lstStyle/>
                    <a:p>
                      <a:r>
                        <a:rPr lang="en-US" dirty="0" smtClean="0"/>
                        <a:t>69.4</a:t>
                      </a:r>
                      <a:endParaRPr lang="en-US" dirty="0"/>
                    </a:p>
                  </a:txBody>
                  <a:tcPr/>
                </a:tc>
              </a:tr>
              <a:tr h="370840">
                <a:tc>
                  <a:txBody>
                    <a:bodyPr/>
                    <a:lstStyle/>
                    <a:p>
                      <a:r>
                        <a:rPr lang="en-US" dirty="0" smtClean="0">
                          <a:solidFill>
                            <a:srgbClr val="FF0000"/>
                          </a:solidFill>
                        </a:rPr>
                        <a:t>Y</a:t>
                      </a:r>
                      <a:endParaRPr lang="en-US" dirty="0">
                        <a:solidFill>
                          <a:srgbClr val="FF0000"/>
                        </a:solidFill>
                      </a:endParaRPr>
                    </a:p>
                  </a:txBody>
                  <a:tcPr/>
                </a:tc>
                <a:tc>
                  <a:txBody>
                    <a:bodyPr/>
                    <a:lstStyle/>
                    <a:p>
                      <a:r>
                        <a:rPr lang="en-US" dirty="0" smtClean="0">
                          <a:solidFill>
                            <a:srgbClr val="FF0000"/>
                          </a:solidFill>
                        </a:rPr>
                        <a:t>400</a:t>
                      </a:r>
                      <a:endParaRPr lang="en-US" dirty="0">
                        <a:solidFill>
                          <a:srgbClr val="FF0000"/>
                        </a:solidFill>
                      </a:endParaRPr>
                    </a:p>
                  </a:txBody>
                  <a:tcPr/>
                </a:tc>
                <a:tc>
                  <a:txBody>
                    <a:bodyPr/>
                    <a:lstStyle/>
                    <a:p>
                      <a:r>
                        <a:rPr lang="en-US" dirty="0" smtClean="0">
                          <a:solidFill>
                            <a:srgbClr val="FF0000"/>
                          </a:solidFill>
                        </a:rPr>
                        <a:t>43.2</a:t>
                      </a:r>
                      <a:endParaRPr lang="en-US" dirty="0">
                        <a:solidFill>
                          <a:srgbClr val="FF0000"/>
                        </a:solidFill>
                      </a:endParaRPr>
                    </a:p>
                  </a:txBody>
                  <a:tcPr/>
                </a:tc>
              </a:tr>
            </a:tbl>
          </a:graphicData>
        </a:graphic>
      </p:graphicFrame>
      <p:sp>
        <p:nvSpPr>
          <p:cNvPr id="4" name="TextBox 3"/>
          <p:cNvSpPr txBox="1"/>
          <p:nvPr/>
        </p:nvSpPr>
        <p:spPr>
          <a:xfrm>
            <a:off x="914071" y="323076"/>
            <a:ext cx="7833394" cy="461665"/>
          </a:xfrm>
          <a:prstGeom prst="rect">
            <a:avLst/>
          </a:prstGeom>
          <a:noFill/>
        </p:spPr>
        <p:txBody>
          <a:bodyPr wrap="none" rtlCol="0">
            <a:spAutoFit/>
          </a:bodyPr>
          <a:lstStyle/>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Similarities Ranged from a 77.9% to 43.2% --- Average of 70%</a:t>
            </a:r>
            <a:endParaRPr lang="en-US" sz="2400" dirty="0"/>
          </a:p>
        </p:txBody>
      </p:sp>
    </p:spTree>
    <p:extLst>
      <p:ext uri="{BB962C8B-B14F-4D97-AF65-F5344CB8AC3E}">
        <p14:creationId xmlns:p14="http://schemas.microsoft.com/office/powerpoint/2010/main" xmlns="" val="206315671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37299" y="220863"/>
            <a:ext cx="7934309" cy="5952799"/>
          </a:xfrm>
          <a:prstGeom prst="rect">
            <a:avLst/>
          </a:prstGeom>
          <a:solidFill>
            <a:schemeClr val="accent2">
              <a:lumMod val="20000"/>
              <a:lumOff val="80000"/>
            </a:schemeClr>
          </a:solidFill>
          <a:ln>
            <a:noFill/>
          </a:ln>
        </p:spPr>
      </p:pic>
      <p:sp>
        <p:nvSpPr>
          <p:cNvPr id="7" name="TextBox 6"/>
          <p:cNvSpPr txBox="1"/>
          <p:nvPr/>
        </p:nvSpPr>
        <p:spPr>
          <a:xfrm>
            <a:off x="613464" y="274672"/>
            <a:ext cx="7823225" cy="830997"/>
          </a:xfrm>
          <a:prstGeom prst="rect">
            <a:avLst/>
          </a:prstGeom>
          <a:noFill/>
        </p:spPr>
        <p:txBody>
          <a:bodyPr wrap="square" rtlCol="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Chimp/Human Y chromosomes differ by 30% in the </a:t>
            </a:r>
          </a:p>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MSY region - from  Hughes, et al, 2010 </a:t>
            </a:r>
            <a:endParaRPr lang="en-US" sz="2400" dirty="0"/>
          </a:p>
        </p:txBody>
      </p:sp>
      <p:pic>
        <p:nvPicPr>
          <p:cNvPr id="2" name="Picture 1"/>
          <p:cNvPicPr>
            <a:picLocks noChangeAspect="1"/>
          </p:cNvPicPr>
          <p:nvPr/>
        </p:nvPicPr>
        <p:blipFill>
          <a:blip r:embed="rId4"/>
          <a:stretch>
            <a:fillRect/>
          </a:stretch>
        </p:blipFill>
        <p:spPr>
          <a:xfrm>
            <a:off x="1074533" y="1482577"/>
            <a:ext cx="6489066" cy="4580147"/>
          </a:xfrm>
          <a:prstGeom prst="rect">
            <a:avLst/>
          </a:prstGeom>
        </p:spPr>
      </p:pic>
      <p:sp>
        <p:nvSpPr>
          <p:cNvPr id="3" name="Rectangle 2"/>
          <p:cNvSpPr/>
          <p:nvPr/>
        </p:nvSpPr>
        <p:spPr>
          <a:xfrm>
            <a:off x="4619099" y="3435988"/>
            <a:ext cx="3817590" cy="27376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-Chimp Y chromosome lacks 50%</a:t>
            </a:r>
          </a:p>
          <a:p>
            <a:pPr algn="ct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o</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 the genes found on the human Y</a:t>
            </a:r>
          </a:p>
          <a:p>
            <a:pPr algn="ct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 The Y chromosomes are as    different from each other as the human’s and the chicken’s!</a:t>
            </a:r>
            <a:endParaRPr lang="en-US" sz="2000" dirty="0"/>
          </a:p>
        </p:txBody>
      </p:sp>
    </p:spTree>
    <p:extLst>
      <p:ext uri="{BB962C8B-B14F-4D97-AF65-F5344CB8AC3E}">
        <p14:creationId xmlns:p14="http://schemas.microsoft.com/office/powerpoint/2010/main" xmlns="" val="118839652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175" y="0"/>
            <a:ext cx="9140825" cy="6858000"/>
          </a:xfrm>
          <a:prstGeom prst="rect">
            <a:avLst/>
          </a:prstGeom>
          <a:solidFill>
            <a:schemeClr val="accent2">
              <a:lumMod val="20000"/>
              <a:lumOff val="80000"/>
            </a:schemeClr>
          </a:solidFill>
          <a:ln>
            <a:noFill/>
          </a:ln>
        </p:spPr>
      </p:pic>
      <p:sp>
        <p:nvSpPr>
          <p:cNvPr id="3" name="Rectangle 2"/>
          <p:cNvSpPr/>
          <p:nvPr/>
        </p:nvSpPr>
        <p:spPr>
          <a:xfrm>
            <a:off x="121606" y="1134839"/>
            <a:ext cx="9022394" cy="555259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28903" y="292657"/>
            <a:ext cx="8060570" cy="400110"/>
          </a:xfrm>
          <a:prstGeom prst="rect">
            <a:avLst/>
          </a:prstGeom>
          <a:noFill/>
        </p:spPr>
        <p:txBody>
          <a:bodyPr wrap="none" rtlCol="0">
            <a:spAutoFit/>
          </a:bodyPr>
          <a:lstStyle/>
          <a:p>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Evolutionary Assumptions About the Genome Have Hindered Progress </a:t>
            </a:r>
            <a:endParaRPr lang="en-US" sz="2000" dirty="0"/>
          </a:p>
        </p:txBody>
      </p:sp>
      <p:sp>
        <p:nvSpPr>
          <p:cNvPr id="2" name="TextBox 1"/>
          <p:cNvSpPr txBox="1"/>
          <p:nvPr/>
        </p:nvSpPr>
        <p:spPr>
          <a:xfrm>
            <a:off x="757348" y="1378016"/>
            <a:ext cx="7732125" cy="3893374"/>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50000"/>
              </a:lnSpc>
            </a:pPr>
            <a:r>
              <a:rPr lang="en-US"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--Assuming the majority of the human genome consisted of evolutionary</a:t>
            </a:r>
          </a:p>
          <a:p>
            <a:pPr>
              <a:lnSpc>
                <a:spcPct val="150000"/>
              </a:lnSpc>
            </a:pPr>
            <a:r>
              <a:rPr lang="en-US" sz="2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
            </a:r>
            <a:r>
              <a:rPr lang="en-US"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iscards has slowed the investigation into its true function</a:t>
            </a:r>
          </a:p>
          <a:p>
            <a:pPr>
              <a:lnSpc>
                <a:spcPct val="150000"/>
              </a:lnSpc>
            </a:pPr>
            <a:r>
              <a:rPr lang="en-US"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Assuming the common descent of apes and humans has biased the interpretation of important sequences determining what makes us human biologically  </a:t>
            </a:r>
          </a:p>
          <a:p>
            <a:pPr>
              <a:lnSpc>
                <a:spcPct val="150000"/>
              </a:lnSpc>
            </a:pPr>
            <a:endParaRPr lang="en-US"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lnSpc>
                <a:spcPct val="150000"/>
              </a:lnSpc>
            </a:pPr>
            <a:r>
              <a:rPr lang="en-US"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Understanding the fact of CREATION is fundamental to </a:t>
            </a:r>
          </a:p>
          <a:p>
            <a:pPr algn="ctr">
              <a:lnSpc>
                <a:spcPct val="150000"/>
              </a:lnSpc>
            </a:pPr>
            <a:r>
              <a:rPr lang="en-US"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understanding biology, our world, and our place in it!</a:t>
            </a:r>
            <a:endParaRPr lang="en-US" sz="2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327366536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7107" y="8678"/>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74856" y="1216167"/>
            <a:ext cx="7988847" cy="954107"/>
          </a:xfrm>
          <a:prstGeom prst="rect">
            <a:avLst/>
          </a:prstGeom>
          <a:noFill/>
        </p:spPr>
        <p:style>
          <a:lnRef idx="0">
            <a:schemeClr val="accent6"/>
          </a:lnRef>
          <a:fillRef idx="3">
            <a:schemeClr val="accent6"/>
          </a:fillRef>
          <a:effectRef idx="3">
            <a:schemeClr val="accent6"/>
          </a:effectRef>
          <a:fontRef idx="minor">
            <a:schemeClr val="lt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Celebrate the wonder and complexity of what God has created and made!</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Box 6"/>
          <p:cNvSpPr txBox="1"/>
          <p:nvPr/>
        </p:nvSpPr>
        <p:spPr>
          <a:xfrm>
            <a:off x="1553838" y="396262"/>
            <a:ext cx="5086774" cy="52322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Happy DNA Day!  April 19, 2013</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2" name="Picture 1"/>
          <p:cNvPicPr>
            <a:picLocks noChangeAspect="1"/>
          </p:cNvPicPr>
          <p:nvPr/>
        </p:nvPicPr>
        <p:blipFill>
          <a:blip r:embed="rId4"/>
          <a:stretch>
            <a:fillRect/>
          </a:stretch>
        </p:blipFill>
        <p:spPr>
          <a:xfrm>
            <a:off x="1175513" y="2170274"/>
            <a:ext cx="6958492" cy="4723129"/>
          </a:xfrm>
          <a:prstGeom prst="rect">
            <a:avLst/>
          </a:prstGeom>
        </p:spPr>
      </p:pic>
    </p:spTree>
    <p:extLst>
      <p:ext uri="{BB962C8B-B14F-4D97-AF65-F5344CB8AC3E}">
        <p14:creationId xmlns:p14="http://schemas.microsoft.com/office/powerpoint/2010/main" xmlns="" val="118839652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blank-01.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69499"/>
            <a:ext cx="9140825" cy="6858000"/>
          </a:xfrm>
          <a:prstGeom prst="rect">
            <a:avLst/>
          </a:prstGeom>
          <a:solidFill>
            <a:schemeClr val="accent2">
              <a:lumMod val="20000"/>
              <a:lumOff val="80000"/>
            </a:schemeClr>
          </a:solidFill>
          <a:ln>
            <a:noFill/>
          </a:ln>
        </p:spPr>
      </p:pic>
      <p:sp>
        <p:nvSpPr>
          <p:cNvPr id="3" name="Rectangle 2"/>
          <p:cNvSpPr/>
          <p:nvPr/>
        </p:nvSpPr>
        <p:spPr>
          <a:xfrm>
            <a:off x="131647" y="6435597"/>
            <a:ext cx="3689003" cy="5919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239510" y="1480141"/>
            <a:ext cx="4340379" cy="535531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dirty="0"/>
          </a:p>
          <a:p>
            <a:r>
              <a:rPr lang="en-US" dirty="0"/>
              <a:t> </a:t>
            </a:r>
            <a:r>
              <a:rPr lang="en-US" b="1" dirty="0">
                <a:solidFill>
                  <a:srgbClr val="800000"/>
                </a:solidFill>
              </a:rPr>
              <a:t>Comprehensive Analysis of Chimpanzee and Human Chromosomes Reveals Average DNA Similarity of 70</a:t>
            </a:r>
            <a:r>
              <a:rPr lang="en-US" b="1" dirty="0" smtClean="0">
                <a:solidFill>
                  <a:srgbClr val="800000"/>
                </a:solidFill>
              </a:rPr>
              <a:t>%  -  Jeffrey Tomkins, Answers Research Journal (online) 6(2013):63-69  </a:t>
            </a:r>
          </a:p>
          <a:p>
            <a:endParaRPr lang="en-US" b="1" dirty="0">
              <a:ln w="11430"/>
              <a:solidFill>
                <a:srgbClr val="800000"/>
              </a:solidFill>
            </a:endParaRPr>
          </a:p>
          <a:p>
            <a:r>
              <a:rPr lang="en-US" b="1" dirty="0" smtClean="0">
                <a:ln w="11430"/>
                <a:solidFill>
                  <a:srgbClr val="800000"/>
                </a:solidFill>
              </a:rPr>
              <a:t> </a:t>
            </a:r>
            <a:r>
              <a:rPr lang="en-US" b="1" i="1" dirty="0">
                <a:ln w="11430"/>
                <a:solidFill>
                  <a:srgbClr val="800000"/>
                </a:solidFill>
              </a:rPr>
              <a:t>T</a:t>
            </a:r>
            <a:r>
              <a:rPr lang="en-US" b="1" i="1" dirty="0" smtClean="0">
                <a:ln w="11430"/>
                <a:solidFill>
                  <a:srgbClr val="800000"/>
                </a:solidFill>
              </a:rPr>
              <a:t>he Myth of Junk DNA – </a:t>
            </a:r>
            <a:r>
              <a:rPr lang="en-US" b="1" dirty="0" smtClean="0">
                <a:ln w="11430"/>
                <a:solidFill>
                  <a:srgbClr val="800000"/>
                </a:solidFill>
              </a:rPr>
              <a:t>Jonathan Wells, 2011, Discovery Institute Press  </a:t>
            </a:r>
          </a:p>
          <a:p>
            <a:endParaRPr lang="en-US" b="1" dirty="0">
              <a:ln w="11430"/>
              <a:solidFill>
                <a:srgbClr val="800000"/>
              </a:solidFill>
            </a:endParaRPr>
          </a:p>
          <a:p>
            <a:r>
              <a:rPr lang="en-US" b="1" dirty="0" smtClean="0">
                <a:ln w="11430"/>
                <a:solidFill>
                  <a:srgbClr val="800000"/>
                </a:solidFill>
              </a:rPr>
              <a:t>  The Bible – Genesis and following </a:t>
            </a:r>
          </a:p>
          <a:p>
            <a:endParaRPr lang="en-US" b="1" dirty="0">
              <a:ln w="11430"/>
              <a:solidFill>
                <a:srgbClr val="800000"/>
              </a:solidFill>
            </a:endParaRPr>
          </a:p>
          <a:p>
            <a:r>
              <a:rPr lang="en-US" b="1" dirty="0" smtClean="0">
                <a:ln w="11430"/>
                <a:solidFill>
                  <a:srgbClr val="800000"/>
                </a:solidFill>
              </a:rPr>
              <a:t>	</a:t>
            </a:r>
            <a:r>
              <a:rPr lang="en-US" baseline="30000" dirty="0" smtClean="0"/>
              <a:t> </a:t>
            </a:r>
            <a:r>
              <a:rPr lang="en-US" dirty="0" smtClean="0"/>
              <a:t>So God created man in His </a:t>
            </a:r>
            <a:r>
              <a:rPr lang="en-US" i="1" dirty="0" smtClean="0"/>
              <a:t>own</a:t>
            </a:r>
            <a:r>
              <a:rPr lang="en-US" dirty="0" smtClean="0"/>
              <a:t> image; in the image of God He created him; male and female He created them…</a:t>
            </a:r>
            <a:r>
              <a:rPr lang="en-US" baseline="30000" dirty="0" smtClean="0"/>
              <a:t> </a:t>
            </a:r>
            <a:r>
              <a:rPr lang="en-US" dirty="0" smtClean="0"/>
              <a:t>Then God saw everything that He had made, and indeed </a:t>
            </a:r>
            <a:r>
              <a:rPr lang="en-US" i="1" dirty="0" smtClean="0"/>
              <a:t>it was</a:t>
            </a:r>
            <a:r>
              <a:rPr lang="en-US" dirty="0" smtClean="0"/>
              <a:t> very good.</a:t>
            </a:r>
            <a:endParaRPr lang="en-US" b="1" dirty="0" smtClean="0">
              <a:ln w="11430"/>
              <a:solidFill>
                <a:srgbClr val="800000"/>
              </a:solidFill>
            </a:endParaRPr>
          </a:p>
          <a:p>
            <a:endParaRPr lang="en-US" b="1" dirty="0">
              <a:ln w="11430"/>
              <a:solidFill>
                <a:srgbClr val="800000"/>
              </a:solidFill>
            </a:endParaRPr>
          </a:p>
          <a:p>
            <a:r>
              <a:rPr lang="en-US" b="1" dirty="0" smtClean="0">
                <a:ln w="11430"/>
                <a:solidFill>
                  <a:srgbClr val="800000"/>
                </a:solidFill>
              </a:rPr>
              <a:t>	</a:t>
            </a:r>
            <a:endParaRPr lang="en-US" b="1" dirty="0">
              <a:ln w="11430"/>
              <a:solidFill>
                <a:srgbClr val="800000"/>
              </a:solidFill>
            </a:endParaRPr>
          </a:p>
        </p:txBody>
      </p:sp>
      <p:sp>
        <p:nvSpPr>
          <p:cNvPr id="7" name="TextBox 6"/>
          <p:cNvSpPr txBox="1"/>
          <p:nvPr/>
        </p:nvSpPr>
        <p:spPr>
          <a:xfrm>
            <a:off x="1405209" y="396262"/>
            <a:ext cx="5226761" cy="461665"/>
          </a:xfrm>
          <a:prstGeom prst="rect">
            <a:avLst/>
          </a:prstGeom>
          <a:noFill/>
        </p:spPr>
        <p:txBody>
          <a:bodyPr wrap="none" rtlCol="0">
            <a:spAutoFit/>
          </a:bodyPr>
          <a:lstStyle/>
          <a:p>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Resources Available for Further Study</a:t>
            </a:r>
            <a:endParaRPr lang="en-US" sz="2400" dirty="0"/>
          </a:p>
        </p:txBody>
      </p:sp>
      <p:pic>
        <p:nvPicPr>
          <p:cNvPr id="2" name="Picture 1"/>
          <p:cNvPicPr>
            <a:picLocks noChangeAspect="1"/>
          </p:cNvPicPr>
          <p:nvPr/>
        </p:nvPicPr>
        <p:blipFill>
          <a:blip r:embed="rId4"/>
          <a:stretch>
            <a:fillRect/>
          </a:stretch>
        </p:blipFill>
        <p:spPr>
          <a:xfrm>
            <a:off x="131647" y="1310642"/>
            <a:ext cx="3676024" cy="5547358"/>
          </a:xfrm>
          <a:prstGeom prst="rect">
            <a:avLst/>
          </a:prstGeom>
        </p:spPr>
      </p:pic>
    </p:spTree>
    <p:extLst>
      <p:ext uri="{BB962C8B-B14F-4D97-AF65-F5344CB8AC3E}">
        <p14:creationId xmlns:p14="http://schemas.microsoft.com/office/powerpoint/2010/main" xmlns="" val="206315671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1518</TotalTime>
  <Words>2540</Words>
  <Application>Microsoft Office PowerPoint</Application>
  <PresentationFormat>On-screen Show (4:3)</PresentationFormat>
  <Paragraphs>255</Paragraphs>
  <Slides>28</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Document</vt:lpstr>
      <vt:lpstr>Slide 1</vt:lpstr>
      <vt:lpstr>Slide 2</vt:lpstr>
      <vt:lpstr>Slide 3</vt:lpstr>
      <vt:lpstr>An analogy to the human genome stored on DNA is that of instructions stored in a book: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walkup house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Walkup</dc:creator>
  <cp:lastModifiedBy>Jim Hovis</cp:lastModifiedBy>
  <cp:revision>53</cp:revision>
  <dcterms:created xsi:type="dcterms:W3CDTF">2013-04-15T21:58:05Z</dcterms:created>
  <dcterms:modified xsi:type="dcterms:W3CDTF">2013-05-25T14:38:25Z</dcterms:modified>
</cp:coreProperties>
</file>