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71"/>
  </p:handoutMasterIdLst>
  <p:sldIdLst>
    <p:sldId id="256" r:id="rId2"/>
    <p:sldId id="257" r:id="rId3"/>
    <p:sldId id="258" r:id="rId4"/>
    <p:sldId id="259" r:id="rId5"/>
    <p:sldId id="260" r:id="rId6"/>
    <p:sldId id="262" r:id="rId7"/>
    <p:sldId id="263" r:id="rId8"/>
    <p:sldId id="264" r:id="rId9"/>
    <p:sldId id="261" r:id="rId10"/>
    <p:sldId id="265" r:id="rId11"/>
    <p:sldId id="266" r:id="rId12"/>
    <p:sldId id="267" r:id="rId13"/>
    <p:sldId id="268" r:id="rId14"/>
    <p:sldId id="269" r:id="rId15"/>
    <p:sldId id="277" r:id="rId16"/>
    <p:sldId id="270"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71" r:id="rId36"/>
    <p:sldId id="296" r:id="rId37"/>
    <p:sldId id="272" r:id="rId38"/>
    <p:sldId id="273" r:id="rId39"/>
    <p:sldId id="275" r:id="rId40"/>
    <p:sldId id="276" r:id="rId41"/>
    <p:sldId id="298" r:id="rId42"/>
    <p:sldId id="297"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CDA3180-8B70-4643-ABFB-22B025489128}" type="datetimeFigureOut">
              <a:rPr lang="en-US" smtClean="0"/>
              <a:pPr/>
              <a:t>6/20/2012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80A9BE-D9EB-420F-9C6E-11A8665CEF9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9F9541-677F-45C4-B4BF-071E23353A9F}" type="datetimeFigureOut">
              <a:rPr lang="en-US" smtClean="0"/>
              <a:pPr/>
              <a:t>6/20/2012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F9541-677F-45C4-B4BF-071E23353A9F}" type="datetimeFigureOut">
              <a:rPr lang="en-US" smtClean="0"/>
              <a:pPr/>
              <a:t>6/20/2012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9F9541-677F-45C4-B4BF-071E23353A9F}" type="datetimeFigureOut">
              <a:rPr lang="en-US" smtClean="0"/>
              <a:pPr/>
              <a:t>6/20/2012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9F9541-677F-45C4-B4BF-071E23353A9F}" type="datetimeFigureOut">
              <a:rPr lang="en-US" smtClean="0"/>
              <a:pPr/>
              <a:t>6/20/2012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9F9541-677F-45C4-B4BF-071E23353A9F}" type="datetimeFigureOut">
              <a:rPr lang="en-US" smtClean="0"/>
              <a:pPr/>
              <a:t>6/20/2012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9F9541-677F-45C4-B4BF-071E23353A9F}" type="datetimeFigureOut">
              <a:rPr lang="en-US" smtClean="0"/>
              <a:pPr/>
              <a:t>6/20/2012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F9541-677F-45C4-B4BF-071E23353A9F}" type="datetimeFigureOut">
              <a:rPr lang="en-US" smtClean="0"/>
              <a:pPr/>
              <a:t>6/20/2012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9F9541-677F-45C4-B4BF-071E23353A9F}" type="datetimeFigureOut">
              <a:rPr lang="en-US" smtClean="0"/>
              <a:pPr/>
              <a:t>6/20/2012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9F9541-677F-45C4-B4BF-071E23353A9F}" type="datetimeFigureOut">
              <a:rPr lang="en-US" smtClean="0"/>
              <a:pPr/>
              <a:t>6/20/2012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F9541-677F-45C4-B4BF-071E23353A9F}" type="datetimeFigureOut">
              <a:rPr lang="en-US" smtClean="0"/>
              <a:pPr/>
              <a:t>6/20/2012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F9541-677F-45C4-B4BF-071E23353A9F}" type="datetimeFigureOut">
              <a:rPr lang="en-US" smtClean="0"/>
              <a:pPr/>
              <a:t>6/20/2012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DCEEC-CE0A-446D-A8E6-FDF8BC83382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9F9541-677F-45C4-B4BF-071E23353A9F}" type="datetimeFigureOut">
              <a:rPr lang="en-US" smtClean="0"/>
              <a:pPr/>
              <a:t>6/20/2012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6DCEEC-CE0A-446D-A8E6-FDF8BC83382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chemeClr val="bg1"/>
                </a:solidFill>
              </a:rPr>
              <a:t>The Foundations and Implications of a Biblical Worldview</a:t>
            </a:r>
            <a:endParaRPr lang="en-US" dirty="0">
              <a:solidFill>
                <a:schemeClr val="bg1"/>
              </a:solidFill>
            </a:endParaRPr>
          </a:p>
        </p:txBody>
      </p:sp>
      <p:sp>
        <p:nvSpPr>
          <p:cNvPr id="3" name="Subtitle 2"/>
          <p:cNvSpPr>
            <a:spLocks noGrp="1"/>
          </p:cNvSpPr>
          <p:nvPr>
            <p:ph type="subTitle" idx="1"/>
          </p:nvPr>
        </p:nvSpPr>
        <p:spPr/>
        <p:txBody>
          <a:bodyPr/>
          <a:lstStyle/>
          <a:p>
            <a:r>
              <a:rPr lang="en-US" i="1" dirty="0" smtClean="0"/>
              <a:t>CSF Presentation</a:t>
            </a:r>
          </a:p>
          <a:p>
            <a:r>
              <a:rPr lang="en-US" i="1" dirty="0" smtClean="0"/>
              <a:t>June 19, 2012</a:t>
            </a:r>
          </a:p>
          <a:p>
            <a:r>
              <a:rPr lang="en-US" i="1" dirty="0" smtClean="0"/>
              <a:t>By David L. Broersma, </a:t>
            </a:r>
            <a:r>
              <a:rPr lang="en-US" i="1" dirty="0" err="1" smtClean="0"/>
              <a:t>D.Min</a:t>
            </a:r>
            <a:r>
              <a:rPr lang="en-US" i="1" dirty="0" smtClean="0"/>
              <a:t>.</a:t>
            </a:r>
          </a:p>
          <a:p>
            <a:endParaRPr lang="en-US" i="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from a Fish Pond…</a:t>
            </a:r>
            <a:endParaRPr lang="en-US" dirty="0"/>
          </a:p>
        </p:txBody>
      </p:sp>
      <p:pic>
        <p:nvPicPr>
          <p:cNvPr id="4" name="Content Placeholder 3" descr="Phoenix &amp; Jemez 002.JPG"/>
          <p:cNvPicPr>
            <a:picLocks noGrp="1" noChangeAspect="1"/>
          </p:cNvPicPr>
          <p:nvPr>
            <p:ph idx="1"/>
          </p:nvPr>
        </p:nvPicPr>
        <p:blipFill>
          <a:blip r:embed="rId2" cstate="print"/>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Ways to think about Worldviews</a:t>
            </a:r>
            <a:r>
              <a:rPr lang="en-US" dirty="0" smtClean="0"/>
              <a:t>…</a:t>
            </a:r>
            <a:endParaRPr lang="en-US" dirty="0"/>
          </a:p>
        </p:txBody>
      </p:sp>
      <p:sp>
        <p:nvSpPr>
          <p:cNvPr id="3" name="Content Placeholder 2"/>
          <p:cNvSpPr>
            <a:spLocks noGrp="1"/>
          </p:cNvSpPr>
          <p:nvPr>
            <p:ph idx="1"/>
          </p:nvPr>
        </p:nvSpPr>
        <p:spPr/>
        <p:txBody>
          <a:bodyPr/>
          <a:lstStyle/>
          <a:p>
            <a:r>
              <a:rPr lang="en-US" b="1" u="sng" dirty="0" smtClean="0">
                <a:solidFill>
                  <a:schemeClr val="bg1"/>
                </a:solidFill>
              </a:rPr>
              <a:t>Historical</a:t>
            </a:r>
            <a:r>
              <a:rPr lang="en-US" dirty="0" smtClean="0">
                <a:solidFill>
                  <a:schemeClr val="bg1"/>
                </a:solidFill>
              </a:rPr>
              <a:t> –how and when this kind of thinking began</a:t>
            </a:r>
          </a:p>
          <a:p>
            <a:r>
              <a:rPr lang="en-US" b="1" u="sng" dirty="0" smtClean="0">
                <a:solidFill>
                  <a:schemeClr val="bg1"/>
                </a:solidFill>
              </a:rPr>
              <a:t>Philosophical</a:t>
            </a:r>
            <a:r>
              <a:rPr lang="en-US" dirty="0" smtClean="0">
                <a:solidFill>
                  <a:schemeClr val="bg1"/>
                </a:solidFill>
              </a:rPr>
              <a:t> –how the basic categories of thought apply to worldviews &amp; belief systems</a:t>
            </a:r>
          </a:p>
          <a:p>
            <a:r>
              <a:rPr lang="en-US" b="1" u="sng" dirty="0" smtClean="0">
                <a:solidFill>
                  <a:schemeClr val="bg1"/>
                </a:solidFill>
              </a:rPr>
              <a:t>Experiential</a:t>
            </a:r>
            <a:r>
              <a:rPr lang="en-US" dirty="0" smtClean="0">
                <a:solidFill>
                  <a:schemeClr val="bg1"/>
                </a:solidFill>
              </a:rPr>
              <a:t> –how a worldview actually impacts life on a daily &amp; practical basis</a:t>
            </a:r>
          </a:p>
          <a:p>
            <a:r>
              <a:rPr lang="en-US" b="1" u="sng" dirty="0" smtClean="0">
                <a:solidFill>
                  <a:schemeClr val="bg1"/>
                </a:solidFill>
              </a:rPr>
              <a:t>Biblical</a:t>
            </a:r>
            <a:r>
              <a:rPr lang="en-US" dirty="0" smtClean="0">
                <a:solidFill>
                  <a:schemeClr val="bg1"/>
                </a:solidFill>
              </a:rPr>
              <a:t> –how the Bible relates to overall worldview considerations</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bg1"/>
                </a:solidFill>
              </a:rPr>
              <a:t>How to understand worldviews…</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A worldview is a conceptual scheme by which we, consciously or unconsciously, place or fit everything we believe in life</a:t>
            </a:r>
          </a:p>
          <a:p>
            <a:r>
              <a:rPr lang="en-US" dirty="0" smtClean="0">
                <a:solidFill>
                  <a:schemeClr val="bg1"/>
                </a:solidFill>
              </a:rPr>
              <a:t>We use our worldview to interpret and judge what we perceive as reality</a:t>
            </a:r>
          </a:p>
          <a:p>
            <a:r>
              <a:rPr lang="en-US" dirty="0" smtClean="0">
                <a:solidFill>
                  <a:schemeClr val="bg1"/>
                </a:solidFill>
              </a:rPr>
              <a:t>A worldview is often described as the lens through which we view the world and the means by which we make sense of it</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Development of the worldview approach</a:t>
            </a:r>
            <a:endParaRPr lang="en-US" sz="3600" dirty="0"/>
          </a:p>
        </p:txBody>
      </p:sp>
      <p:sp>
        <p:nvSpPr>
          <p:cNvPr id="3" name="Content Placeholder 2"/>
          <p:cNvSpPr>
            <a:spLocks noGrp="1"/>
          </p:cNvSpPr>
          <p:nvPr>
            <p:ph idx="1"/>
          </p:nvPr>
        </p:nvSpPr>
        <p:spPr>
          <a:xfrm>
            <a:off x="457200" y="1219200"/>
            <a:ext cx="8458200" cy="5486400"/>
          </a:xfrm>
        </p:spPr>
        <p:txBody>
          <a:bodyPr>
            <a:normAutofit fontScale="92500"/>
          </a:bodyPr>
          <a:lstStyle/>
          <a:p>
            <a:r>
              <a:rPr lang="en-US" dirty="0" smtClean="0"/>
              <a:t>The German term '</a:t>
            </a:r>
            <a:r>
              <a:rPr lang="en-US" i="1" dirty="0" smtClean="0"/>
              <a:t>Weltanschauung</a:t>
            </a:r>
            <a:r>
              <a:rPr lang="en-US" dirty="0" smtClean="0"/>
              <a:t>‘ is used </a:t>
            </a:r>
            <a:r>
              <a:rPr lang="en-US" dirty="0"/>
              <a:t>to refer to the "wide worldview" or "wide world perception" of a people, family, or person</a:t>
            </a:r>
            <a:endParaRPr lang="en-US" dirty="0" smtClean="0"/>
          </a:p>
          <a:p>
            <a:r>
              <a:rPr lang="en-US" dirty="0" smtClean="0"/>
              <a:t>It was used </a:t>
            </a:r>
            <a:r>
              <a:rPr lang="en-US" dirty="0"/>
              <a:t>first by Kant and later popularized by </a:t>
            </a:r>
            <a:r>
              <a:rPr lang="en-US" dirty="0" smtClean="0"/>
              <a:t>Hegel and was </a:t>
            </a:r>
            <a:r>
              <a:rPr lang="en-US" dirty="0"/>
              <a:t>used in </a:t>
            </a:r>
            <a:r>
              <a:rPr lang="en-US" dirty="0" smtClean="0"/>
              <a:t>German, </a:t>
            </a:r>
            <a:r>
              <a:rPr lang="en-US" dirty="0"/>
              <a:t>and later </a:t>
            </a:r>
            <a:r>
              <a:rPr lang="en-US" dirty="0" smtClean="0"/>
              <a:t>in English, </a:t>
            </a:r>
            <a:r>
              <a:rPr lang="en-US" dirty="0"/>
              <a:t>to </a:t>
            </a:r>
            <a:r>
              <a:rPr lang="en-US" dirty="0" smtClean="0"/>
              <a:t>refer </a:t>
            </a:r>
            <a:r>
              <a:rPr lang="en-US" dirty="0"/>
              <a:t>to philosophies, ideologies and cultural or religious </a:t>
            </a:r>
            <a:r>
              <a:rPr lang="en-US" dirty="0" smtClean="0"/>
              <a:t>perspectives</a:t>
            </a:r>
            <a:r>
              <a:rPr lang="en-US" dirty="0"/>
              <a:t> </a:t>
            </a:r>
            <a:endParaRPr lang="en-US" dirty="0" smtClean="0"/>
          </a:p>
          <a:p>
            <a:r>
              <a:rPr lang="en-US" i="1" dirty="0"/>
              <a:t>Worldview</a:t>
            </a:r>
            <a:r>
              <a:rPr lang="en-US" dirty="0"/>
              <a:t> can be expressed as the fundamental cognitive, affective, and evaluative presuppositions a group of people make about the nature of things, and which they use to order their lives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Development of the worldview approach</a:t>
            </a:r>
            <a:endParaRPr lang="en-US" sz="3600" dirty="0"/>
          </a:p>
        </p:txBody>
      </p:sp>
      <p:sp>
        <p:nvSpPr>
          <p:cNvPr id="3" name="Content Placeholder 2"/>
          <p:cNvSpPr>
            <a:spLocks noGrp="1"/>
          </p:cNvSpPr>
          <p:nvPr>
            <p:ph idx="1"/>
          </p:nvPr>
        </p:nvSpPr>
        <p:spPr>
          <a:xfrm>
            <a:off x="457200" y="1295400"/>
            <a:ext cx="8305800" cy="5410200"/>
          </a:xfrm>
        </p:spPr>
        <p:txBody>
          <a:bodyPr>
            <a:normAutofit/>
          </a:bodyPr>
          <a:lstStyle/>
          <a:p>
            <a:r>
              <a:rPr lang="en-US" dirty="0"/>
              <a:t>The Christian thinker </a:t>
            </a:r>
            <a:r>
              <a:rPr lang="en-US" dirty="0" smtClean="0"/>
              <a:t>James W. Sire</a:t>
            </a:r>
            <a:r>
              <a:rPr lang="en-US" dirty="0"/>
              <a:t> defines a worldview as "a commitment, a fundamental orientation of the heart, that can be expressed as a story or in a set of presuppositions (assumptions which may be true, partially true, or entirely false) which we hold (consciously or subconsciously, consistently or inconsistently) about the basic construction of reality, and that provides the foundation on which we live and move and have our being</a:t>
            </a:r>
            <a:r>
              <a:rPr lang="en-US" dirty="0" smtClean="0"/>
              <a: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Development of the worldview approach</a:t>
            </a:r>
            <a:endParaRPr lang="en-US" sz="3600" dirty="0"/>
          </a:p>
        </p:txBody>
      </p:sp>
      <p:sp>
        <p:nvSpPr>
          <p:cNvPr id="3" name="Content Placeholder 2"/>
          <p:cNvSpPr>
            <a:spLocks noGrp="1"/>
          </p:cNvSpPr>
          <p:nvPr>
            <p:ph idx="1"/>
          </p:nvPr>
        </p:nvSpPr>
        <p:spPr>
          <a:xfrm>
            <a:off x="457200" y="1219200"/>
            <a:ext cx="8229600" cy="5486400"/>
          </a:xfrm>
        </p:spPr>
        <p:txBody>
          <a:bodyPr>
            <a:normAutofit/>
          </a:bodyPr>
          <a:lstStyle/>
          <a:p>
            <a:r>
              <a:rPr lang="en-US" dirty="0" smtClean="0"/>
              <a:t>Sire suggests that “we should all think in terms of worldviews, that is, with a consciousness not only of our own way of thought but also that of other people, so that we can first understand and then genuinely communicate with others in our pluralistic society.” (</a:t>
            </a:r>
            <a:r>
              <a:rPr lang="en-US" i="1" dirty="0" smtClean="0"/>
              <a:t>The Universe Next door</a:t>
            </a:r>
            <a:r>
              <a:rPr lang="en-US" dirty="0" smtClean="0"/>
              <a:t>, 2004)</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Development of the worldview approach</a:t>
            </a:r>
            <a:endParaRPr lang="en-US" sz="3600" dirty="0"/>
          </a:p>
        </p:txBody>
      </p:sp>
      <p:sp>
        <p:nvSpPr>
          <p:cNvPr id="3" name="Content Placeholder 2"/>
          <p:cNvSpPr>
            <a:spLocks noGrp="1"/>
          </p:cNvSpPr>
          <p:nvPr>
            <p:ph idx="1"/>
          </p:nvPr>
        </p:nvSpPr>
        <p:spPr>
          <a:xfrm>
            <a:off x="457200" y="1219200"/>
            <a:ext cx="8382000" cy="5486400"/>
          </a:xfrm>
        </p:spPr>
        <p:txBody>
          <a:bodyPr>
            <a:normAutofit lnSpcReduction="10000"/>
          </a:bodyPr>
          <a:lstStyle/>
          <a:p>
            <a:r>
              <a:rPr lang="en-US" dirty="0"/>
              <a:t>The philosophical importance of worldviews became increasingly clear during the 20th Century for a number of reasons, such as increasing contact between cultures, and the failure of some aspects of </a:t>
            </a:r>
            <a:r>
              <a:rPr lang="en-US" dirty="0" smtClean="0"/>
              <a:t>the Enlightenment, </a:t>
            </a:r>
            <a:r>
              <a:rPr lang="en-US" dirty="0"/>
              <a:t>such as the </a:t>
            </a:r>
            <a:r>
              <a:rPr lang="en-US" dirty="0" smtClean="0"/>
              <a:t>rationalistic</a:t>
            </a:r>
            <a:r>
              <a:rPr lang="en-US" dirty="0"/>
              <a:t> </a:t>
            </a:r>
            <a:r>
              <a:rPr lang="en-US" dirty="0" smtClean="0"/>
              <a:t>idea </a:t>
            </a:r>
            <a:r>
              <a:rPr lang="en-US" dirty="0"/>
              <a:t>of attaining all truth by reason alone. </a:t>
            </a:r>
            <a:r>
              <a:rPr lang="en-US" dirty="0" smtClean="0"/>
              <a:t>Mathematical logic</a:t>
            </a:r>
            <a:r>
              <a:rPr lang="en-US" dirty="0"/>
              <a:t> showed that fundamental choices of </a:t>
            </a:r>
            <a:r>
              <a:rPr lang="en-US" dirty="0" smtClean="0"/>
              <a:t>axioms</a:t>
            </a:r>
            <a:r>
              <a:rPr lang="en-US" dirty="0"/>
              <a:t> were essential in deductive </a:t>
            </a:r>
            <a:r>
              <a:rPr lang="en-US" dirty="0" smtClean="0"/>
              <a:t>reasoning</a:t>
            </a:r>
            <a:r>
              <a:rPr lang="en-US" dirty="0"/>
              <a:t> and that, even having chosen axioms not everything that was true in a given logical </a:t>
            </a:r>
            <a:r>
              <a:rPr lang="en-US" dirty="0" smtClean="0"/>
              <a:t>system</a:t>
            </a:r>
            <a:r>
              <a:rPr lang="en-US" dirty="0"/>
              <a:t> could be proven.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Development of the </a:t>
            </a:r>
            <a:r>
              <a:rPr lang="en-US" sz="3600" b="1" dirty="0" smtClean="0"/>
              <a:t>Christian</a:t>
            </a:r>
            <a:r>
              <a:rPr lang="en-US" sz="3600" dirty="0" smtClean="0"/>
              <a:t> worldview approach </a:t>
            </a:r>
            <a:r>
              <a:rPr lang="en-US" sz="2800" dirty="0" smtClean="0"/>
              <a:t>(1)</a:t>
            </a:r>
            <a:endParaRPr lang="en-US" sz="2800"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The first modern Christian thinker to utilize the worldview approach to defend his Christian faith was the Scottish theologian James Orr in his book “</a:t>
            </a:r>
            <a:r>
              <a:rPr lang="en-US" i="1" dirty="0" smtClean="0"/>
              <a:t>The Christian View of God and the World</a:t>
            </a:r>
            <a:r>
              <a:rPr lang="en-US" dirty="0" smtClean="0"/>
              <a:t>” (1893)</a:t>
            </a:r>
          </a:p>
          <a:p>
            <a:r>
              <a:rPr lang="en-US" dirty="0" smtClean="0"/>
              <a:t>In the late 1930’s Gordon Clark began to develop his own worldview approach in his philosophy and apologetics classes at Wheaton College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Development of the Christian worldview approach </a:t>
            </a:r>
            <a:r>
              <a:rPr lang="en-US" sz="2800" dirty="0" smtClean="0"/>
              <a:t>(2)</a:t>
            </a:r>
            <a:endParaRPr lang="en-US" sz="2800"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One of Clark’s early books was titled “A Christian View of Men and Things”</a:t>
            </a:r>
          </a:p>
          <a:p>
            <a:r>
              <a:rPr lang="en-US" dirty="0" smtClean="0"/>
              <a:t>Two of his students at Wheaton who utilized the worldview approach were Carl F. Henry and Edward J. Carnell</a:t>
            </a:r>
          </a:p>
          <a:p>
            <a:r>
              <a:rPr lang="en-US" dirty="0" smtClean="0"/>
              <a:t>The one who most popularized this worldview approach to Christianity was Francis Schaeffer</a:t>
            </a:r>
          </a:p>
          <a:p>
            <a:r>
              <a:rPr lang="en-US" dirty="0" smtClean="0"/>
              <a:t>He used this approach to develop and promote a Christian view of culture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Development of the Christian worldview approach </a:t>
            </a:r>
            <a:r>
              <a:rPr lang="en-US" sz="2800" dirty="0" smtClean="0"/>
              <a:t>(3)</a:t>
            </a:r>
            <a:endParaRPr lang="en-US" sz="2800" dirty="0"/>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t>Conclusion: The worldview approach developed in response to faulty enlightenment thinking (esp. rationalism) and the need to address the increasing pluralism of the world due to significant advances in communication and transportation</a:t>
            </a:r>
          </a:p>
          <a:p>
            <a:r>
              <a:rPr lang="en-US" dirty="0" smtClean="0"/>
              <a:t>As people had greater contact with others with differing views, it became increasingly necessary to distinguish beliefs and truth claims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Development of the Christian worldview approach </a:t>
            </a:r>
            <a:r>
              <a:rPr lang="en-US" sz="2800" dirty="0" smtClean="0"/>
              <a:t>(4)</a:t>
            </a:r>
            <a:endParaRPr lang="en-US" sz="2800" dirty="0"/>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t>In addition, as more fundamental issues were being discussed, it became necessary to think through the implications of these views</a:t>
            </a:r>
          </a:p>
          <a:p>
            <a:r>
              <a:rPr lang="en-US" dirty="0" smtClean="0"/>
              <a:t>Matters of cosmology, theology, anthropology, and ontology became major areas of disagreement with huge implications on the philosophical and practical levels</a:t>
            </a:r>
          </a:p>
          <a:p>
            <a:r>
              <a:rPr lang="en-US" dirty="0" smtClean="0"/>
              <a:t>It will be helpful to consider the philosophical underpinnings of all worldviews…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bg1"/>
                </a:solidFill>
              </a:rPr>
              <a:t>Philosophical Underpinnings of all Worldviews</a:t>
            </a:r>
            <a:endParaRPr lang="en-US" sz="3600" dirty="0">
              <a:solidFill>
                <a:schemeClr val="bg1"/>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rgbClr val="FFFF00"/>
                </a:solidFill>
              </a:rPr>
              <a:t>Philosophy deals with the matters of “why”</a:t>
            </a:r>
          </a:p>
          <a:p>
            <a:r>
              <a:rPr lang="en-US" dirty="0" smtClean="0">
                <a:solidFill>
                  <a:srgbClr val="FFFF00"/>
                </a:solidFill>
              </a:rPr>
              <a:t>Young children point out this critical element with all of their “why” questions as they try to make sense of their world</a:t>
            </a:r>
          </a:p>
          <a:p>
            <a:r>
              <a:rPr lang="en-US" dirty="0" smtClean="0">
                <a:solidFill>
                  <a:srgbClr val="FFFF00"/>
                </a:solidFill>
              </a:rPr>
              <a:t>The highest levels of educational pursuit deal with the matters of philosophy</a:t>
            </a:r>
          </a:p>
          <a:p>
            <a:r>
              <a:rPr lang="en-US" dirty="0" smtClean="0">
                <a:solidFill>
                  <a:srgbClr val="FFFF00"/>
                </a:solidFill>
              </a:rPr>
              <a:t>A “world” view is essentially an informal philosophy of life</a:t>
            </a:r>
          </a:p>
          <a:p>
            <a:r>
              <a:rPr lang="en-US" dirty="0" smtClean="0">
                <a:solidFill>
                  <a:srgbClr val="FFFF00"/>
                </a:solidFill>
              </a:rPr>
              <a:t>The objective here is to consider it formally</a:t>
            </a:r>
            <a:r>
              <a:rPr 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major categories of philosophy</a:t>
            </a:r>
            <a:r>
              <a:rPr lang="en-US" sz="3600" dirty="0" smtClean="0"/>
              <a:t>:</a:t>
            </a:r>
            <a:endParaRPr lang="en-US" sz="3600" dirty="0"/>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a:t>
            </a:r>
            <a:r>
              <a:rPr lang="en-US" b="1" i="1" dirty="0" smtClean="0">
                <a:solidFill>
                  <a:schemeClr val="bg1"/>
                </a:solidFill>
              </a:rPr>
              <a:t>Metaphysics</a:t>
            </a:r>
            <a:r>
              <a:rPr lang="en-US" dirty="0" smtClean="0">
                <a:solidFill>
                  <a:schemeClr val="bg1"/>
                </a:solidFill>
              </a:rPr>
              <a:t> –The branch of philosophy that deals with the nature of </a:t>
            </a:r>
            <a:r>
              <a:rPr lang="en-US" u="sng" dirty="0" smtClean="0">
                <a:solidFill>
                  <a:schemeClr val="bg1"/>
                </a:solidFill>
              </a:rPr>
              <a:t>reality</a:t>
            </a:r>
            <a:r>
              <a:rPr lang="en-US" dirty="0" smtClean="0">
                <a:solidFill>
                  <a:schemeClr val="bg1"/>
                </a:solidFill>
              </a:rPr>
              <a:t> –</a:t>
            </a:r>
            <a:r>
              <a:rPr lang="en-US" b="1" dirty="0" smtClean="0">
                <a:solidFill>
                  <a:schemeClr val="bg1"/>
                </a:solidFill>
              </a:rPr>
              <a:t>What is ultimately real?</a:t>
            </a:r>
          </a:p>
          <a:p>
            <a:r>
              <a:rPr lang="en-US" dirty="0" smtClean="0">
                <a:solidFill>
                  <a:schemeClr val="bg1"/>
                </a:solidFill>
              </a:rPr>
              <a:t>-</a:t>
            </a:r>
            <a:r>
              <a:rPr lang="en-US" b="1" i="1" dirty="0" smtClean="0">
                <a:solidFill>
                  <a:schemeClr val="bg1"/>
                </a:solidFill>
              </a:rPr>
              <a:t>Epistemology</a:t>
            </a:r>
            <a:r>
              <a:rPr lang="en-US" dirty="0" smtClean="0">
                <a:solidFill>
                  <a:schemeClr val="bg1"/>
                </a:solidFill>
              </a:rPr>
              <a:t> –The branch of philosophy that deals with the nature, sources, and validity of </a:t>
            </a:r>
            <a:r>
              <a:rPr lang="en-US" u="sng" dirty="0" smtClean="0">
                <a:solidFill>
                  <a:schemeClr val="bg1"/>
                </a:solidFill>
              </a:rPr>
              <a:t>knowledge</a:t>
            </a:r>
            <a:r>
              <a:rPr lang="en-US" dirty="0" smtClean="0">
                <a:solidFill>
                  <a:schemeClr val="bg1"/>
                </a:solidFill>
              </a:rPr>
              <a:t> –</a:t>
            </a:r>
            <a:r>
              <a:rPr lang="en-US" b="1" dirty="0" smtClean="0">
                <a:solidFill>
                  <a:schemeClr val="bg1"/>
                </a:solidFill>
              </a:rPr>
              <a:t>What is true? </a:t>
            </a:r>
            <a:r>
              <a:rPr lang="en-US" dirty="0" smtClean="0">
                <a:solidFill>
                  <a:schemeClr val="bg1"/>
                </a:solidFill>
              </a:rPr>
              <a:t>How do we know?</a:t>
            </a:r>
          </a:p>
          <a:p>
            <a:r>
              <a:rPr lang="en-US" dirty="0" smtClean="0">
                <a:solidFill>
                  <a:schemeClr val="bg1"/>
                </a:solidFill>
              </a:rPr>
              <a:t>-</a:t>
            </a:r>
            <a:r>
              <a:rPr lang="en-US" b="1" i="1" dirty="0" smtClean="0">
                <a:solidFill>
                  <a:schemeClr val="bg1"/>
                </a:solidFill>
              </a:rPr>
              <a:t>Axiology</a:t>
            </a:r>
            <a:r>
              <a:rPr lang="en-US" dirty="0" smtClean="0">
                <a:solidFill>
                  <a:schemeClr val="bg1"/>
                </a:solidFill>
              </a:rPr>
              <a:t> –The branch of philosophy that deals with matters of </a:t>
            </a:r>
            <a:r>
              <a:rPr lang="en-US" u="sng" dirty="0" smtClean="0">
                <a:solidFill>
                  <a:schemeClr val="bg1"/>
                </a:solidFill>
              </a:rPr>
              <a:t>value</a:t>
            </a:r>
            <a:r>
              <a:rPr lang="en-US" dirty="0" smtClean="0">
                <a:solidFill>
                  <a:schemeClr val="bg1"/>
                </a:solidFill>
              </a:rPr>
              <a:t> –</a:t>
            </a:r>
            <a:r>
              <a:rPr lang="en-US" b="1" dirty="0" smtClean="0">
                <a:solidFill>
                  <a:schemeClr val="bg1"/>
                </a:solidFill>
              </a:rPr>
              <a:t>What is of value</a:t>
            </a:r>
            <a:r>
              <a:rPr lang="en-US" dirty="0" smtClean="0">
                <a:solidFill>
                  <a:schemeClr val="bg1"/>
                </a:solidFill>
              </a:rPr>
              <a:t>, what is right, what is good, what is beauty?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major categories of philosophy</a:t>
            </a:r>
            <a:r>
              <a:rPr lang="en-US" sz="3600" dirty="0" smtClean="0"/>
              <a:t>:</a:t>
            </a:r>
            <a:endParaRPr lang="en-US" sz="3600" dirty="0"/>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Some practical questions…</a:t>
            </a:r>
          </a:p>
          <a:p>
            <a:r>
              <a:rPr lang="en-US" dirty="0" smtClean="0">
                <a:solidFill>
                  <a:schemeClr val="bg1"/>
                </a:solidFill>
              </a:rPr>
              <a:t>-How does this designation handle the hard sciences?</a:t>
            </a:r>
          </a:p>
          <a:p>
            <a:r>
              <a:rPr lang="en-US" dirty="0" smtClean="0">
                <a:solidFill>
                  <a:schemeClr val="bg1"/>
                </a:solidFill>
              </a:rPr>
              <a:t>-Where does cosmology fit into this grid?</a:t>
            </a:r>
          </a:p>
          <a:p>
            <a:r>
              <a:rPr lang="en-US" dirty="0" smtClean="0">
                <a:solidFill>
                  <a:schemeClr val="bg1"/>
                </a:solidFill>
              </a:rPr>
              <a:t>-What is the place of empiricism?</a:t>
            </a:r>
          </a:p>
          <a:p>
            <a:r>
              <a:rPr lang="en-US" dirty="0" smtClean="0">
                <a:solidFill>
                  <a:schemeClr val="bg1"/>
                </a:solidFill>
              </a:rPr>
              <a:t>-What is the place of history, mathematics, art?</a:t>
            </a:r>
            <a:endParaRPr lang="en-US" dirty="0">
              <a:solidFill>
                <a:schemeClr val="bg1"/>
              </a:solidFill>
            </a:endParaRPr>
          </a:p>
          <a:p>
            <a:r>
              <a:rPr lang="en-US" dirty="0" smtClean="0">
                <a:solidFill>
                  <a:schemeClr val="bg1"/>
                </a:solidFill>
              </a:rPr>
              <a:t>-How comprehensive is this designation?</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Philosophical Underpinnings of all Worldviews -</a:t>
            </a:r>
            <a:r>
              <a:rPr lang="en-US" sz="3600" b="1" dirty="0" smtClean="0">
                <a:solidFill>
                  <a:srgbClr val="FFFF00"/>
                </a:solidFill>
              </a:rPr>
              <a:t>Metaphysics</a:t>
            </a:r>
            <a:endParaRPr lang="en-US" sz="3600" b="1"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b="1" dirty="0" smtClean="0">
                <a:solidFill>
                  <a:schemeClr val="bg1"/>
                </a:solidFill>
              </a:rPr>
              <a:t>Metaphysics</a:t>
            </a:r>
            <a:r>
              <a:rPr lang="en-US" dirty="0" smtClean="0">
                <a:solidFill>
                  <a:schemeClr val="bg1"/>
                </a:solidFill>
              </a:rPr>
              <a:t> –</a:t>
            </a:r>
            <a:r>
              <a:rPr lang="en-US" i="1" dirty="0" smtClean="0">
                <a:solidFill>
                  <a:schemeClr val="bg1"/>
                </a:solidFill>
              </a:rPr>
              <a:t>What is real</a:t>
            </a:r>
            <a:r>
              <a:rPr lang="en-US" dirty="0" smtClean="0">
                <a:solidFill>
                  <a:schemeClr val="bg1"/>
                </a:solidFill>
              </a:rPr>
              <a:t>? –root meaning…</a:t>
            </a:r>
          </a:p>
          <a:p>
            <a:r>
              <a:rPr lang="en-US" dirty="0" smtClean="0">
                <a:solidFill>
                  <a:schemeClr val="bg1"/>
                </a:solidFill>
              </a:rPr>
              <a:t>-Is this perhaps too simplistic or unnecessary?</a:t>
            </a:r>
          </a:p>
          <a:p>
            <a:r>
              <a:rPr lang="en-US" dirty="0" smtClean="0">
                <a:solidFill>
                  <a:schemeClr val="bg1"/>
                </a:solidFill>
              </a:rPr>
              <a:t>-Isn’t the average person quite sure of the reality of his or her world?</a:t>
            </a:r>
          </a:p>
          <a:p>
            <a:r>
              <a:rPr lang="en-US" dirty="0" smtClean="0">
                <a:solidFill>
                  <a:schemeClr val="bg1"/>
                </a:solidFill>
              </a:rPr>
              <a:t>-Just open your eyes and look at the decor on the wall, listen to the traffic, touch the floor beneath you; aren’t they all quite real?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Consider some levels of perception…</a:t>
            </a:r>
            <a:r>
              <a:rPr lang="en-US" sz="2800" dirty="0" smtClean="0">
                <a:solidFill>
                  <a:srgbClr val="FFFF00"/>
                </a:solidFill>
              </a:rPr>
              <a:t> (1)</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Consider the floor beneath you:</a:t>
            </a:r>
          </a:p>
          <a:p>
            <a:r>
              <a:rPr lang="en-US" dirty="0" smtClean="0">
                <a:solidFill>
                  <a:schemeClr val="bg1"/>
                </a:solidFill>
              </a:rPr>
              <a:t>What exactly is </a:t>
            </a:r>
            <a:r>
              <a:rPr lang="en-US" b="1" dirty="0" smtClean="0">
                <a:solidFill>
                  <a:schemeClr val="bg1"/>
                </a:solidFill>
              </a:rPr>
              <a:t>the reality of the floor </a:t>
            </a:r>
            <a:r>
              <a:rPr lang="en-US" dirty="0" smtClean="0">
                <a:solidFill>
                  <a:schemeClr val="bg1"/>
                </a:solidFill>
              </a:rPr>
              <a:t>?</a:t>
            </a:r>
          </a:p>
          <a:p>
            <a:r>
              <a:rPr lang="en-US" dirty="0" smtClean="0">
                <a:solidFill>
                  <a:schemeClr val="bg1"/>
                </a:solidFill>
              </a:rPr>
              <a:t>-It may seem to have a rather straight-forward existence –flat, solid, specific color &amp; covering</a:t>
            </a:r>
          </a:p>
          <a:p>
            <a:r>
              <a:rPr lang="en-US" dirty="0" smtClean="0">
                <a:solidFill>
                  <a:schemeClr val="bg1"/>
                </a:solidFill>
              </a:rPr>
              <a:t>-It is composed of identifiable materials: concrete, wood, fiber; it supports your weight</a:t>
            </a:r>
          </a:p>
          <a:p>
            <a:r>
              <a:rPr lang="en-US" dirty="0" smtClean="0">
                <a:solidFill>
                  <a:schemeClr val="bg1"/>
                </a:solidFill>
              </a:rPr>
              <a:t>-At first glance, this </a:t>
            </a:r>
            <a:r>
              <a:rPr lang="en-US" i="1" dirty="0" smtClean="0">
                <a:solidFill>
                  <a:schemeClr val="bg1"/>
                </a:solidFill>
              </a:rPr>
              <a:t>is</a:t>
            </a:r>
            <a:r>
              <a:rPr lang="en-US" dirty="0" smtClean="0">
                <a:solidFill>
                  <a:schemeClr val="bg1"/>
                </a:solidFill>
              </a:rPr>
              <a:t> the reality of the floor…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Consider some levels of perception… </a:t>
            </a:r>
            <a:r>
              <a:rPr lang="en-US" sz="2800" dirty="0" smtClean="0">
                <a:solidFill>
                  <a:srgbClr val="FFFF00"/>
                </a:solidFill>
              </a:rPr>
              <a:t>(2)</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b="1" dirty="0" smtClean="0">
                <a:solidFill>
                  <a:schemeClr val="bg1"/>
                </a:solidFill>
              </a:rPr>
              <a:t>The view of a physicist: </a:t>
            </a:r>
            <a:r>
              <a:rPr lang="en-US" dirty="0" smtClean="0">
                <a:solidFill>
                  <a:schemeClr val="bg1"/>
                </a:solidFill>
              </a:rPr>
              <a:t>the floor is made of molecules and these consist of atoms which are made up of electrons, neutrons, and protons, and these consist of electrical energy alone</a:t>
            </a:r>
          </a:p>
          <a:p>
            <a:r>
              <a:rPr lang="en-US" dirty="0" smtClean="0">
                <a:solidFill>
                  <a:schemeClr val="bg1"/>
                </a:solidFill>
              </a:rPr>
              <a:t>-Essentially the floor is a hotbed of molecular motion in which there is more space than matter…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Consider some levels of perception…</a:t>
            </a:r>
            <a:r>
              <a:rPr lang="en-US" sz="2800" dirty="0" smtClean="0">
                <a:solidFill>
                  <a:srgbClr val="FFFF00"/>
                </a:solidFill>
              </a:rPr>
              <a:t> (3)</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b="1" dirty="0" smtClean="0">
                <a:solidFill>
                  <a:schemeClr val="bg1"/>
                </a:solidFill>
              </a:rPr>
              <a:t>The view of the chemist:</a:t>
            </a:r>
            <a:r>
              <a:rPr lang="en-US" dirty="0" smtClean="0">
                <a:solidFill>
                  <a:schemeClr val="bg1"/>
                </a:solidFill>
              </a:rPr>
              <a:t> this view of the reality of the floor is that it is a body of hydrocarbons associated in a particular way and subject to certain kinds of environmental influences, such as heat, cold, wetness, dryness, and oxidation</a:t>
            </a:r>
          </a:p>
          <a:p>
            <a:r>
              <a:rPr lang="en-US" dirty="0" smtClean="0">
                <a:solidFill>
                  <a:schemeClr val="bg1"/>
                </a:solidFill>
              </a:rPr>
              <a:t>This points out that reality is </a:t>
            </a:r>
            <a:r>
              <a:rPr lang="en-US" b="1" dirty="0" smtClean="0">
                <a:solidFill>
                  <a:schemeClr val="bg1"/>
                </a:solidFill>
              </a:rPr>
              <a:t>not as simple </a:t>
            </a:r>
            <a:r>
              <a:rPr lang="en-US" dirty="0" smtClean="0">
                <a:solidFill>
                  <a:schemeClr val="bg1"/>
                </a:solidFill>
              </a:rPr>
              <a:t>as it might seem at first glance</a:t>
            </a:r>
          </a:p>
          <a:p>
            <a:r>
              <a:rPr lang="en-US" dirty="0" smtClean="0">
                <a:solidFill>
                  <a:schemeClr val="bg1"/>
                </a:solidFill>
              </a:rPr>
              <a:t>If the reality of the common floor has multiple levels, what about the larger matters of life?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FFFF00"/>
                </a:solidFill>
              </a:rPr>
              <a:t>The Aspects of Metaphysics </a:t>
            </a:r>
            <a:r>
              <a:rPr lang="en-US" sz="2800" dirty="0" smtClean="0">
                <a:solidFill>
                  <a:srgbClr val="FFFF00"/>
                </a:solidFill>
              </a:rPr>
              <a:t>(1)</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This</a:t>
            </a:r>
            <a:r>
              <a:rPr lang="en-US" b="1" dirty="0" smtClean="0">
                <a:solidFill>
                  <a:schemeClr val="bg1"/>
                </a:solidFill>
              </a:rPr>
              <a:t> </a:t>
            </a:r>
            <a:r>
              <a:rPr lang="en-US" dirty="0" smtClean="0">
                <a:solidFill>
                  <a:schemeClr val="bg1"/>
                </a:solidFill>
              </a:rPr>
              <a:t>realm of consideration deals with the most general and basic questions that can be asked</a:t>
            </a:r>
          </a:p>
          <a:p>
            <a:r>
              <a:rPr lang="en-US" dirty="0" smtClean="0">
                <a:solidFill>
                  <a:schemeClr val="bg1"/>
                </a:solidFill>
              </a:rPr>
              <a:t>The answers to these questions are needed before people can find satisfactory answers to their more specific questions</a:t>
            </a:r>
          </a:p>
          <a:p>
            <a:r>
              <a:rPr lang="en-US" dirty="0" smtClean="0">
                <a:solidFill>
                  <a:schemeClr val="bg1"/>
                </a:solidFill>
              </a:rPr>
              <a:t>The </a:t>
            </a:r>
            <a:r>
              <a:rPr lang="en-US" i="1" dirty="0" smtClean="0">
                <a:solidFill>
                  <a:schemeClr val="bg1"/>
                </a:solidFill>
              </a:rPr>
              <a:t>complete</a:t>
            </a:r>
            <a:r>
              <a:rPr lang="en-US" dirty="0" smtClean="0">
                <a:solidFill>
                  <a:schemeClr val="bg1"/>
                </a:solidFill>
              </a:rPr>
              <a:t> verification of any particular answer to these questions is beyond the realm of human demonstration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Aspects of Metaphysics </a:t>
            </a:r>
            <a:r>
              <a:rPr lang="en-US" sz="2800" dirty="0" smtClean="0">
                <a:solidFill>
                  <a:srgbClr val="FFFF00"/>
                </a:solidFill>
              </a:rPr>
              <a:t>(2)</a:t>
            </a:r>
            <a:r>
              <a:rPr lang="en-US" sz="3600" dirty="0" smtClean="0">
                <a:solidFill>
                  <a:srgbClr val="FFFF00"/>
                </a:solidFill>
              </a:rPr>
              <a:t> </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This does not make the discussion of these issues irrelevant, or a mere exercise in mental gymnastics, since people, whether they consciously understand it or not, base their daily activities and long range goals upon a set of metaphysical beliefs</a:t>
            </a:r>
          </a:p>
          <a:p>
            <a:r>
              <a:rPr lang="en-US" dirty="0" smtClean="0">
                <a:solidFill>
                  <a:schemeClr val="bg1"/>
                </a:solidFill>
              </a:rPr>
              <a:t>No one can escape metaphysical concerns</a:t>
            </a:r>
          </a:p>
          <a:p>
            <a:r>
              <a:rPr lang="en-US" dirty="0" smtClean="0">
                <a:solidFill>
                  <a:schemeClr val="bg1"/>
                </a:solidFill>
              </a:rPr>
              <a:t>Metaphysical constructs lie at the foundation of the modern sciences –</a:t>
            </a:r>
            <a:r>
              <a:rPr lang="en-US" i="1" dirty="0" smtClean="0">
                <a:solidFill>
                  <a:schemeClr val="bg1"/>
                </a:solidFill>
              </a:rPr>
              <a:t>beyond physical</a:t>
            </a:r>
            <a:r>
              <a:rPr lang="en-US" dirty="0" smtClean="0">
                <a:solidFill>
                  <a:schemeClr val="bg1"/>
                </a:solidFill>
              </a:rPr>
              <a:t> [=belief]</a:t>
            </a:r>
            <a:endParaRPr lang="en-US" i="1"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Aspects of Metaphysics </a:t>
            </a:r>
            <a:r>
              <a:rPr lang="en-US" sz="2800" dirty="0" smtClean="0">
                <a:solidFill>
                  <a:srgbClr val="FFFF00"/>
                </a:solidFill>
              </a:rPr>
              <a:t>(3</a:t>
            </a:r>
            <a:r>
              <a:rPr lang="en-US" sz="2800" dirty="0" smtClean="0"/>
              <a:t>)</a:t>
            </a:r>
            <a:endParaRPr lang="en-US" sz="2800" dirty="0"/>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It essentially represents the speculative and synthesizing activities of philosophy, and it provides the theoretical framework that allows scientists to create worldviews and develop hypotheses that can be tested according to their assumptions</a:t>
            </a:r>
          </a:p>
          <a:p>
            <a:r>
              <a:rPr lang="en-US" dirty="0" smtClean="0">
                <a:solidFill>
                  <a:schemeClr val="bg1"/>
                </a:solidFill>
              </a:rPr>
              <a:t>Thus, theories of science are ultimately related to theories of reality, and the philosophy of science underlies scientific experimentation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Aspects of Metaphysics</a:t>
            </a:r>
            <a:r>
              <a:rPr lang="en-US" sz="2800" dirty="0" smtClean="0">
                <a:solidFill>
                  <a:srgbClr val="FFFF00"/>
                </a:solidFill>
              </a:rPr>
              <a:t> (4)</a:t>
            </a:r>
            <a:endParaRPr lang="en-US" sz="28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It should be recognized that scientists are at times tempted to make interpretations that go beyond the “facts” of the answers to their relatively narrow questions</a:t>
            </a:r>
          </a:p>
          <a:p>
            <a:r>
              <a:rPr lang="en-US" dirty="0" smtClean="0">
                <a:solidFill>
                  <a:schemeClr val="bg1"/>
                </a:solidFill>
              </a:rPr>
              <a:t>Such have invaded the realm of supplying metaphysical answers</a:t>
            </a:r>
          </a:p>
          <a:p>
            <a:r>
              <a:rPr lang="en-US" dirty="0" smtClean="0">
                <a:solidFill>
                  <a:schemeClr val="bg1"/>
                </a:solidFill>
              </a:rPr>
              <a:t>That is the position of scientists who make positive statements about either creation or evolution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Aspects of Metaphysics</a:t>
            </a:r>
            <a:r>
              <a:rPr lang="en-US" sz="2800" dirty="0" smtClean="0">
                <a:solidFill>
                  <a:srgbClr val="FFFF00"/>
                </a:solidFill>
              </a:rPr>
              <a:t> (5)</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They have gone beyond their experimental facts and assumed the role of metaphysician</a:t>
            </a:r>
          </a:p>
          <a:p>
            <a:r>
              <a:rPr lang="en-US" dirty="0" smtClean="0">
                <a:solidFill>
                  <a:schemeClr val="bg1"/>
                </a:solidFill>
              </a:rPr>
              <a:t>This may be well, in and of itself, as long as both they and their students consciously realize that they have exited the realm of science and entered that more basic world of metaphysics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FFFF00"/>
                </a:solidFill>
              </a:rPr>
              <a:t>The Critical Questions of Metaphysics</a:t>
            </a:r>
            <a:r>
              <a:rPr lang="en-US" sz="2800" b="1" dirty="0" smtClean="0">
                <a:solidFill>
                  <a:srgbClr val="FFFF00"/>
                </a:solidFill>
              </a:rPr>
              <a:t> </a:t>
            </a:r>
            <a:r>
              <a:rPr lang="en-US" sz="2800" dirty="0" smtClean="0">
                <a:solidFill>
                  <a:srgbClr val="FFFF00"/>
                </a:solidFill>
              </a:rPr>
              <a:t>(1)</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lnSpcReduction="10000"/>
          </a:bodyPr>
          <a:lstStyle/>
          <a:p>
            <a:r>
              <a:rPr lang="en-US" dirty="0" smtClean="0"/>
              <a:t>Metaphysical questions may be divided into four subsets…</a:t>
            </a:r>
          </a:p>
          <a:p>
            <a:pPr>
              <a:buNone/>
            </a:pPr>
            <a:r>
              <a:rPr lang="en-US" b="1" dirty="0" smtClean="0"/>
              <a:t>1. </a:t>
            </a:r>
            <a:r>
              <a:rPr lang="en-US" b="1" u="sng" dirty="0" smtClean="0"/>
              <a:t>The Cosmological</a:t>
            </a:r>
            <a:r>
              <a:rPr lang="en-US" dirty="0" smtClean="0"/>
              <a:t> –This consists in the study of theories about the origin, nature, and development of the universe as an orderly system</a:t>
            </a:r>
          </a:p>
          <a:p>
            <a:r>
              <a:rPr lang="en-US" dirty="0" smtClean="0"/>
              <a:t>The matters of cosmology include the origin and development of the universe, the question of the purpose of the universe, and the nature of time and space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Critical Questions of Metaphysics</a:t>
            </a:r>
            <a:r>
              <a:rPr lang="en-US" sz="2800" dirty="0" smtClean="0">
                <a:solidFill>
                  <a:srgbClr val="FFFF00"/>
                </a:solidFill>
              </a:rPr>
              <a:t> (2)</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lnSpcReduction="10000"/>
          </a:bodyPr>
          <a:lstStyle/>
          <a:p>
            <a:r>
              <a:rPr lang="en-US" b="1" dirty="0" smtClean="0"/>
              <a:t>How did the universe originate and develop?</a:t>
            </a:r>
          </a:p>
          <a:p>
            <a:r>
              <a:rPr lang="en-US" dirty="0" smtClean="0"/>
              <a:t>-The answers people give are seen as various points on a continuum between the polar extremes of design and accident…</a:t>
            </a:r>
          </a:p>
          <a:p>
            <a:r>
              <a:rPr lang="en-US" b="1" dirty="0" smtClean="0"/>
              <a:t>Is there any purpose to the universe?</a:t>
            </a:r>
          </a:p>
          <a:p>
            <a:r>
              <a:rPr lang="en-US" dirty="0" smtClean="0"/>
              <a:t>-There are three main responses:</a:t>
            </a:r>
          </a:p>
          <a:p>
            <a:r>
              <a:rPr lang="en-US" dirty="0" smtClean="0"/>
              <a:t>  -teleological –theism</a:t>
            </a:r>
          </a:p>
          <a:p>
            <a:r>
              <a:rPr lang="en-US" dirty="0" smtClean="0"/>
              <a:t>  -randomness –naturalism</a:t>
            </a:r>
          </a:p>
          <a:p>
            <a:r>
              <a:rPr lang="en-US" dirty="0" smtClean="0"/>
              <a:t>  -circularity in history –transcendentalism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Critical Questions of Metaphysics</a:t>
            </a:r>
            <a:r>
              <a:rPr lang="en-US" sz="2800" dirty="0" smtClean="0">
                <a:solidFill>
                  <a:srgbClr val="FFFF00"/>
                </a:solidFill>
              </a:rPr>
              <a:t> (3)</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t>2. The second metaphysical aspect is the </a:t>
            </a:r>
            <a:r>
              <a:rPr lang="en-US" b="1" u="sng" dirty="0" smtClean="0"/>
              <a:t>theological</a:t>
            </a:r>
            <a:r>
              <a:rPr lang="en-US" b="1" dirty="0" smtClean="0"/>
              <a:t> </a:t>
            </a:r>
            <a:r>
              <a:rPr lang="en-US" dirty="0" smtClean="0"/>
              <a:t>–it is related to the cosmological</a:t>
            </a:r>
          </a:p>
          <a:p>
            <a:r>
              <a:rPr lang="en-US" dirty="0" smtClean="0"/>
              <a:t>Theology is that part of religious theory that has to do with conceptions of and about God</a:t>
            </a:r>
          </a:p>
          <a:p>
            <a:r>
              <a:rPr lang="en-US" dirty="0" smtClean="0"/>
              <a:t>Such considerations include: Is there a God? If so, is there one or more than one? What are the attributes of God? If God is all good and all powerful, how is it that evil exists? Are there such being as angels, Satan, and the Holy Spirit?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Critical Questions of Metaphysics</a:t>
            </a:r>
            <a:r>
              <a:rPr lang="en-US" sz="2800" dirty="0" smtClean="0">
                <a:solidFill>
                  <a:srgbClr val="FFFF00"/>
                </a:solidFill>
              </a:rPr>
              <a:t> (4)</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t>People answer these questions in various ways:</a:t>
            </a:r>
          </a:p>
          <a:p>
            <a:r>
              <a:rPr lang="en-US" dirty="0" smtClean="0"/>
              <a:t>  -Atheists claim that there is no God</a:t>
            </a:r>
          </a:p>
          <a:p>
            <a:r>
              <a:rPr lang="en-US" dirty="0" smtClean="0"/>
              <a:t>  -Pantheists claim that God equals the universe</a:t>
            </a:r>
          </a:p>
          <a:p>
            <a:r>
              <a:rPr lang="en-US" dirty="0" smtClean="0"/>
              <a:t>  -Deists see God as a detached creator</a:t>
            </a:r>
          </a:p>
          <a:p>
            <a:r>
              <a:rPr lang="en-US" dirty="0" smtClean="0"/>
              <a:t>  -Theists understand God as a personal creator</a:t>
            </a:r>
          </a:p>
          <a:p>
            <a:r>
              <a:rPr lang="en-US" dirty="0" smtClean="0"/>
              <a:t>  -Polytheists see a plurality of deity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0000"/>
            <a:lum/>
          </a:blip>
          <a:srcRect/>
          <a:stretch>
            <a:fillRect t="-28000" b="-2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Critical Questions of Metaphysics</a:t>
            </a:r>
            <a:r>
              <a:rPr lang="en-US" sz="2800" dirty="0" smtClean="0">
                <a:solidFill>
                  <a:srgbClr val="FFFF00"/>
                </a:solidFill>
              </a:rPr>
              <a:t> (5)</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solidFill>
                  <a:schemeClr val="bg1"/>
                </a:solidFill>
              </a:rPr>
              <a:t>3. A third aspect of the metaphysical is the </a:t>
            </a:r>
            <a:r>
              <a:rPr lang="en-US" b="1" u="sng" dirty="0" smtClean="0">
                <a:solidFill>
                  <a:schemeClr val="bg1"/>
                </a:solidFill>
              </a:rPr>
              <a:t>anthropological</a:t>
            </a:r>
            <a:r>
              <a:rPr lang="en-US" b="1" dirty="0" smtClean="0">
                <a:solidFill>
                  <a:schemeClr val="bg1"/>
                </a:solidFill>
              </a:rPr>
              <a:t> </a:t>
            </a:r>
            <a:r>
              <a:rPr lang="en-US" dirty="0" smtClean="0">
                <a:solidFill>
                  <a:schemeClr val="bg1"/>
                </a:solidFill>
              </a:rPr>
              <a:t>–the study of mankind</a:t>
            </a:r>
          </a:p>
          <a:p>
            <a:r>
              <a:rPr lang="en-US" dirty="0" smtClean="0">
                <a:solidFill>
                  <a:schemeClr val="bg1"/>
                </a:solidFill>
              </a:rPr>
              <a:t>This is a unique category because man is both the subject and the object of the study</a:t>
            </a:r>
          </a:p>
          <a:p>
            <a:r>
              <a:rPr lang="en-US" dirty="0" smtClean="0">
                <a:solidFill>
                  <a:schemeClr val="bg1"/>
                </a:solidFill>
              </a:rPr>
              <a:t>This aspect considers matters such as: What is the relationship between mind and body? Is there interaction between mind and body?  Is mind more fundamental than body, with body depending on mind, or visa versa?</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0000"/>
            <a:lum/>
          </a:blip>
          <a:srcRect/>
          <a:stretch>
            <a:fillRect t="-27000" b="-2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Critical Questions of Metaphysics</a:t>
            </a:r>
            <a:r>
              <a:rPr lang="en-US" sz="2800" dirty="0" smtClean="0">
                <a:solidFill>
                  <a:srgbClr val="FFFF00"/>
                </a:solidFill>
              </a:rPr>
              <a:t> (6)</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What is mankind’s moral status? Are people born good, evil, or morally neutral?</a:t>
            </a:r>
          </a:p>
          <a:p>
            <a:r>
              <a:rPr lang="en-US" dirty="0" smtClean="0">
                <a:solidFill>
                  <a:schemeClr val="bg1"/>
                </a:solidFill>
              </a:rPr>
              <a:t>To what extent are individuals free? Do they have free will, or are their thoughts and actions determined by their environment and inheritance? </a:t>
            </a:r>
          </a:p>
          <a:p>
            <a:r>
              <a:rPr lang="en-US" dirty="0" smtClean="0">
                <a:solidFill>
                  <a:schemeClr val="bg1"/>
                </a:solidFill>
              </a:rPr>
              <a:t>Does an individual have a soul?  If so, what is it?</a:t>
            </a:r>
          </a:p>
          <a:p>
            <a:r>
              <a:rPr lang="en-US" dirty="0" smtClean="0">
                <a:solidFill>
                  <a:schemeClr val="bg1"/>
                </a:solidFill>
              </a:rPr>
              <a:t>People have obviously adopted various positions on these questions with implications</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0000"/>
            <a:lum/>
          </a:blip>
          <a:srcRect/>
          <a:stretch>
            <a:fillRect t="-24000" b="-2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Critical Questions of Metaphysics</a:t>
            </a:r>
            <a:r>
              <a:rPr lang="en-US" sz="2800" dirty="0" smtClean="0">
                <a:solidFill>
                  <a:srgbClr val="FFFF00"/>
                </a:solidFill>
              </a:rPr>
              <a:t> (7)</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solidFill>
                  <a:schemeClr val="bg1"/>
                </a:solidFill>
              </a:rPr>
              <a:t>4. A fourth aspect of the metaphysical is the </a:t>
            </a:r>
            <a:r>
              <a:rPr lang="en-US" b="1" u="sng" dirty="0" smtClean="0">
                <a:solidFill>
                  <a:schemeClr val="bg1"/>
                </a:solidFill>
              </a:rPr>
              <a:t>ontological</a:t>
            </a:r>
            <a:r>
              <a:rPr lang="en-US" b="1" dirty="0" smtClean="0">
                <a:solidFill>
                  <a:schemeClr val="bg1"/>
                </a:solidFill>
              </a:rPr>
              <a:t> </a:t>
            </a:r>
            <a:r>
              <a:rPr lang="en-US" dirty="0" smtClean="0">
                <a:solidFill>
                  <a:schemeClr val="bg1"/>
                </a:solidFill>
              </a:rPr>
              <a:t>–the study of being</a:t>
            </a:r>
          </a:p>
          <a:p>
            <a:r>
              <a:rPr lang="en-US" dirty="0" smtClean="0">
                <a:solidFill>
                  <a:schemeClr val="bg1"/>
                </a:solidFill>
              </a:rPr>
              <a:t>Ontology is the study of existence, or what it means for anything to be</a:t>
            </a:r>
          </a:p>
          <a:p>
            <a:r>
              <a:rPr lang="en-US" dirty="0" smtClean="0">
                <a:solidFill>
                  <a:schemeClr val="bg1"/>
                </a:solidFill>
              </a:rPr>
              <a:t>The ontological task is to determine what we mean when we say that something </a:t>
            </a:r>
            <a:r>
              <a:rPr lang="en-US" i="1" dirty="0" smtClean="0">
                <a:solidFill>
                  <a:schemeClr val="bg1"/>
                </a:solidFill>
              </a:rPr>
              <a:t>is</a:t>
            </a:r>
            <a:endParaRPr lang="en-US" dirty="0" smtClean="0">
              <a:solidFill>
                <a:schemeClr val="bg1"/>
              </a:solidFill>
            </a:endParaRPr>
          </a:p>
          <a:p>
            <a:r>
              <a:rPr lang="en-US" dirty="0" smtClean="0">
                <a:solidFill>
                  <a:schemeClr val="bg1"/>
                </a:solidFill>
              </a:rPr>
              <a:t>There are several questions which are central to ontology: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0000"/>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Critical Questions of Metaphysics</a:t>
            </a:r>
            <a:r>
              <a:rPr lang="en-US" sz="2800" dirty="0" smtClean="0">
                <a:solidFill>
                  <a:srgbClr val="FFFF00"/>
                </a:solidFill>
              </a:rPr>
              <a:t> (8)</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lnSpcReduction="10000"/>
          </a:bodyPr>
          <a:lstStyle/>
          <a:p>
            <a:r>
              <a:rPr lang="en-US" dirty="0" smtClean="0">
                <a:solidFill>
                  <a:schemeClr val="bg1"/>
                </a:solidFill>
              </a:rPr>
              <a:t>Is basic reality found in matter or physical energy (the world we can sense), or is it found in spirit or spiritual energy?</a:t>
            </a:r>
          </a:p>
          <a:p>
            <a:r>
              <a:rPr lang="en-US" dirty="0" smtClean="0">
                <a:solidFill>
                  <a:schemeClr val="bg1"/>
                </a:solidFill>
              </a:rPr>
              <a:t>Is it composed of one element (e.g., matter or spirit), or two (e.g., matter and spirit), or many?</a:t>
            </a:r>
          </a:p>
          <a:p>
            <a:r>
              <a:rPr lang="en-US" dirty="0" smtClean="0">
                <a:solidFill>
                  <a:schemeClr val="bg1"/>
                </a:solidFill>
              </a:rPr>
              <a:t>Is reality orderly and lawful in itself, or is it merely orderable by mankind?</a:t>
            </a:r>
          </a:p>
          <a:p>
            <a:r>
              <a:rPr lang="en-US" dirty="0" smtClean="0">
                <a:solidFill>
                  <a:schemeClr val="bg1"/>
                </a:solidFill>
              </a:rPr>
              <a:t>Is it fixed and stable, or is change its central feature? </a:t>
            </a:r>
          </a:p>
          <a:p>
            <a:r>
              <a:rPr lang="en-US" dirty="0" smtClean="0">
                <a:solidFill>
                  <a:schemeClr val="bg1"/>
                </a:solidFill>
              </a:rPr>
              <a:t>Is reality friendly, unfriendly, or neutral to 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t="-28000" b="-2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The Critical Questions of Metaphysics</a:t>
            </a:r>
            <a:r>
              <a:rPr lang="en-US" sz="2800" dirty="0" smtClean="0"/>
              <a:t> (9)</a:t>
            </a:r>
            <a:endParaRPr lang="en-US" sz="3600" dirty="0"/>
          </a:p>
        </p:txBody>
      </p:sp>
      <p:sp>
        <p:nvSpPr>
          <p:cNvPr id="3" name="Content Placeholder 2"/>
          <p:cNvSpPr>
            <a:spLocks noGrp="1"/>
          </p:cNvSpPr>
          <p:nvPr>
            <p:ph idx="1"/>
          </p:nvPr>
        </p:nvSpPr>
        <p:spPr>
          <a:xfrm>
            <a:off x="457200" y="1600200"/>
            <a:ext cx="8458200" cy="5029200"/>
          </a:xfrm>
        </p:spPr>
        <p:txBody>
          <a:bodyPr>
            <a:normAutofit lnSpcReduction="10000"/>
          </a:bodyPr>
          <a:lstStyle/>
          <a:p>
            <a:r>
              <a:rPr lang="en-US" dirty="0" smtClean="0"/>
              <a:t>Even a cursory glance at either historical or contemporary societies will indicate the impact of the cosmological, theological, anthropological, and ontological aspects of metaphysics upon their social, religious, political, economic, and scientific beliefs and practices</a:t>
            </a:r>
          </a:p>
          <a:p>
            <a:r>
              <a:rPr lang="en-US" dirty="0" smtClean="0"/>
              <a:t>People everywhere </a:t>
            </a:r>
            <a:r>
              <a:rPr lang="en-US" b="1" u="sng" dirty="0" smtClean="0"/>
              <a:t>assume</a:t>
            </a:r>
            <a:r>
              <a:rPr lang="en-US" dirty="0" smtClean="0"/>
              <a:t> answers to these questions and then turn around and operate their daily lives on those assumptions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t="-28000" b="-2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The Critical Questions of Metaphysics</a:t>
            </a:r>
            <a:r>
              <a:rPr lang="en-US" sz="2800" dirty="0" smtClean="0"/>
              <a:t> (11)</a:t>
            </a:r>
            <a:endParaRPr lang="en-US" sz="3600" dirty="0"/>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t>The questions of metaphysics are important</a:t>
            </a:r>
          </a:p>
          <a:p>
            <a:r>
              <a:rPr lang="en-US" dirty="0" smtClean="0"/>
              <a:t>They have implications that are far reaching</a:t>
            </a:r>
          </a:p>
          <a:p>
            <a:r>
              <a:rPr lang="en-US" dirty="0" smtClean="0"/>
              <a:t>They would seem to need some </a:t>
            </a:r>
            <a:r>
              <a:rPr lang="en-US" b="1" dirty="0" smtClean="0"/>
              <a:t>basis</a:t>
            </a:r>
            <a:r>
              <a:rPr lang="en-US" dirty="0" smtClean="0"/>
              <a:t> greater than mere assumption since we base our lives on our views of reality</a:t>
            </a:r>
          </a:p>
          <a:p>
            <a:r>
              <a:rPr lang="en-US" dirty="0" smtClean="0"/>
              <a:t>Is there any way we can determine the certainty or truth of our perceptions of what is real –this is the realm of epistemology –what is true?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5000"/>
            <a:lum/>
          </a:blip>
          <a:srcRect/>
          <a:stretch>
            <a:fillRect l="-20000" r="-2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Philosophical Underpinnings of all Worldviews -</a:t>
            </a:r>
            <a:r>
              <a:rPr lang="en-US" sz="3600" b="1" dirty="0" smtClean="0">
                <a:solidFill>
                  <a:srgbClr val="FFFF00"/>
                </a:solidFill>
              </a:rPr>
              <a:t>Epistemology</a:t>
            </a:r>
            <a:endParaRPr lang="en-US" sz="3600" b="1"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t>This is the branch of philosophy which studies the nature, sources, and validity of knowledge</a:t>
            </a:r>
          </a:p>
          <a:p>
            <a:r>
              <a:rPr lang="en-US" dirty="0" smtClean="0"/>
              <a:t>It seeks to answer such questions as “What is true?” and “How do we know?”</a:t>
            </a:r>
          </a:p>
          <a:p>
            <a:r>
              <a:rPr lang="en-US" dirty="0" smtClean="0"/>
              <a:t>Since the study of epistemology deals with such issues as the dependability of knowledge and the propriety of various methods of reaching warrantable truth, it stands with metaphysics at the very center of distinguishing worldviews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Epistemology</a:t>
            </a:r>
            <a:r>
              <a:rPr lang="en-US" sz="3600" b="1" dirty="0" smtClean="0">
                <a:solidFill>
                  <a:srgbClr val="FFFF00"/>
                </a:solidFill>
              </a:rPr>
              <a:t> </a:t>
            </a:r>
            <a:r>
              <a:rPr lang="en-US" sz="3600" dirty="0" smtClean="0">
                <a:solidFill>
                  <a:srgbClr val="FFFF00"/>
                </a:solidFill>
              </a:rPr>
              <a:t>&amp; the </a:t>
            </a:r>
            <a:r>
              <a:rPr lang="en-US" sz="3600" b="1" dirty="0" smtClean="0">
                <a:solidFill>
                  <a:srgbClr val="FFFF00"/>
                </a:solidFill>
              </a:rPr>
              <a:t>dimensions</a:t>
            </a:r>
            <a:r>
              <a:rPr lang="en-US" sz="3600" dirty="0" smtClean="0">
                <a:solidFill>
                  <a:srgbClr val="FFFF00"/>
                </a:solidFill>
              </a:rPr>
              <a:t> of knowledge (its nature)</a:t>
            </a:r>
            <a:endParaRPr lang="en-US" sz="3600" b="1"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fontScale="92500"/>
          </a:bodyPr>
          <a:lstStyle/>
          <a:p>
            <a:pPr>
              <a:buNone/>
            </a:pPr>
            <a:r>
              <a:rPr lang="en-US" dirty="0" smtClean="0">
                <a:solidFill>
                  <a:schemeClr val="bg1"/>
                </a:solidFill>
              </a:rPr>
              <a:t>1. Can reality be known?</a:t>
            </a:r>
          </a:p>
          <a:p>
            <a:pPr>
              <a:buNone/>
            </a:pPr>
            <a:r>
              <a:rPr lang="en-US" dirty="0" smtClean="0">
                <a:solidFill>
                  <a:schemeClr val="bg1"/>
                </a:solidFill>
              </a:rPr>
              <a:t>  -In contrast to the skeptic or classic agnostic</a:t>
            </a:r>
          </a:p>
          <a:p>
            <a:pPr>
              <a:buNone/>
            </a:pPr>
            <a:r>
              <a:rPr lang="en-US" dirty="0" smtClean="0">
                <a:solidFill>
                  <a:schemeClr val="bg1"/>
                </a:solidFill>
              </a:rPr>
              <a:t>2. Is truth relative or absolute?</a:t>
            </a:r>
          </a:p>
          <a:p>
            <a:pPr>
              <a:buNone/>
            </a:pPr>
            <a:r>
              <a:rPr lang="en-US" dirty="0" smtClean="0">
                <a:solidFill>
                  <a:schemeClr val="bg1"/>
                </a:solidFill>
              </a:rPr>
              <a:t>  -Is it subject to change, is it determined by us…?</a:t>
            </a:r>
          </a:p>
          <a:p>
            <a:pPr>
              <a:buNone/>
            </a:pPr>
            <a:r>
              <a:rPr lang="en-US" dirty="0" smtClean="0">
                <a:solidFill>
                  <a:schemeClr val="bg1"/>
                </a:solidFill>
              </a:rPr>
              <a:t>3. Is truth/knowledge subjective or objective?</a:t>
            </a:r>
          </a:p>
          <a:p>
            <a:pPr>
              <a:buNone/>
            </a:pPr>
            <a:r>
              <a:rPr lang="en-US" dirty="0" smtClean="0">
                <a:solidFill>
                  <a:schemeClr val="bg1"/>
                </a:solidFill>
              </a:rPr>
              <a:t>  -Three basic positions: Are we recipients only, participants, or manufacturers of truth?</a:t>
            </a:r>
          </a:p>
          <a:p>
            <a:pPr>
              <a:buNone/>
            </a:pPr>
            <a:r>
              <a:rPr lang="en-US" dirty="0" smtClean="0">
                <a:solidFill>
                  <a:schemeClr val="bg1"/>
                </a:solidFill>
              </a:rPr>
              <a:t>4. Is there truth independent of human experience? –Is knowledge </a:t>
            </a:r>
            <a:r>
              <a:rPr lang="en-US" i="1" dirty="0" smtClean="0">
                <a:solidFill>
                  <a:schemeClr val="bg1"/>
                </a:solidFill>
              </a:rPr>
              <a:t>a priori </a:t>
            </a:r>
            <a:r>
              <a:rPr lang="en-US" dirty="0" smtClean="0">
                <a:solidFill>
                  <a:schemeClr val="bg1"/>
                </a:solidFill>
              </a:rPr>
              <a:t>or </a:t>
            </a:r>
            <a:r>
              <a:rPr lang="en-US" i="1" dirty="0" smtClean="0">
                <a:solidFill>
                  <a:schemeClr val="bg1"/>
                </a:solidFill>
              </a:rPr>
              <a:t>a posteriori  </a:t>
            </a:r>
            <a:r>
              <a:rPr lang="en-US" dirty="0" smtClean="0">
                <a:solidFill>
                  <a:schemeClr val="bg1"/>
                </a:solidFill>
              </a:rPr>
              <a:t>(1 + 1 =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linds(horizontal)">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linds(horizontal)">
                                      <p:cBhvr>
                                        <p:cTn id="15" dur="500"/>
                                        <p:tgtEl>
                                          <p:spTgt spid="3">
                                            <p:txEl>
                                              <p:pRg st="4" end="4"/>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blinds(horizontal)">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blinds(horizontal)">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Epistemology &amp; the </a:t>
            </a:r>
            <a:r>
              <a:rPr lang="en-US" sz="3600" b="1" dirty="0" smtClean="0">
                <a:solidFill>
                  <a:srgbClr val="FFFF00"/>
                </a:solidFill>
              </a:rPr>
              <a:t>sources</a:t>
            </a:r>
            <a:r>
              <a:rPr lang="en-US" sz="3600" dirty="0" smtClean="0">
                <a:solidFill>
                  <a:srgbClr val="FFFF00"/>
                </a:solidFill>
              </a:rPr>
              <a:t> of knowledge</a:t>
            </a: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The Senses (empiricism)</a:t>
            </a:r>
          </a:p>
          <a:p>
            <a:r>
              <a:rPr lang="en-US" dirty="0" smtClean="0">
                <a:solidFill>
                  <a:schemeClr val="bg1"/>
                </a:solidFill>
              </a:rPr>
              <a:t>Revelation (supernaturally revealed truth)</a:t>
            </a:r>
          </a:p>
          <a:p>
            <a:r>
              <a:rPr lang="en-US" dirty="0" smtClean="0">
                <a:solidFill>
                  <a:schemeClr val="bg1"/>
                </a:solidFill>
              </a:rPr>
              <a:t>Authority (tradition or society authorized)</a:t>
            </a:r>
          </a:p>
          <a:p>
            <a:r>
              <a:rPr lang="en-US" dirty="0" smtClean="0">
                <a:solidFill>
                  <a:schemeClr val="bg1"/>
                </a:solidFill>
              </a:rPr>
              <a:t>Reason (rationalism –use of reasoning, logic)</a:t>
            </a:r>
          </a:p>
          <a:p>
            <a:r>
              <a:rPr lang="en-US" dirty="0" smtClean="0">
                <a:solidFill>
                  <a:schemeClr val="bg1"/>
                </a:solidFill>
              </a:rPr>
              <a:t>Intuition (unconscious insight, feeling certain)</a:t>
            </a:r>
          </a:p>
          <a:p>
            <a:r>
              <a:rPr lang="en-US" dirty="0" smtClean="0">
                <a:solidFill>
                  <a:schemeClr val="bg1"/>
                </a:solidFill>
              </a:rPr>
              <a:t>The complementary nature of knowledge sources…</a:t>
            </a:r>
          </a:p>
          <a:p>
            <a:r>
              <a:rPr lang="en-US" dirty="0" smtClean="0">
                <a:solidFill>
                  <a:schemeClr val="bg1"/>
                </a:solidFill>
              </a:rPr>
              <a:t>Is there one source that trumps the others?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Epistemology &amp; the </a:t>
            </a:r>
            <a:r>
              <a:rPr lang="en-US" sz="3600" b="1" dirty="0" smtClean="0">
                <a:solidFill>
                  <a:srgbClr val="FFFF00"/>
                </a:solidFill>
              </a:rPr>
              <a:t>validity</a:t>
            </a:r>
            <a:r>
              <a:rPr lang="en-US" sz="3600" dirty="0" smtClean="0">
                <a:solidFill>
                  <a:srgbClr val="FFFF00"/>
                </a:solidFill>
              </a:rPr>
              <a:t> of knowledge</a:t>
            </a:r>
            <a:endParaRPr lang="en-US" sz="3600" dirty="0">
              <a:solidFill>
                <a:srgbClr val="FFFF00"/>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The </a:t>
            </a:r>
            <a:r>
              <a:rPr lang="en-US" b="1" dirty="0" smtClean="0">
                <a:solidFill>
                  <a:schemeClr val="bg1"/>
                </a:solidFill>
              </a:rPr>
              <a:t>correspondence</a:t>
            </a:r>
            <a:r>
              <a:rPr lang="en-US" dirty="0" smtClean="0">
                <a:solidFill>
                  <a:schemeClr val="bg1"/>
                </a:solidFill>
              </a:rPr>
              <a:t> theory –truth is faithfulness to objective reality (that which corresponds with “fact”) –whatever </a:t>
            </a:r>
            <a:r>
              <a:rPr lang="en-US" i="1" dirty="0" smtClean="0">
                <a:solidFill>
                  <a:schemeClr val="bg1"/>
                </a:solidFill>
              </a:rPr>
              <a:t>that</a:t>
            </a:r>
            <a:r>
              <a:rPr lang="en-US" dirty="0" smtClean="0">
                <a:solidFill>
                  <a:schemeClr val="bg1"/>
                </a:solidFill>
              </a:rPr>
              <a:t> is…</a:t>
            </a:r>
          </a:p>
          <a:p>
            <a:r>
              <a:rPr lang="en-US" dirty="0" smtClean="0">
                <a:solidFill>
                  <a:schemeClr val="bg1"/>
                </a:solidFill>
              </a:rPr>
              <a:t>The </a:t>
            </a:r>
            <a:r>
              <a:rPr lang="en-US" b="1" dirty="0" smtClean="0">
                <a:solidFill>
                  <a:schemeClr val="bg1"/>
                </a:solidFill>
              </a:rPr>
              <a:t>coherence</a:t>
            </a:r>
            <a:r>
              <a:rPr lang="en-US" dirty="0" smtClean="0">
                <a:solidFill>
                  <a:schemeClr val="bg1"/>
                </a:solidFill>
              </a:rPr>
              <a:t> theory –consistency with all of one’s judgments –requires a proper foundation</a:t>
            </a:r>
          </a:p>
          <a:p>
            <a:r>
              <a:rPr lang="en-US" dirty="0" smtClean="0">
                <a:solidFill>
                  <a:schemeClr val="bg1"/>
                </a:solidFill>
              </a:rPr>
              <a:t>The </a:t>
            </a:r>
            <a:r>
              <a:rPr lang="en-US" b="1" dirty="0" smtClean="0">
                <a:solidFill>
                  <a:schemeClr val="bg1"/>
                </a:solidFill>
              </a:rPr>
              <a:t>pragmatic</a:t>
            </a:r>
            <a:r>
              <a:rPr lang="en-US" dirty="0" smtClean="0">
                <a:solidFill>
                  <a:schemeClr val="bg1"/>
                </a:solidFill>
              </a:rPr>
              <a:t> theory –whatever works is valid or true (focuses on utility, workability, or satisfactory consequences) –leads to relativism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bg1"/>
                </a:solidFill>
              </a:rPr>
              <a:t>Philosophical Underpinnings of all Worldviews –</a:t>
            </a:r>
            <a:r>
              <a:rPr lang="en-US" sz="3600" b="1" dirty="0" smtClean="0">
                <a:solidFill>
                  <a:schemeClr val="bg1"/>
                </a:solidFill>
              </a:rPr>
              <a:t>Axiology</a:t>
            </a:r>
            <a:endParaRPr lang="en-US" sz="3600" b="1" dirty="0">
              <a:solidFill>
                <a:schemeClr val="bg1"/>
              </a:solidFill>
            </a:endParaRP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rgbClr val="FFFF00"/>
                </a:solidFill>
              </a:rPr>
              <a:t>Axiological systems are built on conceptions of reality (metaphysics) and truth (epistemology)</a:t>
            </a:r>
          </a:p>
          <a:p>
            <a:r>
              <a:rPr lang="en-US" dirty="0" smtClean="0">
                <a:solidFill>
                  <a:srgbClr val="FFFF00"/>
                </a:solidFill>
              </a:rPr>
              <a:t>The concerns of axiology –</a:t>
            </a:r>
            <a:r>
              <a:rPr lang="en-US" b="1" dirty="0" smtClean="0">
                <a:solidFill>
                  <a:srgbClr val="FFFF00"/>
                </a:solidFill>
              </a:rPr>
              <a:t>What is of value</a:t>
            </a:r>
            <a:r>
              <a:rPr lang="en-US" dirty="0" smtClean="0">
                <a:solidFill>
                  <a:srgbClr val="FFFF00"/>
                </a:solidFill>
              </a:rPr>
              <a:t>?</a:t>
            </a:r>
          </a:p>
          <a:p>
            <a:r>
              <a:rPr lang="en-US" dirty="0" smtClean="0">
                <a:solidFill>
                  <a:srgbClr val="FFFF00"/>
                </a:solidFill>
              </a:rPr>
              <a:t>Humans desire some things more than others</a:t>
            </a:r>
          </a:p>
          <a:p>
            <a:r>
              <a:rPr lang="en-US" dirty="0" smtClean="0">
                <a:solidFill>
                  <a:srgbClr val="FFFF00"/>
                </a:solidFill>
              </a:rPr>
              <a:t>Much of life is based on a system of values</a:t>
            </a:r>
          </a:p>
          <a:p>
            <a:r>
              <a:rPr lang="en-US" dirty="0" smtClean="0">
                <a:solidFill>
                  <a:srgbClr val="FFFF00"/>
                </a:solidFill>
              </a:rPr>
              <a:t>The question of values deals with notions of what a person or society conceives of as being good or preferable –this is a potential source of conflict when people have differing values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bg1"/>
                </a:solidFill>
              </a:rPr>
              <a:t>-The elements of axiology</a:t>
            </a:r>
            <a:endParaRPr lang="en-US" sz="3600" dirty="0">
              <a:solidFill>
                <a:schemeClr val="bg1"/>
              </a:solidFill>
            </a:endParaRPr>
          </a:p>
        </p:txBody>
      </p:sp>
      <p:sp>
        <p:nvSpPr>
          <p:cNvPr id="3" name="Content Placeholder 2"/>
          <p:cNvSpPr>
            <a:spLocks noGrp="1"/>
          </p:cNvSpPr>
          <p:nvPr>
            <p:ph idx="1"/>
          </p:nvPr>
        </p:nvSpPr>
        <p:spPr>
          <a:xfrm>
            <a:off x="457200" y="1600200"/>
            <a:ext cx="8458200" cy="5029200"/>
          </a:xfrm>
        </p:spPr>
        <p:txBody>
          <a:bodyPr>
            <a:normAutofit lnSpcReduction="10000"/>
          </a:bodyPr>
          <a:lstStyle/>
          <a:p>
            <a:pPr>
              <a:buNone/>
            </a:pPr>
            <a:r>
              <a:rPr lang="en-US" b="1" dirty="0" smtClean="0"/>
              <a:t>1</a:t>
            </a:r>
            <a:r>
              <a:rPr lang="en-US" b="1" dirty="0" smtClean="0">
                <a:solidFill>
                  <a:srgbClr val="FFFF00"/>
                </a:solidFill>
              </a:rPr>
              <a:t>. Ethics</a:t>
            </a:r>
            <a:r>
              <a:rPr lang="en-US" dirty="0" smtClean="0">
                <a:solidFill>
                  <a:srgbClr val="FFFF00"/>
                </a:solidFill>
              </a:rPr>
              <a:t> –the study of moral values and conduct</a:t>
            </a:r>
          </a:p>
          <a:p>
            <a:r>
              <a:rPr lang="en-US" dirty="0" smtClean="0">
                <a:solidFill>
                  <a:srgbClr val="FFFF00"/>
                </a:solidFill>
              </a:rPr>
              <a:t>It deals with the questions, “What should I do?”</a:t>
            </a:r>
            <a:r>
              <a:rPr lang="en-US" dirty="0">
                <a:solidFill>
                  <a:srgbClr val="FFFF00"/>
                </a:solidFill>
              </a:rPr>
              <a:t> </a:t>
            </a:r>
            <a:r>
              <a:rPr lang="en-US" dirty="0" smtClean="0">
                <a:solidFill>
                  <a:srgbClr val="FFFF00"/>
                </a:solidFill>
              </a:rPr>
              <a:t>“What is the good life for all people?” and “What is good conduct?</a:t>
            </a:r>
          </a:p>
          <a:p>
            <a:r>
              <a:rPr lang="en-US" dirty="0" smtClean="0">
                <a:solidFill>
                  <a:srgbClr val="FFFF00"/>
                </a:solidFill>
              </a:rPr>
              <a:t>Ethics issues that tend to divide people…</a:t>
            </a:r>
          </a:p>
          <a:p>
            <a:pPr>
              <a:buNone/>
            </a:pPr>
            <a:r>
              <a:rPr lang="en-US" dirty="0" smtClean="0">
                <a:solidFill>
                  <a:srgbClr val="FFFF00"/>
                </a:solidFill>
              </a:rPr>
              <a:t>	-Are ethical standards and values absolute?</a:t>
            </a:r>
          </a:p>
          <a:p>
            <a:pPr>
              <a:buNone/>
            </a:pPr>
            <a:r>
              <a:rPr lang="en-US" dirty="0" smtClean="0">
                <a:solidFill>
                  <a:srgbClr val="FFFF00"/>
                </a:solidFill>
              </a:rPr>
              <a:t>	-Do universal morals and values exist?</a:t>
            </a:r>
          </a:p>
          <a:p>
            <a:pPr>
              <a:buNone/>
            </a:pPr>
            <a:r>
              <a:rPr lang="en-US" dirty="0" smtClean="0">
                <a:solidFill>
                  <a:srgbClr val="FFFF00"/>
                </a:solidFill>
              </a:rPr>
              <a:t>	-Does the end ever justify the means?</a:t>
            </a:r>
          </a:p>
          <a:p>
            <a:pPr>
              <a:buNone/>
            </a:pPr>
            <a:r>
              <a:rPr lang="en-US" dirty="0" smtClean="0">
                <a:solidFill>
                  <a:srgbClr val="FFFF00"/>
                </a:solidFill>
              </a:rPr>
              <a:t>	-Who or what is the basis of ethical authority?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bg1"/>
                </a:solidFill>
              </a:rPr>
              <a:t>-The elements of axiology</a:t>
            </a:r>
            <a:endParaRPr lang="en-US" sz="3600" dirty="0">
              <a:solidFill>
                <a:schemeClr val="bg1"/>
              </a:solidFill>
            </a:endParaRP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solidFill>
                  <a:srgbClr val="FFFF00"/>
                </a:solidFill>
              </a:rPr>
              <a:t>2. Aesthetics</a:t>
            </a:r>
            <a:r>
              <a:rPr lang="en-US" dirty="0" smtClean="0">
                <a:solidFill>
                  <a:srgbClr val="FFFF00"/>
                </a:solidFill>
              </a:rPr>
              <a:t> –the realm of value regarding beauty and art</a:t>
            </a:r>
          </a:p>
          <a:p>
            <a:r>
              <a:rPr lang="en-US" dirty="0" smtClean="0">
                <a:solidFill>
                  <a:srgbClr val="FFFF00"/>
                </a:solidFill>
              </a:rPr>
              <a:t>Aesthetics deals with the theoretical aspects of art in its widest sense and should not be confused with actual works of art or the technical criticism of them</a:t>
            </a:r>
          </a:p>
          <a:p>
            <a:r>
              <a:rPr lang="en-US" dirty="0" smtClean="0">
                <a:solidFill>
                  <a:srgbClr val="FFFF00"/>
                </a:solidFill>
              </a:rPr>
              <a:t>Aesthetic valuation is a part of daily experience and cannot be avoided</a:t>
            </a:r>
          </a:p>
          <a:p>
            <a:r>
              <a:rPr lang="en-US" dirty="0" smtClean="0">
                <a:solidFill>
                  <a:srgbClr val="FFFF00"/>
                </a:solidFill>
              </a:rPr>
              <a:t>Are there any inherent principles or boundaries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bg1"/>
                </a:solidFill>
              </a:rPr>
              <a:t>The metaphysical-epistemological dilemma</a:t>
            </a: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t>There is </a:t>
            </a:r>
            <a:r>
              <a:rPr lang="en-US" b="1" dirty="0" smtClean="0"/>
              <a:t>a problem </a:t>
            </a:r>
            <a:r>
              <a:rPr lang="en-US" dirty="0" smtClean="0"/>
              <a:t>with our presuppositions regarding our understanding of reality and knowledge/truth –Which comes first?</a:t>
            </a:r>
          </a:p>
          <a:p>
            <a:r>
              <a:rPr lang="en-US" dirty="0" smtClean="0"/>
              <a:t>It is </a:t>
            </a:r>
            <a:r>
              <a:rPr lang="en-US" b="1" dirty="0" smtClean="0"/>
              <a:t>not possible </a:t>
            </a:r>
            <a:r>
              <a:rPr lang="en-US" dirty="0" smtClean="0"/>
              <a:t>to make statements about reality without first having a </a:t>
            </a:r>
            <a:r>
              <a:rPr lang="en-US" u="sng" dirty="0" smtClean="0"/>
              <a:t>theory for arriving at truth</a:t>
            </a:r>
          </a:p>
          <a:p>
            <a:r>
              <a:rPr lang="en-US" dirty="0" smtClean="0"/>
              <a:t>And such a theory cannot be developed without first having a </a:t>
            </a:r>
            <a:r>
              <a:rPr lang="en-US" u="sng" dirty="0" smtClean="0"/>
              <a:t>concept of reality</a:t>
            </a:r>
          </a:p>
          <a:p>
            <a:r>
              <a:rPr lang="en-US" dirty="0" smtClean="0"/>
              <a:t>So we are caught in a web of circularity…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5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bg1"/>
                </a:solidFill>
              </a:rPr>
              <a:t>The metaphysical-epistemological dilemma</a:t>
            </a: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t>Through the study of basic questions, people are forced to realize their smallness and helplessness in the universe</a:t>
            </a:r>
          </a:p>
          <a:p>
            <a:r>
              <a:rPr lang="en-US" dirty="0" smtClean="0"/>
              <a:t>They realize that nothing can be known for certain in the sense of final and ultimate proof that is open and acceptable to all people</a:t>
            </a:r>
          </a:p>
          <a:p>
            <a:r>
              <a:rPr lang="en-US" b="1" dirty="0" smtClean="0"/>
              <a:t>Every person</a:t>
            </a:r>
            <a:r>
              <a:rPr lang="en-US" dirty="0" smtClean="0"/>
              <a:t>, the skeptic and the agnostic, the scientist and the businessman, the Hindu and the Christian, </a:t>
            </a:r>
            <a:r>
              <a:rPr lang="en-US" b="1" dirty="0" smtClean="0"/>
              <a:t>lives by faith!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5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bg1"/>
                </a:solidFill>
              </a:rPr>
              <a:t>The metaphysical-epistemological dilemma</a:t>
            </a: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t>The acceptance of a particular position in metaphysics and epistemology is a faith-choice made by individuals, and it entails a commitment to a way of life</a:t>
            </a:r>
          </a:p>
          <a:p>
            <a:r>
              <a:rPr lang="en-US" dirty="0" smtClean="0"/>
              <a:t>The circular nature of the reality-truth dilemma is not the most comforting aspect of philosophical thought, but it points out that we are all in the same boat –living by faith</a:t>
            </a:r>
          </a:p>
          <a:p>
            <a:r>
              <a:rPr lang="en-US" dirty="0" smtClean="0"/>
              <a:t>So is there </a:t>
            </a:r>
            <a:r>
              <a:rPr lang="en-US" b="1" dirty="0" smtClean="0"/>
              <a:t>any</a:t>
            </a:r>
            <a:r>
              <a:rPr lang="en-US" dirty="0" smtClean="0"/>
              <a:t> other </a:t>
            </a:r>
            <a:r>
              <a:rPr lang="en-US" b="1" dirty="0" smtClean="0"/>
              <a:t>validation</a:t>
            </a:r>
            <a:r>
              <a:rPr lang="en-US" dirty="0" smtClean="0"/>
              <a:t> for our views?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What is an adequate test for the validity  (truth) of a worldview?</a:t>
            </a:r>
          </a:p>
        </p:txBody>
      </p:sp>
      <p:sp>
        <p:nvSpPr>
          <p:cNvPr id="3" name="Content Placeholder 2"/>
          <p:cNvSpPr>
            <a:spLocks noGrp="1"/>
          </p:cNvSpPr>
          <p:nvPr>
            <p:ph idx="1"/>
          </p:nvPr>
        </p:nvSpPr>
        <p:spPr>
          <a:xfrm>
            <a:off x="457200" y="1600200"/>
            <a:ext cx="8458200" cy="5029200"/>
          </a:xfrm>
        </p:spPr>
        <p:txBody>
          <a:bodyPr>
            <a:normAutofit/>
          </a:bodyPr>
          <a:lstStyle/>
          <a:p>
            <a:r>
              <a:rPr lang="en-US" dirty="0" smtClean="0">
                <a:solidFill>
                  <a:schemeClr val="bg1"/>
                </a:solidFill>
              </a:rPr>
              <a:t>Consider the following suggested tests…</a:t>
            </a:r>
          </a:p>
          <a:p>
            <a:pPr>
              <a:buNone/>
            </a:pPr>
            <a:r>
              <a:rPr lang="en-US" b="1" dirty="0" smtClean="0">
                <a:solidFill>
                  <a:schemeClr val="bg1"/>
                </a:solidFill>
              </a:rPr>
              <a:t>1. Fideism</a:t>
            </a:r>
            <a:r>
              <a:rPr lang="en-US" dirty="0" smtClean="0">
                <a:solidFill>
                  <a:schemeClr val="bg1"/>
                </a:solidFill>
              </a:rPr>
              <a:t> –the view that there are no rational ways to justify one’s beliefs; faith alone is necessary</a:t>
            </a:r>
          </a:p>
          <a:p>
            <a:r>
              <a:rPr lang="en-US" dirty="0" smtClean="0">
                <a:solidFill>
                  <a:schemeClr val="bg1"/>
                </a:solidFill>
              </a:rPr>
              <a:t>But this is not actually a test for truth, but an unsubstantiated belief; there may be conflicting beliefs that are actually contradictory but held with equal passion –both cannot be true in the same way at the same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Consider the following suggested tests…</a:t>
            </a: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solidFill>
                  <a:schemeClr val="bg1"/>
                </a:solidFill>
              </a:rPr>
              <a:t>2. Rationalism</a:t>
            </a:r>
            <a:r>
              <a:rPr lang="en-US" dirty="0" smtClean="0">
                <a:solidFill>
                  <a:schemeClr val="bg1"/>
                </a:solidFill>
              </a:rPr>
              <a:t> –The view that stresses reason or rational explanations; use of logic</a:t>
            </a:r>
          </a:p>
          <a:p>
            <a:r>
              <a:rPr lang="en-US" dirty="0" smtClean="0">
                <a:solidFill>
                  <a:schemeClr val="bg1"/>
                </a:solidFill>
              </a:rPr>
              <a:t>This proves only the possibility of a view, not the actuality</a:t>
            </a:r>
          </a:p>
          <a:p>
            <a:pPr>
              <a:buNone/>
            </a:pPr>
            <a:r>
              <a:rPr lang="en-US" b="1" dirty="0" smtClean="0">
                <a:solidFill>
                  <a:schemeClr val="bg1"/>
                </a:solidFill>
              </a:rPr>
              <a:t>3. Experientialism </a:t>
            </a:r>
            <a:r>
              <a:rPr lang="en-US" dirty="0" smtClean="0">
                <a:solidFill>
                  <a:schemeClr val="bg1"/>
                </a:solidFill>
              </a:rPr>
              <a:t>–the view that experience is a test for truth since all knowledge begins with sense experience</a:t>
            </a:r>
          </a:p>
          <a:p>
            <a:r>
              <a:rPr lang="en-US" dirty="0" smtClean="0">
                <a:solidFill>
                  <a:schemeClr val="bg1"/>
                </a:solidFill>
              </a:rPr>
              <a:t>Experience is neither true nor false and it may be conflicting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Consider the following suggested tests…</a:t>
            </a: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solidFill>
                  <a:schemeClr val="bg1"/>
                </a:solidFill>
              </a:rPr>
              <a:t>4. </a:t>
            </a:r>
            <a:r>
              <a:rPr lang="en-US" b="1" dirty="0" err="1" smtClean="0">
                <a:solidFill>
                  <a:schemeClr val="bg1"/>
                </a:solidFill>
              </a:rPr>
              <a:t>Revelationism</a:t>
            </a:r>
            <a:r>
              <a:rPr lang="en-US" dirty="0" smtClean="0">
                <a:solidFill>
                  <a:schemeClr val="bg1"/>
                </a:solidFill>
              </a:rPr>
              <a:t> –The view that special revelation is the test for truth</a:t>
            </a:r>
          </a:p>
          <a:p>
            <a:r>
              <a:rPr lang="en-US" dirty="0" smtClean="0">
                <a:solidFill>
                  <a:schemeClr val="bg1"/>
                </a:solidFill>
              </a:rPr>
              <a:t>But it is a claim to truth, not a test; in fact it is a form of fideism –one is simply to accept by faith, not evidence, and there may be conflicting claims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Consider the following suggested tests…</a:t>
            </a: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solidFill>
                  <a:schemeClr val="bg1"/>
                </a:solidFill>
              </a:rPr>
              <a:t>5. </a:t>
            </a:r>
            <a:r>
              <a:rPr lang="en-US" b="1" dirty="0" err="1" smtClean="0">
                <a:solidFill>
                  <a:schemeClr val="bg1"/>
                </a:solidFill>
              </a:rPr>
              <a:t>Evidentialism</a:t>
            </a:r>
            <a:r>
              <a:rPr lang="en-US" dirty="0" smtClean="0">
                <a:solidFill>
                  <a:schemeClr val="bg1"/>
                </a:solidFill>
              </a:rPr>
              <a:t> (factualism)–The view that evidence or facts are the test for the truth of a worldview</a:t>
            </a:r>
          </a:p>
          <a:p>
            <a:r>
              <a:rPr lang="en-US" dirty="0" smtClean="0">
                <a:solidFill>
                  <a:schemeClr val="bg1"/>
                </a:solidFill>
              </a:rPr>
              <a:t>But facts, as such, are neither true nor false and do not establish truth, and may be used in conflicting truth claims and frameworks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Consider the following suggested tests…</a:t>
            </a: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solidFill>
                  <a:schemeClr val="bg1"/>
                </a:solidFill>
              </a:rPr>
              <a:t>6. Non-</a:t>
            </a:r>
            <a:r>
              <a:rPr lang="en-US" b="1" dirty="0" err="1" smtClean="0">
                <a:solidFill>
                  <a:schemeClr val="bg1"/>
                </a:solidFill>
              </a:rPr>
              <a:t>contradictionism</a:t>
            </a:r>
            <a:r>
              <a:rPr lang="en-US" dirty="0" smtClean="0">
                <a:solidFill>
                  <a:schemeClr val="bg1"/>
                </a:solidFill>
              </a:rPr>
              <a:t> (systematic consistency) –The view that the truth is found in the system which maintains logical consistency with itself</a:t>
            </a:r>
          </a:p>
          <a:p>
            <a:r>
              <a:rPr lang="en-US" dirty="0" smtClean="0">
                <a:solidFill>
                  <a:schemeClr val="bg1"/>
                </a:solidFill>
              </a:rPr>
              <a:t>But the law of non-contradiction only shows the possibility of truth, and it is possible for more than one worldview to be non-contradictory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Consider the following suggested tests…</a:t>
            </a: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solidFill>
                  <a:schemeClr val="bg1"/>
                </a:solidFill>
              </a:rPr>
              <a:t>7. Pragmatism </a:t>
            </a:r>
            <a:r>
              <a:rPr lang="en-US" dirty="0" smtClean="0">
                <a:solidFill>
                  <a:schemeClr val="bg1"/>
                </a:solidFill>
              </a:rPr>
              <a:t>–The view that whatever gets desired results is true, the end justifies the means</a:t>
            </a:r>
          </a:p>
          <a:p>
            <a:r>
              <a:rPr lang="en-US" dirty="0" smtClean="0">
                <a:solidFill>
                  <a:schemeClr val="bg1"/>
                </a:solidFill>
              </a:rPr>
              <a:t>But the desired results may be unrelated to the truth of the view (i.e. lying); pragmatism does not establish what is true but simply what works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Consider the following suggested tests…</a:t>
            </a: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solidFill>
                  <a:schemeClr val="bg1"/>
                </a:solidFill>
              </a:rPr>
              <a:t>8. Supernaturalism </a:t>
            </a:r>
            <a:r>
              <a:rPr lang="en-US" dirty="0" smtClean="0">
                <a:solidFill>
                  <a:schemeClr val="bg1"/>
                </a:solidFill>
              </a:rPr>
              <a:t>–The view that supernatural events (i.e. miracles) prove a worldview to be true </a:t>
            </a:r>
          </a:p>
          <a:p>
            <a:r>
              <a:rPr lang="en-US" dirty="0" smtClean="0">
                <a:solidFill>
                  <a:schemeClr val="bg1"/>
                </a:solidFill>
              </a:rPr>
              <a:t>But supernaturalism presupposes the truth of a worldview and there are conflicting truth systems which claim supernatural support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Consider the following suggested tests…</a:t>
            </a:r>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US" b="1" dirty="0" smtClean="0">
                <a:solidFill>
                  <a:schemeClr val="bg1"/>
                </a:solidFill>
              </a:rPr>
              <a:t>9. </a:t>
            </a:r>
            <a:r>
              <a:rPr lang="en-US" b="1" dirty="0" err="1" smtClean="0">
                <a:solidFill>
                  <a:schemeClr val="bg1"/>
                </a:solidFill>
              </a:rPr>
              <a:t>Combinationalism</a:t>
            </a:r>
            <a:r>
              <a:rPr lang="en-US" b="1" dirty="0" smtClean="0">
                <a:solidFill>
                  <a:schemeClr val="bg1"/>
                </a:solidFill>
              </a:rPr>
              <a:t> </a:t>
            </a:r>
            <a:r>
              <a:rPr lang="en-US" dirty="0" smtClean="0">
                <a:solidFill>
                  <a:schemeClr val="bg1"/>
                </a:solidFill>
              </a:rPr>
              <a:t>(systematic coherence) –The view that combines </a:t>
            </a:r>
            <a:r>
              <a:rPr lang="en-US" dirty="0" err="1" smtClean="0">
                <a:solidFill>
                  <a:schemeClr val="bg1"/>
                </a:solidFill>
              </a:rPr>
              <a:t>evidentialism</a:t>
            </a:r>
            <a:r>
              <a:rPr lang="en-US" dirty="0" smtClean="0">
                <a:solidFill>
                  <a:schemeClr val="bg1"/>
                </a:solidFill>
              </a:rPr>
              <a:t> and non-</a:t>
            </a:r>
            <a:r>
              <a:rPr lang="en-US" dirty="0" err="1" smtClean="0">
                <a:solidFill>
                  <a:schemeClr val="bg1"/>
                </a:solidFill>
              </a:rPr>
              <a:t>contradictionism</a:t>
            </a:r>
            <a:r>
              <a:rPr lang="en-US" dirty="0" smtClean="0">
                <a:solidFill>
                  <a:schemeClr val="bg1"/>
                </a:solidFill>
              </a:rPr>
              <a:t> as a test for truth</a:t>
            </a:r>
          </a:p>
          <a:p>
            <a:r>
              <a:rPr lang="en-US" dirty="0" smtClean="0">
                <a:solidFill>
                  <a:schemeClr val="bg1"/>
                </a:solidFill>
              </a:rPr>
              <a:t>But combining two inadequate views does not make an adequate one, and a number of opposing worldviews may be equally systematically coherent</a:t>
            </a:r>
          </a:p>
          <a:p>
            <a:r>
              <a:rPr lang="en-US" b="1" dirty="0" smtClean="0">
                <a:solidFill>
                  <a:schemeClr val="bg1"/>
                </a:solidFill>
              </a:rPr>
              <a:t>Ill:</a:t>
            </a:r>
            <a:r>
              <a:rPr lang="en-US" dirty="0" smtClean="0">
                <a:solidFill>
                  <a:schemeClr val="bg1"/>
                </a:solidFill>
              </a:rPr>
              <a:t> leaky buckets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bg1"/>
                </a:solidFill>
              </a:rPr>
              <a:t>Is there an Adequate Test for Truth?</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AutoNum type="arabicPeriod"/>
            </a:pPr>
            <a:r>
              <a:rPr lang="en-US" b="1" dirty="0" err="1" smtClean="0">
                <a:solidFill>
                  <a:srgbClr val="FFFF00"/>
                </a:solidFill>
              </a:rPr>
              <a:t>Undeniability</a:t>
            </a:r>
            <a:r>
              <a:rPr lang="en-US" b="1" dirty="0" smtClean="0">
                <a:solidFill>
                  <a:srgbClr val="FFFF00"/>
                </a:solidFill>
              </a:rPr>
              <a:t> </a:t>
            </a:r>
            <a:r>
              <a:rPr lang="en-US" dirty="0" smtClean="0">
                <a:solidFill>
                  <a:srgbClr val="FFFF00"/>
                </a:solidFill>
              </a:rPr>
              <a:t>is an adequate test for the truth of a worldview</a:t>
            </a:r>
          </a:p>
          <a:p>
            <a:pPr marL="514350" indent="-514350">
              <a:buNone/>
            </a:pPr>
            <a:r>
              <a:rPr lang="en-US" dirty="0" smtClean="0">
                <a:solidFill>
                  <a:srgbClr val="FFFF00"/>
                </a:solidFill>
              </a:rPr>
              <a:t>	-What is actually undeniable is true</a:t>
            </a:r>
          </a:p>
          <a:p>
            <a:pPr marL="514350" indent="-514350">
              <a:buNone/>
            </a:pPr>
            <a:r>
              <a:rPr lang="en-US" dirty="0" smtClean="0">
                <a:solidFill>
                  <a:srgbClr val="FFFF00"/>
                </a:solidFill>
              </a:rPr>
              <a:t>	-What is actually </a:t>
            </a:r>
            <a:r>
              <a:rPr lang="en-US" dirty="0" err="1" smtClean="0">
                <a:solidFill>
                  <a:srgbClr val="FFFF00"/>
                </a:solidFill>
              </a:rPr>
              <a:t>unaffirmable</a:t>
            </a:r>
            <a:r>
              <a:rPr lang="en-US" dirty="0" smtClean="0">
                <a:solidFill>
                  <a:srgbClr val="FFFF00"/>
                </a:solidFill>
              </a:rPr>
              <a:t> is false</a:t>
            </a:r>
          </a:p>
          <a:p>
            <a:pPr marL="514350" indent="-514350">
              <a:buNone/>
            </a:pPr>
            <a:r>
              <a:rPr lang="en-US" dirty="0" smtClean="0">
                <a:solidFill>
                  <a:srgbClr val="FFFF00"/>
                </a:solidFill>
              </a:rPr>
              <a:t>	-</a:t>
            </a:r>
            <a:r>
              <a:rPr lang="en-US" dirty="0" err="1" smtClean="0">
                <a:solidFill>
                  <a:srgbClr val="FFFF00"/>
                </a:solidFill>
              </a:rPr>
              <a:t>Undeniability</a:t>
            </a:r>
            <a:r>
              <a:rPr lang="en-US" dirty="0" smtClean="0">
                <a:solidFill>
                  <a:srgbClr val="FFFF00"/>
                </a:solidFill>
              </a:rPr>
              <a:t> is </a:t>
            </a:r>
            <a:r>
              <a:rPr lang="en-US" b="1" dirty="0" smtClean="0">
                <a:solidFill>
                  <a:srgbClr val="FFFF00"/>
                </a:solidFill>
              </a:rPr>
              <a:t>exclusive</a:t>
            </a:r>
            <a:r>
              <a:rPr lang="en-US" dirty="0" smtClean="0">
                <a:solidFill>
                  <a:srgbClr val="FFFF00"/>
                </a:solidFill>
              </a:rPr>
              <a:t>; it can eliminate 	some statements as false</a:t>
            </a:r>
          </a:p>
          <a:p>
            <a:pPr marL="514350" indent="-514350">
              <a:buNone/>
            </a:pPr>
            <a:r>
              <a:rPr lang="en-US" dirty="0" smtClean="0">
                <a:solidFill>
                  <a:srgbClr val="FFFF00"/>
                </a:solidFill>
              </a:rPr>
              <a:t>	-</a:t>
            </a:r>
            <a:r>
              <a:rPr lang="en-US" dirty="0" err="1" smtClean="0">
                <a:solidFill>
                  <a:srgbClr val="FFFF00"/>
                </a:solidFill>
              </a:rPr>
              <a:t>Undeniability</a:t>
            </a:r>
            <a:r>
              <a:rPr lang="en-US" dirty="0" smtClean="0">
                <a:solidFill>
                  <a:srgbClr val="FFFF00"/>
                </a:solidFill>
              </a:rPr>
              <a:t> is </a:t>
            </a:r>
            <a:r>
              <a:rPr lang="en-US" b="1" dirty="0" smtClean="0">
                <a:solidFill>
                  <a:srgbClr val="FFFF00"/>
                </a:solidFill>
              </a:rPr>
              <a:t>inclusive</a:t>
            </a:r>
            <a:r>
              <a:rPr lang="en-US" dirty="0" smtClean="0">
                <a:solidFill>
                  <a:srgbClr val="FFFF00"/>
                </a:solidFill>
              </a:rPr>
              <a:t>; it can establish 	statements as true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err="1" smtClean="0">
                <a:solidFill>
                  <a:schemeClr val="bg1"/>
                </a:solidFill>
              </a:rPr>
              <a:t>Undeniability</a:t>
            </a:r>
            <a:r>
              <a:rPr lang="en-US" sz="3600" dirty="0" smtClean="0">
                <a:solidFill>
                  <a:schemeClr val="bg1"/>
                </a:solidFill>
              </a:rPr>
              <a:t>…</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solidFill>
                  <a:srgbClr val="FFFF00"/>
                </a:solidFill>
              </a:rPr>
              <a:t>2. On this test for truth </a:t>
            </a:r>
            <a:r>
              <a:rPr lang="en-US" b="1" dirty="0" smtClean="0">
                <a:solidFill>
                  <a:srgbClr val="FFFF00"/>
                </a:solidFill>
              </a:rPr>
              <a:t>theism can be shown to be true </a:t>
            </a:r>
            <a:r>
              <a:rPr lang="en-US" dirty="0" smtClean="0">
                <a:solidFill>
                  <a:srgbClr val="FFFF00"/>
                </a:solidFill>
              </a:rPr>
              <a:t>and non-theisms can be shown to be false</a:t>
            </a:r>
          </a:p>
          <a:p>
            <a:pPr marL="514350" indent="-514350">
              <a:buNone/>
            </a:pPr>
            <a:r>
              <a:rPr lang="en-US" dirty="0" smtClean="0">
                <a:solidFill>
                  <a:srgbClr val="FFFF00"/>
                </a:solidFill>
              </a:rPr>
              <a:t>	-Each premise within the theistic argument is undeniably true</a:t>
            </a:r>
          </a:p>
          <a:p>
            <a:pPr marL="514350" indent="-514350">
              <a:buNone/>
            </a:pPr>
            <a:r>
              <a:rPr lang="en-US" dirty="0" smtClean="0">
                <a:solidFill>
                  <a:srgbClr val="FFFF00"/>
                </a:solidFill>
              </a:rPr>
              <a:t>	-At least one central premise in each non-theism is </a:t>
            </a:r>
            <a:r>
              <a:rPr lang="en-US" dirty="0" err="1" smtClean="0">
                <a:solidFill>
                  <a:srgbClr val="FFFF00"/>
                </a:solidFill>
              </a:rPr>
              <a:t>unaffirmable</a:t>
            </a:r>
            <a:r>
              <a:rPr lang="en-US" dirty="0" smtClean="0">
                <a:solidFill>
                  <a:srgbClr val="FFFF00"/>
                </a:solidFill>
              </a:rPr>
              <a:t> and false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70000"/>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err="1" smtClean="0"/>
              <a:t>Undeniability</a:t>
            </a:r>
            <a:r>
              <a:rPr lang="en-US" sz="3600" dirty="0" smtClean="0"/>
              <a:t>…</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t>3. </a:t>
            </a:r>
            <a:r>
              <a:rPr lang="en-US" b="1" dirty="0" smtClean="0"/>
              <a:t>Once theism is established as true</a:t>
            </a:r>
            <a:r>
              <a:rPr lang="en-US" dirty="0" smtClean="0"/>
              <a:t>, undeniably, Christian theism can be established over other theisms (Muslim, Jewish) by supernaturalism and/or systematic coherence</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5000"/>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a:t>
            </a:r>
            <a:r>
              <a:rPr lang="en-US" sz="3600" b="1" dirty="0" smtClean="0">
                <a:solidFill>
                  <a:srgbClr val="FFFF00"/>
                </a:solidFill>
              </a:rPr>
              <a:t>Argument for Theism </a:t>
            </a:r>
            <a:r>
              <a:rPr lang="en-US" sz="3600" dirty="0" smtClean="0">
                <a:solidFill>
                  <a:srgbClr val="FFFF00"/>
                </a:solidFill>
              </a:rPr>
              <a:t>using </a:t>
            </a:r>
            <a:r>
              <a:rPr lang="en-US" sz="3600" dirty="0" err="1" smtClean="0">
                <a:solidFill>
                  <a:srgbClr val="FFFF00"/>
                </a:solidFill>
              </a:rPr>
              <a:t>Undeniability</a:t>
            </a:r>
            <a:r>
              <a:rPr lang="en-US" sz="3600" dirty="0" smtClean="0">
                <a:solidFill>
                  <a:srgbClr val="FFFF00"/>
                </a:solidFill>
              </a:rPr>
              <a:t> as the Initial Test for Truth</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t>1. </a:t>
            </a:r>
            <a:r>
              <a:rPr lang="en-US" u="sng" dirty="0" smtClean="0"/>
              <a:t>Some things undeniably exist</a:t>
            </a:r>
            <a:r>
              <a:rPr lang="en-US" dirty="0" smtClean="0"/>
              <a:t> (I cannot deny my own existence)</a:t>
            </a:r>
          </a:p>
          <a:p>
            <a:pPr marL="514350" indent="-514350">
              <a:buNone/>
            </a:pPr>
            <a:r>
              <a:rPr lang="en-US" dirty="0" smtClean="0"/>
              <a:t>2. </a:t>
            </a:r>
            <a:r>
              <a:rPr lang="en-US" u="sng" dirty="0" smtClean="0"/>
              <a:t>Since I undeniably exist, I am either Necessary Being or contingent being</a:t>
            </a:r>
            <a:r>
              <a:rPr lang="en-US" dirty="0" smtClean="0"/>
              <a:t> (independent or dependent)</a:t>
            </a:r>
          </a:p>
          <a:p>
            <a:pPr marL="514350" indent="-514350">
              <a:buNone/>
            </a:pPr>
            <a:r>
              <a:rPr lang="en-US" dirty="0" smtClean="0"/>
              <a:t>	</a:t>
            </a:r>
            <a:r>
              <a:rPr lang="en-US" dirty="0" smtClean="0">
                <a:solidFill>
                  <a:schemeClr val="bg1"/>
                </a:solidFill>
              </a:rPr>
              <a:t>a. If necessary being exists at all, certain things must be true:</a:t>
            </a:r>
          </a:p>
          <a:p>
            <a:pPr marL="514350" indent="-514350">
              <a:buAutoNum type="arabicPeriod"/>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5000"/>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Argument for Theism using </a:t>
            </a:r>
            <a:r>
              <a:rPr lang="en-US" sz="3600" dirty="0" err="1" smtClean="0">
                <a:solidFill>
                  <a:srgbClr val="FFFF00"/>
                </a:solidFill>
              </a:rPr>
              <a:t>Undeniability</a:t>
            </a:r>
            <a:r>
              <a:rPr lang="en-US" sz="3600" dirty="0" smtClean="0">
                <a:solidFill>
                  <a:srgbClr val="FFFF00"/>
                </a:solidFill>
              </a:rPr>
              <a:t> as the Initial Test for Truth</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t>		-Necessary Being must exist (by definition) and would be changeless, not limited by time or space, eternal, singular and </a:t>
            </a:r>
            <a:r>
              <a:rPr lang="en-US" dirty="0" err="1" smtClean="0"/>
              <a:t>uncomposed</a:t>
            </a:r>
            <a:r>
              <a:rPr lang="en-US" dirty="0" smtClean="0"/>
              <a:t>, infinite, uncaused, and unlimited in power…</a:t>
            </a:r>
          </a:p>
          <a:p>
            <a:pPr marL="514350" indent="-514350">
              <a:buNone/>
            </a:pPr>
            <a:r>
              <a:rPr lang="en-US" dirty="0" smtClean="0"/>
              <a:t>	b. Whatever is temporal, limited, changing, composed, finite, or caused is contingent</a:t>
            </a:r>
          </a:p>
          <a:p>
            <a:pPr marL="514350" indent="-514350">
              <a:buNone/>
            </a:pPr>
            <a:r>
              <a:rPr lang="en-US" dirty="0" smtClean="0">
                <a:solidFill>
                  <a:schemeClr val="bg1"/>
                </a:solidFill>
              </a:rPr>
              <a:t>3. </a:t>
            </a:r>
            <a:r>
              <a:rPr lang="en-US" u="sng" dirty="0" smtClean="0">
                <a:solidFill>
                  <a:schemeClr val="bg1"/>
                </a:solidFill>
              </a:rPr>
              <a:t>I am not necessary existence </a:t>
            </a:r>
            <a:r>
              <a:rPr lang="en-US" dirty="0" smtClean="0">
                <a:solidFill>
                  <a:schemeClr val="bg1"/>
                </a:solidFill>
              </a:rPr>
              <a:t>(both obviously and undeniably)</a:t>
            </a:r>
          </a:p>
          <a:p>
            <a:pPr marL="514350" indent="-514350">
              <a:buNone/>
            </a:pPr>
            <a:r>
              <a:rPr lang="en-US" dirty="0" smtClean="0">
                <a:solidFill>
                  <a:schemeClr val="bg1"/>
                </a:solidFill>
              </a:rPr>
              <a:t>4. </a:t>
            </a:r>
            <a:r>
              <a:rPr lang="en-US" u="sng" dirty="0" smtClean="0">
                <a:solidFill>
                  <a:schemeClr val="bg1"/>
                </a:solidFill>
              </a:rPr>
              <a:t>Therefore, I am a contingent being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Argument for Theism using </a:t>
            </a:r>
            <a:r>
              <a:rPr lang="en-US" sz="3600" dirty="0" err="1" smtClean="0">
                <a:solidFill>
                  <a:srgbClr val="FFFF00"/>
                </a:solidFill>
              </a:rPr>
              <a:t>Undeniability</a:t>
            </a:r>
            <a:r>
              <a:rPr lang="en-US" sz="3600" dirty="0" smtClean="0">
                <a:solidFill>
                  <a:srgbClr val="FFFF00"/>
                </a:solidFill>
              </a:rPr>
              <a:t> as the Initial Test for Truth</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solidFill>
                  <a:schemeClr val="bg1"/>
                </a:solidFill>
              </a:rPr>
              <a:t>5. </a:t>
            </a:r>
            <a:r>
              <a:rPr lang="en-US" u="sng" dirty="0" smtClean="0">
                <a:solidFill>
                  <a:schemeClr val="bg1"/>
                </a:solidFill>
              </a:rPr>
              <a:t>Every contingent being is ultimately caused by a Necessary Being</a:t>
            </a:r>
          </a:p>
          <a:p>
            <a:pPr marL="514350" indent="-514350">
              <a:buNone/>
            </a:pPr>
            <a:r>
              <a:rPr lang="en-US" dirty="0" smtClean="0">
                <a:solidFill>
                  <a:schemeClr val="bg1"/>
                </a:solidFill>
              </a:rPr>
              <a:t>6. </a:t>
            </a:r>
            <a:r>
              <a:rPr lang="en-US" u="sng" dirty="0" smtClean="0">
                <a:solidFill>
                  <a:schemeClr val="bg1"/>
                </a:solidFill>
              </a:rPr>
              <a:t>On this basis other naturalistic arguments for the existence of God are valid and applicable</a:t>
            </a:r>
            <a:r>
              <a:rPr lang="en-US" dirty="0" smtClean="0">
                <a:solidFill>
                  <a:schemeClr val="bg1"/>
                </a:solidFill>
              </a:rPr>
              <a:t>:</a:t>
            </a:r>
          </a:p>
          <a:p>
            <a:pPr marL="514350" indent="-514350">
              <a:buNone/>
            </a:pPr>
            <a:r>
              <a:rPr lang="en-US" dirty="0" smtClean="0">
                <a:solidFill>
                  <a:schemeClr val="bg1"/>
                </a:solidFill>
              </a:rPr>
              <a:t>	-Cosmological –an effect calls for first cause</a:t>
            </a:r>
          </a:p>
          <a:p>
            <a:pPr marL="514350" indent="-514350">
              <a:buNone/>
            </a:pPr>
            <a:r>
              <a:rPr lang="en-US" dirty="0" smtClean="0">
                <a:solidFill>
                  <a:schemeClr val="bg1"/>
                </a:solidFill>
              </a:rPr>
              <a:t>	-Teleological –calls for an intelligent designer</a:t>
            </a:r>
          </a:p>
          <a:p>
            <a:pPr marL="514350" indent="-514350">
              <a:buNone/>
            </a:pPr>
            <a:r>
              <a:rPr lang="en-US" dirty="0" smtClean="0">
                <a:solidFill>
                  <a:schemeClr val="bg1"/>
                </a:solidFill>
              </a:rPr>
              <a:t>	-Anthropological –calls for a personal 1</a:t>
            </a:r>
            <a:r>
              <a:rPr lang="en-US" baseline="30000" dirty="0" smtClean="0">
                <a:solidFill>
                  <a:schemeClr val="bg1"/>
                </a:solidFill>
              </a:rPr>
              <a:t>st</a:t>
            </a:r>
            <a:r>
              <a:rPr lang="en-US" dirty="0" smtClean="0">
                <a:solidFill>
                  <a:schemeClr val="bg1"/>
                </a:solidFill>
              </a:rPr>
              <a:t> cause</a:t>
            </a:r>
          </a:p>
          <a:p>
            <a:pPr marL="514350" indent="-514350">
              <a:buNone/>
            </a:pPr>
            <a:r>
              <a:rPr lang="en-US" dirty="0" smtClean="0">
                <a:solidFill>
                  <a:schemeClr val="bg1"/>
                </a:solidFill>
              </a:rPr>
              <a:t>	-Ontological –calls for a perfect 1</a:t>
            </a:r>
            <a:r>
              <a:rPr lang="en-US" baseline="30000" dirty="0" smtClean="0">
                <a:solidFill>
                  <a:schemeClr val="bg1"/>
                </a:solidFill>
              </a:rPr>
              <a:t>st</a:t>
            </a:r>
            <a:r>
              <a:rPr lang="en-US" dirty="0" smtClean="0">
                <a:solidFill>
                  <a:schemeClr val="bg1"/>
                </a:solidFill>
              </a:rPr>
              <a:t> cause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Argument for Theism using </a:t>
            </a:r>
            <a:r>
              <a:rPr lang="en-US" sz="3600" dirty="0" err="1" smtClean="0">
                <a:solidFill>
                  <a:srgbClr val="FFFF00"/>
                </a:solidFill>
              </a:rPr>
              <a:t>Undeniability</a:t>
            </a:r>
            <a:r>
              <a:rPr lang="en-US" sz="3600" dirty="0" smtClean="0">
                <a:solidFill>
                  <a:srgbClr val="FFFF00"/>
                </a:solidFill>
              </a:rPr>
              <a:t> as the Initial Test for Truth</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solidFill>
                  <a:schemeClr val="bg1"/>
                </a:solidFill>
              </a:rPr>
              <a:t>7. </a:t>
            </a:r>
            <a:r>
              <a:rPr lang="en-US" u="sng" dirty="0" smtClean="0">
                <a:solidFill>
                  <a:schemeClr val="bg1"/>
                </a:solidFill>
              </a:rPr>
              <a:t>Therefore, there exists a first cause of all contingent beings that is necessary, immutable, eternal, infinite, one, uncaused, all-knowing, all-powerful, all-loving, and personal</a:t>
            </a: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Argument for Theism using </a:t>
            </a:r>
            <a:r>
              <a:rPr lang="en-US" sz="3600" dirty="0" err="1" smtClean="0">
                <a:solidFill>
                  <a:srgbClr val="FFFF00"/>
                </a:solidFill>
              </a:rPr>
              <a:t>Undeniability</a:t>
            </a:r>
            <a:r>
              <a:rPr lang="en-US" sz="3600" dirty="0" smtClean="0">
                <a:solidFill>
                  <a:srgbClr val="FFFF00"/>
                </a:solidFill>
              </a:rPr>
              <a:t> as the Initial Test for Truth</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solidFill>
                  <a:schemeClr val="bg1"/>
                </a:solidFill>
              </a:rPr>
              <a:t>8. </a:t>
            </a:r>
            <a:r>
              <a:rPr lang="en-US" u="sng" dirty="0" smtClean="0">
                <a:solidFill>
                  <a:schemeClr val="bg1"/>
                </a:solidFill>
              </a:rPr>
              <a:t>Whatever is all this is appropriately called </a:t>
            </a:r>
            <a:r>
              <a:rPr lang="en-US" b="1" i="1" u="sng" dirty="0" smtClean="0">
                <a:solidFill>
                  <a:schemeClr val="bg1"/>
                </a:solidFill>
              </a:rPr>
              <a:t>God</a:t>
            </a:r>
            <a:endParaRPr lang="en-US" dirty="0" smtClean="0">
              <a:solidFill>
                <a:schemeClr val="bg1"/>
              </a:solidFill>
            </a:endParaRPr>
          </a:p>
          <a:p>
            <a:pPr marL="514350" indent="-514350">
              <a:buNone/>
            </a:pPr>
            <a:r>
              <a:rPr lang="en-US" b="1" i="1" dirty="0" smtClean="0">
                <a:solidFill>
                  <a:schemeClr val="bg1"/>
                </a:solidFill>
              </a:rPr>
              <a:t>	</a:t>
            </a:r>
            <a:r>
              <a:rPr lang="en-US" dirty="0" smtClean="0">
                <a:solidFill>
                  <a:schemeClr val="bg1"/>
                </a:solidFill>
              </a:rPr>
              <a:t>a. He is the creator of all else that exists, is unique or one of a kind, is the ultimate and absolute basis of all good</a:t>
            </a:r>
          </a:p>
          <a:p>
            <a:pPr marL="514350" indent="-514350">
              <a:buNone/>
            </a:pPr>
            <a:r>
              <a:rPr lang="en-US" dirty="0" smtClean="0">
                <a:solidFill>
                  <a:schemeClr val="bg1"/>
                </a:solidFill>
              </a:rPr>
              <a:t>	b. Thus as ultimate worth, He is worthy of our worth-ship (worship)</a:t>
            </a:r>
          </a:p>
          <a:p>
            <a:pPr marL="514350" indent="-514350">
              <a:buNone/>
            </a:pPr>
            <a:r>
              <a:rPr lang="en-US" dirty="0" smtClean="0">
                <a:solidFill>
                  <a:schemeClr val="bg1"/>
                </a:solidFill>
              </a:rPr>
              <a:t>	c. The ultimate object of our worship is what we mean by the term </a:t>
            </a:r>
            <a:r>
              <a:rPr lang="en-US" b="1" i="1" dirty="0" smtClean="0">
                <a:solidFill>
                  <a:schemeClr val="bg1"/>
                </a:solidFill>
              </a:rPr>
              <a:t>God</a:t>
            </a:r>
          </a:p>
          <a:p>
            <a:pPr marL="514350" indent="-514350">
              <a:buNone/>
            </a:pPr>
            <a:r>
              <a:rPr lang="en-US" dirty="0" smtClean="0">
                <a:solidFill>
                  <a:schemeClr val="bg1"/>
                </a:solidFill>
              </a:rPr>
              <a:t>	d. Therefore, this being is appropriately </a:t>
            </a:r>
            <a:r>
              <a:rPr lang="en-US" b="1" i="1" dirty="0" smtClean="0">
                <a:solidFill>
                  <a:schemeClr val="bg1"/>
                </a:solidFill>
              </a:rPr>
              <a:t>God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 Argument for Theism using </a:t>
            </a:r>
            <a:r>
              <a:rPr lang="en-US" sz="3600" dirty="0" err="1" smtClean="0">
                <a:solidFill>
                  <a:srgbClr val="FFFF00"/>
                </a:solidFill>
              </a:rPr>
              <a:t>Undeniability</a:t>
            </a:r>
            <a:r>
              <a:rPr lang="en-US" sz="3600" dirty="0" smtClean="0">
                <a:solidFill>
                  <a:srgbClr val="FFFF00"/>
                </a:solidFill>
              </a:rPr>
              <a:t> as the Initial Test for Truth</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solidFill>
                  <a:schemeClr val="bg1"/>
                </a:solidFill>
              </a:rPr>
              <a:t>9. </a:t>
            </a:r>
            <a:r>
              <a:rPr lang="en-US" u="sng" dirty="0" smtClean="0">
                <a:solidFill>
                  <a:schemeClr val="bg1"/>
                </a:solidFill>
              </a:rPr>
              <a:t>This </a:t>
            </a:r>
            <a:r>
              <a:rPr lang="en-US" b="1" i="1" u="sng" dirty="0" smtClean="0">
                <a:solidFill>
                  <a:schemeClr val="bg1"/>
                </a:solidFill>
              </a:rPr>
              <a:t>God</a:t>
            </a:r>
            <a:r>
              <a:rPr lang="en-US" u="sng" dirty="0" smtClean="0">
                <a:solidFill>
                  <a:schemeClr val="bg1"/>
                </a:solidFill>
              </a:rPr>
              <a:t> is identical with the one described in the Judeo-Christian Scriptures</a:t>
            </a:r>
            <a:r>
              <a:rPr lang="en-US" dirty="0" smtClean="0">
                <a:solidFill>
                  <a:schemeClr val="bg1"/>
                </a:solidFill>
              </a:rPr>
              <a:t> (This means that the God of the Bible exists)</a:t>
            </a:r>
          </a:p>
          <a:p>
            <a:pPr marL="514350" indent="-514350">
              <a:buNone/>
            </a:pPr>
            <a:r>
              <a:rPr lang="en-US" dirty="0" smtClean="0">
                <a:solidFill>
                  <a:schemeClr val="bg1"/>
                </a:solidFill>
              </a:rPr>
              <a:t>10. </a:t>
            </a:r>
            <a:r>
              <a:rPr lang="en-US" u="sng" dirty="0" smtClean="0">
                <a:solidFill>
                  <a:schemeClr val="bg1"/>
                </a:solidFill>
              </a:rPr>
              <a:t>This God is identical with the God of </a:t>
            </a:r>
            <a:r>
              <a:rPr lang="en-US" b="1" u="sng" dirty="0" smtClean="0">
                <a:solidFill>
                  <a:schemeClr val="bg1"/>
                </a:solidFill>
              </a:rPr>
              <a:t>classic theism</a:t>
            </a:r>
            <a:r>
              <a:rPr lang="en-US" u="sng" dirty="0" smtClean="0">
                <a:solidFill>
                  <a:schemeClr val="bg1"/>
                </a:solidFill>
              </a:rPr>
              <a:t> </a:t>
            </a:r>
            <a:r>
              <a:rPr lang="en-US" dirty="0" smtClean="0">
                <a:solidFill>
                  <a:schemeClr val="bg1"/>
                </a:solidFill>
              </a:rPr>
              <a:t>–as distinct from:</a:t>
            </a:r>
          </a:p>
          <a:p>
            <a:pPr marL="514350" indent="-514350">
              <a:buNone/>
            </a:pPr>
            <a:r>
              <a:rPr lang="en-US" dirty="0" smtClean="0">
                <a:solidFill>
                  <a:schemeClr val="bg1"/>
                </a:solidFill>
              </a:rPr>
              <a:t>	-</a:t>
            </a:r>
            <a:r>
              <a:rPr lang="en-US" u="sng" dirty="0" smtClean="0">
                <a:solidFill>
                  <a:srgbClr val="FFFF00"/>
                </a:solidFill>
              </a:rPr>
              <a:t>Atheism</a:t>
            </a:r>
            <a:r>
              <a:rPr lang="en-US" dirty="0" smtClean="0">
                <a:solidFill>
                  <a:schemeClr val="bg1"/>
                </a:solidFill>
              </a:rPr>
              <a:t> –which holds that the universe as a whole is necessary and uncaused (but the observable universe is changing and a necessary being cannot change)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Theism is distinct from…</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t>	-</a:t>
            </a:r>
            <a:r>
              <a:rPr lang="en-US" u="sng" dirty="0" smtClean="0">
                <a:solidFill>
                  <a:schemeClr val="bg1"/>
                </a:solidFill>
              </a:rPr>
              <a:t>Deism</a:t>
            </a:r>
            <a:r>
              <a:rPr lang="en-US" dirty="0" smtClean="0"/>
              <a:t> –which holds that God cannot (or does not) intervene in the world (An all-loving God would be interested enough and an all-powerful God would be capable of intervening in the world)</a:t>
            </a:r>
            <a:r>
              <a:rPr lang="en-US" b="1" i="1" dirty="0" smtClean="0"/>
              <a:t>	</a:t>
            </a:r>
          </a:p>
          <a:p>
            <a:pPr marL="514350" indent="-514350">
              <a:buNone/>
            </a:pPr>
            <a:r>
              <a:rPr lang="en-US" b="1" i="1" dirty="0" smtClean="0"/>
              <a:t>	</a:t>
            </a:r>
            <a:r>
              <a:rPr lang="en-US" dirty="0" smtClean="0"/>
              <a:t>-</a:t>
            </a:r>
            <a:r>
              <a:rPr lang="en-US" u="sng" dirty="0" smtClean="0">
                <a:solidFill>
                  <a:schemeClr val="bg1"/>
                </a:solidFill>
              </a:rPr>
              <a:t>Polytheism</a:t>
            </a:r>
            <a:r>
              <a:rPr lang="en-US" dirty="0" smtClean="0"/>
              <a:t> –which holds that there are many finite gods (There can only be one necessary being)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Theism is distinct from…</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t>	-</a:t>
            </a:r>
            <a:r>
              <a:rPr lang="en-US" u="sng" dirty="0" smtClean="0">
                <a:solidFill>
                  <a:schemeClr val="bg1"/>
                </a:solidFill>
              </a:rPr>
              <a:t>Finite </a:t>
            </a:r>
            <a:r>
              <a:rPr lang="en-US" u="sng" dirty="0" err="1" smtClean="0">
                <a:solidFill>
                  <a:schemeClr val="bg1"/>
                </a:solidFill>
              </a:rPr>
              <a:t>Godism</a:t>
            </a:r>
            <a:r>
              <a:rPr lang="en-US" dirty="0" smtClean="0">
                <a:solidFill>
                  <a:schemeClr val="bg1"/>
                </a:solidFill>
              </a:rPr>
              <a:t> </a:t>
            </a:r>
            <a:r>
              <a:rPr lang="en-US" dirty="0" smtClean="0"/>
              <a:t>–which holds that God is finite, changing, and temporal (But God is infinite, unchanging, and eternal)</a:t>
            </a:r>
          </a:p>
          <a:p>
            <a:pPr marL="514350" indent="-514350">
              <a:buNone/>
            </a:pPr>
            <a:r>
              <a:rPr lang="en-US" dirty="0" smtClean="0"/>
              <a:t>	-</a:t>
            </a:r>
            <a:r>
              <a:rPr lang="en-US" u="sng" dirty="0" smtClean="0">
                <a:solidFill>
                  <a:schemeClr val="bg1"/>
                </a:solidFill>
              </a:rPr>
              <a:t>Pantheism</a:t>
            </a:r>
            <a:r>
              <a:rPr lang="en-US" dirty="0" smtClean="0"/>
              <a:t> –which holds that God is identical with all there is (However, I exist as a contingent being and am distinct from God)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Autofit/>
          </a:bodyPr>
          <a:lstStyle/>
          <a:p>
            <a:r>
              <a:rPr lang="en-US" sz="3600" dirty="0" smtClean="0">
                <a:solidFill>
                  <a:schemeClr val="bg1"/>
                </a:solidFill>
              </a:rPr>
              <a:t>Further Implications of Theism…</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t>1. Since theism is true, miracles are possible</a:t>
            </a:r>
          </a:p>
          <a:p>
            <a:pPr marL="514350" indent="-514350">
              <a:buNone/>
            </a:pPr>
            <a:r>
              <a:rPr lang="en-US" dirty="0" smtClean="0"/>
              <a:t>2. The possibility of miracles substantiates the claims of the New Testament</a:t>
            </a:r>
          </a:p>
          <a:p>
            <a:pPr marL="514350" indent="-514350">
              <a:buNone/>
            </a:pPr>
            <a:r>
              <a:rPr lang="en-US" dirty="0" smtClean="0"/>
              <a:t>3. The NT records that Jesus claimed to be God, and His deity was confirmed by miracles</a:t>
            </a:r>
          </a:p>
          <a:p>
            <a:pPr marL="514350" indent="-514350">
              <a:buNone/>
            </a:pPr>
            <a:r>
              <a:rPr lang="en-US" dirty="0" smtClean="0"/>
              <a:t>4. Therefore, Jesus is God</a:t>
            </a:r>
          </a:p>
          <a:p>
            <a:pPr marL="514350" indent="-514350">
              <a:buNone/>
            </a:pPr>
            <a:r>
              <a:rPr lang="en-US" dirty="0" smtClean="0"/>
              <a:t>5. Jesus affirmed the Bible to be the Word of God</a:t>
            </a:r>
          </a:p>
          <a:p>
            <a:pPr marL="514350" indent="-514350">
              <a:buNone/>
            </a:pPr>
            <a:r>
              <a:rPr lang="en-US" dirty="0" smtClean="0"/>
              <a:t>6. Therefore, the Bible is the Word of God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Autofit/>
          </a:bodyPr>
          <a:lstStyle/>
          <a:p>
            <a:r>
              <a:rPr lang="en-US" sz="3600" dirty="0" smtClean="0">
                <a:solidFill>
                  <a:schemeClr val="bg1"/>
                </a:solidFill>
              </a:rPr>
              <a:t>Further Implications of Theism…</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t>7. If the Bible is the Word of God, then we should take the account of Genesis as true and accept the view of creation as it is presented (as distinct from any other competing views)</a:t>
            </a:r>
          </a:p>
          <a:p>
            <a:pPr marL="514350" indent="-514350">
              <a:buNone/>
            </a:pPr>
            <a:r>
              <a:rPr lang="en-US" dirty="0" smtClean="0"/>
              <a:t>8. Then the biblical worldview is validated and the presentation of reality (metaphysics) as presented in the Bible is true (the epistemological basis) and then the values prescribed in the Bible are correct (axiology)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Bonus Observations from a Biblical Worldview</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t>1. The Bible begins with a declaration –In the beginning </a:t>
            </a:r>
            <a:r>
              <a:rPr lang="en-US" b="1" dirty="0" smtClean="0"/>
              <a:t>God created </a:t>
            </a:r>
            <a:r>
              <a:rPr lang="en-US" dirty="0" smtClean="0"/>
              <a:t>the heavens and the earth –it indicates time, matter, space, origin</a:t>
            </a:r>
          </a:p>
          <a:p>
            <a:pPr marL="514350" indent="-514350">
              <a:buNone/>
            </a:pPr>
            <a:r>
              <a:rPr lang="en-US" dirty="0" smtClean="0"/>
              <a:t>2. It describes God’s creative acts as an intrusive form of communication</a:t>
            </a:r>
          </a:p>
          <a:p>
            <a:pPr marL="514350" indent="-514350">
              <a:buNone/>
            </a:pPr>
            <a:r>
              <a:rPr lang="en-US" dirty="0" smtClean="0"/>
              <a:t>	-Some observations from vs. 11 &amp; vs. 26</a:t>
            </a:r>
          </a:p>
          <a:p>
            <a:pPr marL="514350" indent="-514350">
              <a:buNone/>
            </a:pPr>
            <a:r>
              <a:rPr lang="en-US" dirty="0" smtClean="0"/>
              <a:t>3. This communication ability was passed on to mankind –vs. 28 –</a:t>
            </a:r>
            <a:r>
              <a:rPr lang="en-US" i="1" dirty="0" smtClean="0"/>
              <a:t>and God said to them</a:t>
            </a:r>
            <a:r>
              <a:rPr 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Bonus Observations from a Biblical Worldview</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t>4. There was a conflicting communication that discredited God’s communication (Gen 3:1)</a:t>
            </a:r>
          </a:p>
          <a:p>
            <a:pPr marL="514350" indent="-514350">
              <a:buNone/>
            </a:pPr>
            <a:r>
              <a:rPr lang="en-US" dirty="0" smtClean="0"/>
              <a:t>	-The result was separation and enmity </a:t>
            </a:r>
          </a:p>
          <a:p>
            <a:pPr marL="514350" indent="-514350">
              <a:buNone/>
            </a:pPr>
            <a:r>
              <a:rPr lang="en-US" dirty="0" smtClean="0"/>
              <a:t>5. God’s solution came in the form of the divine logos who took on the form of man and identified with him and took his punishment</a:t>
            </a:r>
          </a:p>
          <a:p>
            <a:pPr marL="514350" indent="-514350"/>
            <a:r>
              <a:rPr lang="en-US" dirty="0" smtClean="0"/>
              <a:t>	(</a:t>
            </a:r>
            <a:r>
              <a:rPr lang="en-US" dirty="0" err="1" smtClean="0"/>
              <a:t>Jn</a:t>
            </a:r>
            <a:r>
              <a:rPr lang="en-US" dirty="0" smtClean="0"/>
              <a:t> 1:1-14) the Word became flesh and spoke volumes…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Bonus Observations from a Biblical Worldview</a:t>
            </a:r>
          </a:p>
        </p:txBody>
      </p:sp>
      <p:sp>
        <p:nvSpPr>
          <p:cNvPr id="3" name="Content Placeholder 2"/>
          <p:cNvSpPr>
            <a:spLocks noGrp="1"/>
          </p:cNvSpPr>
          <p:nvPr>
            <p:ph idx="1"/>
          </p:nvPr>
        </p:nvSpPr>
        <p:spPr>
          <a:xfrm>
            <a:off x="457200" y="1600200"/>
            <a:ext cx="8458200" cy="5029200"/>
          </a:xfrm>
        </p:spPr>
        <p:txBody>
          <a:bodyPr>
            <a:normAutofit/>
          </a:bodyPr>
          <a:lstStyle/>
          <a:p>
            <a:pPr marL="514350" indent="-514350">
              <a:buNone/>
            </a:pPr>
            <a:r>
              <a:rPr lang="en-US" dirty="0" smtClean="0"/>
              <a:t>6. In the meanwhile the Word of God is the object of the world’s attack and ridicule</a:t>
            </a:r>
          </a:p>
          <a:p>
            <a:pPr marL="514350" indent="-514350">
              <a:buNone/>
            </a:pPr>
            <a:r>
              <a:rPr lang="en-US" dirty="0" smtClean="0"/>
              <a:t>7. The </a:t>
            </a:r>
            <a:r>
              <a:rPr lang="en-US" b="1" dirty="0" smtClean="0"/>
              <a:t>authority</a:t>
            </a:r>
            <a:r>
              <a:rPr lang="en-US" dirty="0" smtClean="0"/>
              <a:t> of the Word of God (both the living Word and the Written Word) is the crucial issue in all of this</a:t>
            </a:r>
          </a:p>
          <a:p>
            <a:pPr marL="514350" indent="-514350">
              <a:buNone/>
            </a:pPr>
            <a:r>
              <a:rPr lang="en-US" dirty="0" smtClean="0"/>
              <a:t>8. The </a:t>
            </a:r>
            <a:r>
              <a:rPr lang="en-US" b="1" i="1" dirty="0" smtClean="0"/>
              <a:t>Word</a:t>
            </a:r>
            <a:r>
              <a:rPr lang="en-US" dirty="0" smtClean="0"/>
              <a:t> of God created it all and was the first thing to be attacked and continues to be attacked with increasing intensity…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6000" b="-4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solidFill>
                  <a:srgbClr val="FFFF00"/>
                </a:solidFill>
              </a:rPr>
              <a:t>Selected Bibliography</a:t>
            </a:r>
            <a:endParaRPr lang="en-US" sz="3600" dirty="0">
              <a:solidFill>
                <a:srgbClr val="FFFF00"/>
              </a:solidFill>
            </a:endParaRPr>
          </a:p>
        </p:txBody>
      </p:sp>
      <p:sp>
        <p:nvSpPr>
          <p:cNvPr id="3" name="Content Placeholder 2"/>
          <p:cNvSpPr>
            <a:spLocks noGrp="1"/>
          </p:cNvSpPr>
          <p:nvPr>
            <p:ph idx="1"/>
          </p:nvPr>
        </p:nvSpPr>
        <p:spPr>
          <a:xfrm>
            <a:off x="457200" y="1143000"/>
            <a:ext cx="8229600" cy="4983163"/>
          </a:xfrm>
        </p:spPr>
        <p:txBody>
          <a:bodyPr/>
          <a:lstStyle/>
          <a:p>
            <a:r>
              <a:rPr lang="en-US" dirty="0" smtClean="0">
                <a:solidFill>
                  <a:schemeClr val="bg1"/>
                </a:solidFill>
              </a:rPr>
              <a:t>Norman </a:t>
            </a:r>
            <a:r>
              <a:rPr lang="en-US" dirty="0" err="1" smtClean="0">
                <a:solidFill>
                  <a:schemeClr val="bg1"/>
                </a:solidFill>
              </a:rPr>
              <a:t>Geisler</a:t>
            </a:r>
            <a:r>
              <a:rPr lang="en-US" dirty="0" smtClean="0">
                <a:solidFill>
                  <a:schemeClr val="bg1"/>
                </a:solidFill>
              </a:rPr>
              <a:t>, </a:t>
            </a:r>
            <a:r>
              <a:rPr lang="en-US" i="1" dirty="0" smtClean="0">
                <a:solidFill>
                  <a:schemeClr val="bg1"/>
                </a:solidFill>
              </a:rPr>
              <a:t>Christian Apologetics</a:t>
            </a:r>
          </a:p>
          <a:p>
            <a:r>
              <a:rPr lang="en-US" dirty="0" smtClean="0">
                <a:solidFill>
                  <a:schemeClr val="bg1"/>
                </a:solidFill>
              </a:rPr>
              <a:t>N. </a:t>
            </a:r>
            <a:r>
              <a:rPr lang="en-US" dirty="0" err="1" smtClean="0">
                <a:solidFill>
                  <a:schemeClr val="bg1"/>
                </a:solidFill>
              </a:rPr>
              <a:t>Geisler</a:t>
            </a:r>
            <a:r>
              <a:rPr lang="en-US" dirty="0" smtClean="0">
                <a:solidFill>
                  <a:schemeClr val="bg1"/>
                </a:solidFill>
              </a:rPr>
              <a:t> and W. Watkins, </a:t>
            </a:r>
            <a:r>
              <a:rPr lang="en-US" i="1" dirty="0" smtClean="0">
                <a:solidFill>
                  <a:schemeClr val="bg1"/>
                </a:solidFill>
              </a:rPr>
              <a:t>Perspectives: Understanding and evaluating Today’s World Views</a:t>
            </a:r>
          </a:p>
          <a:p>
            <a:r>
              <a:rPr lang="en-US" dirty="0" smtClean="0">
                <a:solidFill>
                  <a:schemeClr val="bg1"/>
                </a:solidFill>
              </a:rPr>
              <a:t>George Knight, </a:t>
            </a:r>
            <a:r>
              <a:rPr lang="en-US" i="1" dirty="0" smtClean="0">
                <a:solidFill>
                  <a:schemeClr val="bg1"/>
                </a:solidFill>
              </a:rPr>
              <a:t>Philosophy and Education: An Introduction in Christian Perspective</a:t>
            </a:r>
          </a:p>
          <a:p>
            <a:r>
              <a:rPr lang="en-US" dirty="0" smtClean="0">
                <a:solidFill>
                  <a:schemeClr val="bg1"/>
                </a:solidFill>
              </a:rPr>
              <a:t>G. Phillips &amp; W. Brown, </a:t>
            </a:r>
            <a:r>
              <a:rPr lang="en-US" i="1" dirty="0" smtClean="0">
                <a:solidFill>
                  <a:schemeClr val="bg1"/>
                </a:solidFill>
              </a:rPr>
              <a:t>Making Sense of Your World</a:t>
            </a:r>
          </a:p>
          <a:p>
            <a:r>
              <a:rPr lang="en-US" dirty="0" smtClean="0">
                <a:solidFill>
                  <a:schemeClr val="bg1"/>
                </a:solidFill>
              </a:rPr>
              <a:t>James Sire, </a:t>
            </a:r>
            <a:r>
              <a:rPr lang="en-US" i="1" dirty="0" smtClean="0">
                <a:solidFill>
                  <a:schemeClr val="bg1"/>
                </a:solidFill>
              </a:rPr>
              <a:t>The Universe Next Door</a:t>
            </a:r>
            <a:endParaRPr lang="en-US" i="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17218</TotalTime>
  <Words>4041</Words>
  <Application>Microsoft Office PowerPoint</Application>
  <PresentationFormat>On-screen Show (4:3)</PresentationFormat>
  <Paragraphs>303</Paragraphs>
  <Slides>69</Slides>
  <Notes>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Office Theme</vt:lpstr>
      <vt:lpstr>The Foundations and Implications of a Biblical Worldview</vt:lpstr>
      <vt:lpstr>Lessons from a Fish Pond…</vt:lpstr>
      <vt:lpstr>Ways to think about Worldviews…</vt:lpstr>
      <vt:lpstr>How to understand worldviews…</vt:lpstr>
      <vt:lpstr>Development of the worldview approach</vt:lpstr>
      <vt:lpstr>Development of the worldview approach</vt:lpstr>
      <vt:lpstr>Development of the worldview approach</vt:lpstr>
      <vt:lpstr>Development of the worldview approach</vt:lpstr>
      <vt:lpstr>Development of the Christian worldview approach (1)</vt:lpstr>
      <vt:lpstr>Development of the Christian worldview approach (2)</vt:lpstr>
      <vt:lpstr>Development of the Christian worldview approach (3)</vt:lpstr>
      <vt:lpstr>Development of the Christian worldview approach (4)</vt:lpstr>
      <vt:lpstr>Philosophical Underpinnings of all Worldviews</vt:lpstr>
      <vt:lpstr>The major categories of philosophy:</vt:lpstr>
      <vt:lpstr>The major categories of philosophy:</vt:lpstr>
      <vt:lpstr>Philosophical Underpinnings of all Worldviews -Metaphysics</vt:lpstr>
      <vt:lpstr>Consider some levels of perception… (1)</vt:lpstr>
      <vt:lpstr>Consider some levels of perception… (2)</vt:lpstr>
      <vt:lpstr>Consider some levels of perception… (3)</vt:lpstr>
      <vt:lpstr>The Aspects of Metaphysics (1)</vt:lpstr>
      <vt:lpstr>The Aspects of Metaphysics (2) </vt:lpstr>
      <vt:lpstr>The Aspects of Metaphysics (3)</vt:lpstr>
      <vt:lpstr>The Aspects of Metaphysics (4)</vt:lpstr>
      <vt:lpstr>The Aspects of Metaphysics (5)</vt:lpstr>
      <vt:lpstr>The Critical Questions of Metaphysics (1)</vt:lpstr>
      <vt:lpstr>The Critical Questions of Metaphysics (2)</vt:lpstr>
      <vt:lpstr>The Critical Questions of Metaphysics (3)</vt:lpstr>
      <vt:lpstr>The Critical Questions of Metaphysics (4)</vt:lpstr>
      <vt:lpstr>The Critical Questions of Metaphysics (5)</vt:lpstr>
      <vt:lpstr>The Critical Questions of Metaphysics (6)</vt:lpstr>
      <vt:lpstr>The Critical Questions of Metaphysics (7)</vt:lpstr>
      <vt:lpstr>The Critical Questions of Metaphysics (8)</vt:lpstr>
      <vt:lpstr>The Critical Questions of Metaphysics (9)</vt:lpstr>
      <vt:lpstr>The Critical Questions of Metaphysics (11)</vt:lpstr>
      <vt:lpstr>Philosophical Underpinnings of all Worldviews -Epistemology</vt:lpstr>
      <vt:lpstr>Epistemology &amp; the dimensions of knowledge (its nature)</vt:lpstr>
      <vt:lpstr>Epistemology &amp; the sources of knowledge</vt:lpstr>
      <vt:lpstr>Epistemology &amp; the validity of knowledge</vt:lpstr>
      <vt:lpstr>Philosophical Underpinnings of all Worldviews –Axiology</vt:lpstr>
      <vt:lpstr>-The elements of axiology</vt:lpstr>
      <vt:lpstr>-The elements of axiology</vt:lpstr>
      <vt:lpstr>The metaphysical-epistemological dilemma</vt:lpstr>
      <vt:lpstr>The metaphysical-epistemological dilemma</vt:lpstr>
      <vt:lpstr>The metaphysical-epistemological dilemma</vt:lpstr>
      <vt:lpstr>What is an adequate test for the validity  (truth) of a worldview?</vt:lpstr>
      <vt:lpstr>Consider the following suggested tests…</vt:lpstr>
      <vt:lpstr>Consider the following suggested tests…</vt:lpstr>
      <vt:lpstr>Consider the following suggested tests…</vt:lpstr>
      <vt:lpstr>Consider the following suggested tests…</vt:lpstr>
      <vt:lpstr>Consider the following suggested tests…</vt:lpstr>
      <vt:lpstr>Consider the following suggested tests…</vt:lpstr>
      <vt:lpstr>Consider the following suggested tests…</vt:lpstr>
      <vt:lpstr>Is there an Adequate Test for Truth?</vt:lpstr>
      <vt:lpstr>Undeniability…</vt:lpstr>
      <vt:lpstr>Undeniability…</vt:lpstr>
      <vt:lpstr>The Argument for Theism using Undeniability as the Initial Test for Truth</vt:lpstr>
      <vt:lpstr>The Argument for Theism using Undeniability as the Initial Test for Truth</vt:lpstr>
      <vt:lpstr>The Argument for Theism using Undeniability as the Initial Test for Truth</vt:lpstr>
      <vt:lpstr>The Argument for Theism using Undeniability as the Initial Test for Truth</vt:lpstr>
      <vt:lpstr>The Argument for Theism using Undeniability as the Initial Test for Truth</vt:lpstr>
      <vt:lpstr>The Argument for Theism using Undeniability as the Initial Test for Truth</vt:lpstr>
      <vt:lpstr>Theism is distinct from…</vt:lpstr>
      <vt:lpstr>Theism is distinct from…</vt:lpstr>
      <vt:lpstr>Further Implications of Theism…</vt:lpstr>
      <vt:lpstr>Further Implications of Theism…</vt:lpstr>
      <vt:lpstr>Bonus Observations from a Biblical Worldview</vt:lpstr>
      <vt:lpstr>Bonus Observations from a Biblical Worldview</vt:lpstr>
      <vt:lpstr>Bonus Observations from a Biblical Worldview</vt:lpstr>
      <vt:lpstr>Selected Bibliography</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Foundations and Implications of a Biblical Worldview</dc:title>
  <dc:creator>David</dc:creator>
  <cp:lastModifiedBy>Jim Hovis</cp:lastModifiedBy>
  <cp:revision>282</cp:revision>
  <dcterms:created xsi:type="dcterms:W3CDTF">2012-05-22T20:03:28Z</dcterms:created>
  <dcterms:modified xsi:type="dcterms:W3CDTF">2012-06-20T13:16:55Z</dcterms:modified>
</cp:coreProperties>
</file>