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ags/tag38.xml" ContentType="application/vnd.openxmlformats-officedocument.presentationml.tags+xml"/>
  <Override PartName="/ppt/notesSlides/notesSlide63.xml" ContentType="application/vnd.openxmlformats-officedocument.presentationml.notes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tags/tag63.xml" ContentType="application/vnd.openxmlformats-officedocument.presentationml.tags+xml"/>
  <Override PartName="/ppt/slides/slide147.xml" ContentType="application/vnd.openxmlformats-officedocument.presentationml.slide+xml"/>
  <Override PartName="/ppt/notesSlides/notesSlide30.xml" ContentType="application/vnd.openxmlformats-officedocument.presentationml.notesSlide+xml"/>
  <Override PartName="/ppt/tags/tag52.xml" ContentType="application/vnd.openxmlformats-officedocument.presentationml.tags+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tags/tag41.xml" ContentType="application/vnd.openxmlformats-officedocument.presentationml.tags+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tags/tag57.xml" ContentType="application/vnd.openxmlformats-officedocument.presentationml.tags+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tags/tag35.xml" ContentType="application/vnd.openxmlformats-officedocument.presentationml.tags+xml"/>
  <Override PartName="/ppt/tags/tag46.xml" ContentType="application/vnd.openxmlformats-officedocument.presentationml.tags+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tags/tag24.xml" ContentType="application/vnd.openxmlformats-officedocument.presentationml.tags+xml"/>
  <Override PartName="/ppt/slides/slide108.xml" ContentType="application/vnd.openxmlformats-officedocument.presentationml.slide+xml"/>
  <Override PartName="/ppt/tags/tag13.xml" ContentType="application/vnd.openxmlformats-officedocument.presentationml.tags+xml"/>
  <Override PartName="/ppt/tags/tag60.xml" ContentType="application/vnd.openxmlformats-officedocument.presentationml.tags+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slides/slide41.xml" ContentType="application/vnd.openxmlformats-officedocument.presentationml.slide+xml"/>
  <Override PartName="/ppt/tags/tag29.xml" ContentType="application/vnd.openxmlformats-officedocument.presentationml.tags+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tags/tag18.xml" ContentType="application/vnd.openxmlformats-officedocument.presentationml.tags+xml"/>
  <Override PartName="/ppt/notesSlides/notesSlide32.xml" ContentType="application/vnd.openxmlformats-officedocument.presentationml.notesSlide+xml"/>
  <Override PartName="/ppt/tags/tag54.xml" ContentType="application/vnd.openxmlformats-officedocument.presentationml.tags+xml"/>
  <Override PartName="/ppt/tags/tag65.xml" ContentType="application/vnd.openxmlformats-officedocument.presentationml.tags+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43.xml" ContentType="application/vnd.openxmlformats-officedocument.presentationml.tags+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tags/tag32.xml" ContentType="application/vnd.openxmlformats-officedocument.presentationml.tag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tags/tag3.xml" ContentType="application/vnd.openxmlformats-officedocument.presentationml.tags+xml"/>
  <Override PartName="/ppt/notesSlides/notesSlide37.xml" ContentType="application/vnd.openxmlformats-officedocument.presentationml.notesSlide+xml"/>
  <Override PartName="/ppt/tags/tag59.xml" ContentType="application/vnd.openxmlformats-officedocument.presentationml.tags+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tags/tag37.xml" ContentType="application/vnd.openxmlformats-officedocument.presentationml.tags+xml"/>
  <Override PartName="/ppt/notesSlides/notesSlide44.xml" ContentType="application/vnd.openxmlformats-officedocument.presentationml.notesSlide+xml"/>
  <Override PartName="/ppt/tags/tag48.xml" ContentType="application/vnd.openxmlformats-officedocument.presentationml.tags+xml"/>
  <Override PartName="/ppt/notesSlides/notesSlide62.xml" ContentType="application/vnd.openxmlformats-officedocument.presentationml.notesSlide+xml"/>
  <Override PartName="/ppt/tags/tag66.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tags/tag26.xml" ContentType="application/vnd.openxmlformats-officedocument.presentationml.tags+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tags/tag55.xml" ContentType="application/vnd.openxmlformats-officedocument.presentationml.tags+xml"/>
  <Override PartName="/ppt/slides/slide139.xml" ContentType="application/vnd.openxmlformats-officedocument.presentationml.slide+xml"/>
  <Override PartName="/ppt/tags/tag15.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tags/tag44.xml" ContentType="application/vnd.openxmlformats-officedocument.presentationml.tags+xml"/>
  <Override PartName="/ppt/notesSlides/notesSlide40.xml" ContentType="application/vnd.openxmlformats-officedocument.presentationml.notesSlide+xml"/>
  <Override PartName="/ppt/tags/tag62.xml" ContentType="application/vnd.openxmlformats-officedocument.presentationml.tags+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tags/tag11.xml" ContentType="application/vnd.openxmlformats-officedocument.presentationml.tag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tags/tag45.xml" ContentType="application/vnd.openxmlformats-officedocument.presentationml.tags+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tags/tag34.xml" ContentType="application/vnd.openxmlformats-officedocument.presentationml.tags+xml"/>
  <Override PartName="/ppt/slides/slide118.xml" ContentType="application/vnd.openxmlformats-officedocument.presentationml.slide+xml"/>
  <Override PartName="/ppt/tags/tag12.xml" ContentType="application/vnd.openxmlformats-officedocument.presentationml.tags+xml"/>
  <Override PartName="/ppt/tags/tag23.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tags/tag39.xml" ContentType="application/vnd.openxmlformats-officedocument.presentationml.tags+xml"/>
  <Override PartName="/ppt/notesSlides/notesSlide64.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tags/tag1.xml" ContentType="application/vnd.openxmlformats-officedocument.presentationml.tags+xml"/>
  <Override PartName="/ppt/tags/tag28.xml" ContentType="application/vnd.openxmlformats-officedocument.presentationml.tags+xml"/>
  <Override PartName="/ppt/notesSlides/notesSlide53.xml" ContentType="application/vnd.openxmlformats-officedocument.presentationml.notesSlide+xml"/>
  <Override PartName="/ppt/slides/slide40.xml" ContentType="application/vnd.openxmlformats-officedocument.presentationml.slide+xml"/>
  <Override PartName="/ppt/tags/tag17.xml" ContentType="application/vnd.openxmlformats-officedocument.presentationml.tags+xml"/>
  <Override PartName="/ppt/notesSlides/notesSlide42.xml" ContentType="application/vnd.openxmlformats-officedocument.presentationml.notesSlide+xml"/>
  <Override PartName="/ppt/tags/tag64.xml" ContentType="application/vnd.openxmlformats-officedocument.presentationml.tags+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tags/tag53.xml" ContentType="application/vnd.openxmlformats-officedocument.presentationml.tags+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tags/tag31.xml" ContentType="application/vnd.openxmlformats-officedocument.presentationml.tags+xml"/>
  <Override PartName="/ppt/tags/tag42.xml" ContentType="application/vnd.openxmlformats-officedocument.presentationml.tags+xml"/>
  <Override PartName="/ppt/slides/slide78.xml" ContentType="application/vnd.openxmlformats-officedocument.presentationml.slide+xml"/>
  <Override PartName="/ppt/slides/slide115.xml" ContentType="application/vnd.openxmlformats-officedocument.presentationml.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tags/tag58.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tags/tag47.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36.xml" ContentType="application/vnd.openxmlformats-officedocument.presentationml.tags+xml"/>
  <Override PartName="/ppt/notesSlides/notesSlide61.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notesSlides/notesSlide50.xml" ContentType="application/vnd.openxmlformats-officedocument.presentationml.notesSlide+xml"/>
  <Override PartName="/ppt/tags/tag61.xml" ContentType="application/vnd.openxmlformats-officedocument.presentationml.tags+xml"/>
  <Override PartName="/ppt/slides/slide109.xml" ContentType="application/vnd.openxmlformats-officedocument.presentationml.slide+xml"/>
  <Override PartName="/ppt/slides/slide145.xml" ContentType="application/vnd.openxmlformats-officedocument.presentationml.slide+xml"/>
  <Override PartName="/ppt/tags/tag50.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3" r:id="rId2"/>
  </p:sldMasterIdLst>
  <p:notesMasterIdLst>
    <p:notesMasterId r:id="rId153"/>
  </p:notesMasterIdLst>
  <p:sldIdLst>
    <p:sldId id="361" r:id="rId3"/>
    <p:sldId id="376" r:id="rId4"/>
    <p:sldId id="375" r:id="rId5"/>
    <p:sldId id="314" r:id="rId6"/>
    <p:sldId id="313" r:id="rId7"/>
    <p:sldId id="363" r:id="rId8"/>
    <p:sldId id="364" r:id="rId9"/>
    <p:sldId id="365" r:id="rId10"/>
    <p:sldId id="366" r:id="rId11"/>
    <p:sldId id="367" r:id="rId12"/>
    <p:sldId id="368" r:id="rId13"/>
    <p:sldId id="377" r:id="rId14"/>
    <p:sldId id="381" r:id="rId15"/>
    <p:sldId id="378" r:id="rId16"/>
    <p:sldId id="380" r:id="rId17"/>
    <p:sldId id="359" r:id="rId18"/>
    <p:sldId id="265" r:id="rId19"/>
    <p:sldId id="382" r:id="rId20"/>
    <p:sldId id="334" r:id="rId21"/>
    <p:sldId id="306" r:id="rId22"/>
    <p:sldId id="383" r:id="rId23"/>
    <p:sldId id="411" r:id="rId24"/>
    <p:sldId id="303" r:id="rId25"/>
    <p:sldId id="321" r:id="rId26"/>
    <p:sldId id="286" r:id="rId27"/>
    <p:sldId id="287" r:id="rId28"/>
    <p:sldId id="288" r:id="rId29"/>
    <p:sldId id="289" r:id="rId30"/>
    <p:sldId id="290" r:id="rId31"/>
    <p:sldId id="384" r:id="rId32"/>
    <p:sldId id="322" r:id="rId33"/>
    <p:sldId id="326" r:id="rId34"/>
    <p:sldId id="385" r:id="rId35"/>
    <p:sldId id="386" r:id="rId36"/>
    <p:sldId id="387" r:id="rId37"/>
    <p:sldId id="388" r:id="rId38"/>
    <p:sldId id="389" r:id="rId39"/>
    <p:sldId id="390" r:id="rId40"/>
    <p:sldId id="391" r:id="rId41"/>
    <p:sldId id="299" r:id="rId42"/>
    <p:sldId id="392" r:id="rId43"/>
    <p:sldId id="442" r:id="rId44"/>
    <p:sldId id="284" r:id="rId45"/>
    <p:sldId id="328" r:id="rId46"/>
    <p:sldId id="291" r:id="rId47"/>
    <p:sldId id="292" r:id="rId48"/>
    <p:sldId id="393" r:id="rId49"/>
    <p:sldId id="394" r:id="rId50"/>
    <p:sldId id="305" r:id="rId51"/>
    <p:sldId id="395" r:id="rId52"/>
    <p:sldId id="304" r:id="rId53"/>
    <p:sldId id="396" r:id="rId54"/>
    <p:sldId id="354" r:id="rId55"/>
    <p:sldId id="397" r:id="rId56"/>
    <p:sldId id="323" r:id="rId57"/>
    <p:sldId id="398" r:id="rId58"/>
    <p:sldId id="311" r:id="rId59"/>
    <p:sldId id="262" r:id="rId60"/>
    <p:sldId id="329" r:id="rId61"/>
    <p:sldId id="330" r:id="rId62"/>
    <p:sldId id="331" r:id="rId63"/>
    <p:sldId id="281" r:id="rId64"/>
    <p:sldId id="399" r:id="rId65"/>
    <p:sldId id="400" r:id="rId66"/>
    <p:sldId id="401" r:id="rId67"/>
    <p:sldId id="402" r:id="rId68"/>
    <p:sldId id="335" r:id="rId69"/>
    <p:sldId id="257" r:id="rId70"/>
    <p:sldId id="341" r:id="rId71"/>
    <p:sldId id="357" r:id="rId72"/>
    <p:sldId id="403" r:id="rId73"/>
    <p:sldId id="404" r:id="rId74"/>
    <p:sldId id="332" r:id="rId75"/>
    <p:sldId id="374" r:id="rId76"/>
    <p:sldId id="355" r:id="rId77"/>
    <p:sldId id="258" r:id="rId78"/>
    <p:sldId id="259" r:id="rId79"/>
    <p:sldId id="344" r:id="rId80"/>
    <p:sldId id="327" r:id="rId81"/>
    <p:sldId id="343" r:id="rId82"/>
    <p:sldId id="282" r:id="rId83"/>
    <p:sldId id="356" r:id="rId84"/>
    <p:sldId id="405" r:id="rId85"/>
    <p:sldId id="315" r:id="rId86"/>
    <p:sldId id="285" r:id="rId87"/>
    <p:sldId id="406" r:id="rId88"/>
    <p:sldId id="261" r:id="rId89"/>
    <p:sldId id="407" r:id="rId90"/>
    <p:sldId id="408" r:id="rId91"/>
    <p:sldId id="409" r:id="rId92"/>
    <p:sldId id="410" r:id="rId93"/>
    <p:sldId id="372" r:id="rId94"/>
    <p:sldId id="373" r:id="rId95"/>
    <p:sldId id="358" r:id="rId96"/>
    <p:sldId id="349" r:id="rId97"/>
    <p:sldId id="351" r:id="rId98"/>
    <p:sldId id="350" r:id="rId99"/>
    <p:sldId id="412" r:id="rId100"/>
    <p:sldId id="345" r:id="rId101"/>
    <p:sldId id="319" r:id="rId102"/>
    <p:sldId id="443" r:id="rId103"/>
    <p:sldId id="414" r:id="rId104"/>
    <p:sldId id="415" r:id="rId105"/>
    <p:sldId id="416" r:id="rId106"/>
    <p:sldId id="417" r:id="rId107"/>
    <p:sldId id="320" r:id="rId108"/>
    <p:sldId id="413" r:id="rId109"/>
    <p:sldId id="418" r:id="rId110"/>
    <p:sldId id="419" r:id="rId111"/>
    <p:sldId id="420" r:id="rId112"/>
    <p:sldId id="340" r:id="rId113"/>
    <p:sldId id="342" r:id="rId114"/>
    <p:sldId id="256" r:id="rId115"/>
    <p:sldId id="318" r:id="rId116"/>
    <p:sldId id="283" r:id="rId117"/>
    <p:sldId id="421" r:id="rId118"/>
    <p:sldId id="353" r:id="rId119"/>
    <p:sldId id="324" r:id="rId120"/>
    <p:sldId id="260" r:id="rId121"/>
    <p:sldId id="280" r:id="rId122"/>
    <p:sldId id="276" r:id="rId123"/>
    <p:sldId id="277" r:id="rId124"/>
    <p:sldId id="278" r:id="rId125"/>
    <p:sldId id="279" r:id="rId126"/>
    <p:sldId id="422" r:id="rId127"/>
    <p:sldId id="300" r:id="rId128"/>
    <p:sldId id="301" r:id="rId129"/>
    <p:sldId id="316" r:id="rId130"/>
    <p:sldId id="312" r:id="rId131"/>
    <p:sldId id="423" r:id="rId132"/>
    <p:sldId id="426" r:id="rId133"/>
    <p:sldId id="424" r:id="rId134"/>
    <p:sldId id="425" r:id="rId135"/>
    <p:sldId id="427" r:id="rId136"/>
    <p:sldId id="428" r:id="rId137"/>
    <p:sldId id="429" r:id="rId138"/>
    <p:sldId id="430" r:id="rId139"/>
    <p:sldId id="431" r:id="rId140"/>
    <p:sldId id="432" r:id="rId141"/>
    <p:sldId id="433" r:id="rId142"/>
    <p:sldId id="434" r:id="rId143"/>
    <p:sldId id="435" r:id="rId144"/>
    <p:sldId id="346" r:id="rId145"/>
    <p:sldId id="438" r:id="rId146"/>
    <p:sldId id="439" r:id="rId147"/>
    <p:sldId id="440" r:id="rId148"/>
    <p:sldId id="352" r:id="rId149"/>
    <p:sldId id="370" r:id="rId150"/>
    <p:sldId id="371" r:id="rId151"/>
    <p:sldId id="360" r:id="rId15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66"/>
    <a:srgbClr val="FF7C80"/>
    <a:srgbClr val="FF5050"/>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082" autoAdjust="0"/>
    <p:restoredTop sz="94712" autoAdjust="0"/>
  </p:normalViewPr>
  <p:slideViewPr>
    <p:cSldViewPr>
      <p:cViewPr varScale="1">
        <p:scale>
          <a:sx n="68" d="100"/>
          <a:sy n="68" d="100"/>
        </p:scale>
        <p:origin x="-28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808"/>
    </p:cViewPr>
  </p:sorterViewPr>
  <p:notesViewPr>
    <p:cSldViewPr>
      <p:cViewPr varScale="1">
        <p:scale>
          <a:sx n="54" d="100"/>
          <a:sy n="54" d="100"/>
        </p:scale>
        <p:origin x="-239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viewProps" Target="viewProp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5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7BF3449-575C-4278-9D5F-20B8415A55DD}"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12</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13</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14</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15</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A1D4D6-F06D-4E2B-A075-9C79B4AB5CBC}" type="slidenum">
              <a:rPr lang="en-US"/>
              <a:pPr/>
              <a:t>16</a:t>
            </a:fld>
            <a:endParaRPr 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AE1808-F629-4362-827B-A1AF0B05C524}" type="slidenum">
              <a:rPr lang="en-US"/>
              <a:pPr/>
              <a:t>17</a:t>
            </a:fld>
            <a:endParaRPr 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18</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21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30</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33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34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35</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36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37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38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39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41</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42</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47</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48</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50</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3BBE1F-9CBD-4BC1-92B8-20F510E8603F}" type="slidenum">
              <a:rPr lang="en-US"/>
              <a:pPr/>
              <a:t>51</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52</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54</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56</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C15C4-7374-499B-B314-C5B6E16D931C}" type="slidenum">
              <a:rPr lang="en-US"/>
              <a:pPr/>
              <a:t>59</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267E12-BB19-4081-A2FC-64EBE7AD8975}" type="slidenum">
              <a:rPr lang="en-US"/>
              <a:pPr/>
              <a:t>60</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96858B-C9A7-4DB9-B4FB-87EB7D7C9708}" type="slidenum">
              <a:rPr lang="en-US"/>
              <a:pPr/>
              <a:t>61</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63</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64</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65</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66</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71</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72</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7D1961-F092-4473-A8DC-107D764924A5}" type="slidenum">
              <a:rPr lang="en-US"/>
              <a:pPr/>
              <a:t>73</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xfrm>
            <a:off x="914400" y="4343400"/>
            <a:ext cx="5029200" cy="4114800"/>
          </a:xfrm>
        </p:spPr>
        <p:txBody>
          <a:bodyPr/>
          <a:lstStyle/>
          <a:p>
            <a:r>
              <a:rPr lang="en-US"/>
              <a:t>Created: September 2005.</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83</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86</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D79DC7-4B7D-4A59-9D24-C43173877E75}" type="slidenum">
              <a:rPr lang="en-US"/>
              <a:pPr/>
              <a:t>87</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88</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89</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90</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91</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7BF3449-575C-4278-9D5F-20B8415A55DD}" type="slidenum">
              <a:rPr lang="en-US" smtClean="0"/>
              <a:pPr/>
              <a:t>93</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98</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102</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103</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104</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105</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108</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109</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110</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116</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125</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130</a:t>
            </a:fld>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131</a:t>
            </a:fld>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132</a:t>
            </a:fld>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133</a:t>
            </a:fld>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134</a:t>
            </a:fld>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135</a:t>
            </a:fld>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136</a:t>
            </a:fld>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137</a:t>
            </a:fld>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138</a:t>
            </a:fld>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139</a:t>
            </a:fld>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140</a:t>
            </a:fld>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141</a:t>
            </a:fld>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142</a:t>
            </a:fld>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144</a:t>
            </a:fld>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145</a:t>
            </a:fld>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CF2027-3820-4474-A137-BE026CD11A31}" type="slidenum">
              <a:rPr lang="en-US" smtClean="0"/>
              <a:pPr/>
              <a:t>146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F3C1C7B5-D8E0-45AA-BCFE-D7BF364D1C42}"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4A76-5302-49F0-A0B5-2971546B901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9EA7F8A0-F303-4CAB-AFB9-2F996760932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E2D1C-6473-460B-A0B4-E3299BD0355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583625-6654-4553-A975-DD038A1C036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D18AD0-0F5B-480A-A92C-61CCDA0D2C9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92466-AE73-42DE-920D-8C73AD7CC1B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464DC3-B76A-4D96-85AF-B1450578834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17762B-A79A-4DEE-B5C2-ACC6BE8A0B6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D5D69C-56DE-4347-9F30-CBAB70A1E2B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CF77A0-1F6E-4D7D-AA8D-5920673616B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F336A3-E852-41B8-A0FF-B66BDCA5731F}" type="datetimeFigureOut">
              <a:rPr lang="en-US" smtClean="0"/>
              <a:pPr/>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E6EC5-DFE0-48EC-9F8D-DA1061208B1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F336A3-E852-41B8-A0FF-B66BDCA5731F}" type="datetimeFigureOut">
              <a:rPr lang="en-US" smtClean="0"/>
              <a:pPr/>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E6EC5-DFE0-48EC-9F8D-DA1061208B1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F336A3-E852-41B8-A0FF-B66BDCA5731F}" type="datetimeFigureOut">
              <a:rPr lang="en-US" smtClean="0"/>
              <a:pPr/>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E6EC5-DFE0-48EC-9F8D-DA1061208B1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F336A3-E852-41B8-A0FF-B66BDCA5731F}" type="datetimeFigureOut">
              <a:rPr lang="en-US" smtClean="0"/>
              <a:pPr/>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5E6EC5-DFE0-48EC-9F8D-DA1061208B1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F336A3-E852-41B8-A0FF-B66BDCA5731F}" type="datetimeFigureOut">
              <a:rPr lang="en-US" smtClean="0"/>
              <a:pPr/>
              <a:t>5/16/2012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5E6EC5-DFE0-48EC-9F8D-DA1061208B1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F336A3-E852-41B8-A0FF-B66BDCA5731F}" type="datetimeFigureOut">
              <a:rPr lang="en-US" smtClean="0"/>
              <a:pPr/>
              <a:t>5/16/2012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5E6EC5-DFE0-48EC-9F8D-DA1061208B1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336A3-E852-41B8-A0FF-B66BDCA5731F}" type="datetimeFigureOut">
              <a:rPr lang="en-US" smtClean="0"/>
              <a:pPr/>
              <a:t>5/16/2012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5E6EC5-DFE0-48EC-9F8D-DA1061208B1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F336A3-E852-41B8-A0FF-B66BDCA5731F}" type="datetimeFigureOut">
              <a:rPr lang="en-US" smtClean="0"/>
              <a:pPr/>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5E6EC5-DFE0-48EC-9F8D-DA1061208B1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F336A3-E852-41B8-A0FF-B66BDCA5731F}" type="datetimeFigureOut">
              <a:rPr lang="en-US" smtClean="0"/>
              <a:pPr/>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5E6EC5-DFE0-48EC-9F8D-DA1061208B1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F336A3-E852-41B8-A0FF-B66BDCA5731F}" type="datetimeFigureOut">
              <a:rPr lang="en-US" smtClean="0"/>
              <a:pPr/>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E6EC5-DFE0-48EC-9F8D-DA1061208B1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F336A3-E852-41B8-A0FF-B66BDCA5731F}" type="datetimeFigureOut">
              <a:rPr lang="en-US" smtClean="0"/>
              <a:pPr/>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E6EC5-DFE0-48EC-9F8D-DA1061208B1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243EEB6-3F9B-4F66-8610-60E47254F8B5}"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F336A3-E852-41B8-A0FF-B66BDCA5731F}" type="datetimeFigureOut">
              <a:rPr lang="en-US" smtClean="0"/>
              <a:pPr/>
              <a:t>5/16/2012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5E6EC5-DFE0-48EC-9F8D-DA1061208B1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7.jpe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6.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10.jpe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6.xml"/><Relationship Id="rId1" Type="http://schemas.openxmlformats.org/officeDocument/2006/relationships/tags" Target="../tags/tag25.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29.xml"/><Relationship Id="rId5" Type="http://schemas.openxmlformats.org/officeDocument/2006/relationships/image" Target="../media/image45.jpeg"/><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6.xml"/><Relationship Id="rId1" Type="http://schemas.openxmlformats.org/officeDocument/2006/relationships/tags" Target="../tags/tag3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6.xml"/><Relationship Id="rId1" Type="http://schemas.openxmlformats.org/officeDocument/2006/relationships/tags" Target="../tags/tag3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6.xml"/><Relationship Id="rId1" Type="http://schemas.openxmlformats.org/officeDocument/2006/relationships/tags" Target="../tags/tag32.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6.xml"/><Relationship Id="rId1" Type="http://schemas.openxmlformats.org/officeDocument/2006/relationships/tags" Target="../tags/tag33.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6.xml"/><Relationship Id="rId1" Type="http://schemas.openxmlformats.org/officeDocument/2006/relationships/tags" Target="../tags/tag34.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6.xml"/><Relationship Id="rId1" Type="http://schemas.openxmlformats.org/officeDocument/2006/relationships/tags" Target="../tags/tag3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tags" Target="../tags/tag36.xml"/><Relationship Id="rId4" Type="http://schemas.openxmlformats.org/officeDocument/2006/relationships/image" Target="../media/image56.jpeg"/></Relationships>
</file>

<file path=ppt/slides/_rels/slide7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6.xml"/><Relationship Id="rId1" Type="http://schemas.openxmlformats.org/officeDocument/2006/relationships/tags" Target="../tags/tag37.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6.xml"/><Relationship Id="rId1" Type="http://schemas.openxmlformats.org/officeDocument/2006/relationships/tags" Target="../tags/tag38.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6.xml"/><Relationship Id="rId1" Type="http://schemas.openxmlformats.org/officeDocument/2006/relationships/tags" Target="../tags/tag39.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6.xml"/><Relationship Id="rId1" Type="http://schemas.openxmlformats.org/officeDocument/2006/relationships/tags" Target="../tags/tag4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6.xml"/><Relationship Id="rId1" Type="http://schemas.openxmlformats.org/officeDocument/2006/relationships/tags" Target="../tags/tag41.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6.xml"/><Relationship Id="rId1" Type="http://schemas.openxmlformats.org/officeDocument/2006/relationships/tags" Target="../tags/tag42.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6.xml"/><Relationship Id="rId1" Type="http://schemas.openxmlformats.org/officeDocument/2006/relationships/tags" Target="../tags/tag43.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6.xml"/><Relationship Id="rId1" Type="http://schemas.openxmlformats.org/officeDocument/2006/relationships/tags" Target="../tags/tag4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6.xml"/><Relationship Id="rId1" Type="http://schemas.openxmlformats.org/officeDocument/2006/relationships/tags" Target="../tags/tag45.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6.xml"/><Relationship Id="rId1" Type="http://schemas.openxmlformats.org/officeDocument/2006/relationships/tags" Target="../tags/tag4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tags" Target="../tags/tag47.xml"/><Relationship Id="rId4" Type="http://schemas.openxmlformats.org/officeDocument/2006/relationships/image" Target="../media/image70.jpeg"/></Relationships>
</file>

<file path=ppt/slides/_rels/slide9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6.xml"/><Relationship Id="rId1" Type="http://schemas.openxmlformats.org/officeDocument/2006/relationships/tags" Target="../tags/tag48.xml"/></Relationships>
</file>

<file path=ppt/slides/_rels/slide9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slideLayout" Target="../slideLayouts/slideLayout6.xml"/><Relationship Id="rId1" Type="http://schemas.openxmlformats.org/officeDocument/2006/relationships/tags" Target="../tags/tag49.xml"/></Relationships>
</file>

<file path=ppt/slides/_rels/slide9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6.xml"/><Relationship Id="rId1" Type="http://schemas.openxmlformats.org/officeDocument/2006/relationships/tags" Target="../tags/tag50.xml"/></Relationships>
</file>

<file path=ppt/slides/_rels/slide9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6.xml"/><Relationship Id="rId1" Type="http://schemas.openxmlformats.org/officeDocument/2006/relationships/tags" Target="../tags/tag5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6.xml"/><Relationship Id="rId1" Type="http://schemas.openxmlformats.org/officeDocument/2006/relationships/tags" Target="../tags/tag52.xml"/></Relationships>
</file>

<file path=ppt/slides/_rels/slide10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6.xml"/><Relationship Id="rId1" Type="http://schemas.openxmlformats.org/officeDocument/2006/relationships/tags" Target="../tags/tag53.xml"/></Relationships>
</file>

<file path=ppt/slides/_rels/slide10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slideLayout" Target="../slideLayouts/slideLayout6.xml"/><Relationship Id="rId1" Type="http://schemas.openxmlformats.org/officeDocument/2006/relationships/tags" Target="../tags/tag54.xml"/></Relationships>
</file>

<file path=ppt/slides/_rels/slide11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slideLayout" Target="../slideLayouts/slideLayout6.xml"/><Relationship Id="rId1" Type="http://schemas.openxmlformats.org/officeDocument/2006/relationships/tags" Target="../tags/tag55.xml"/></Relationships>
</file>

<file path=ppt/slides/_rels/slide11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slideLayout" Target="../slideLayouts/slideLayout7.xml"/><Relationship Id="rId1" Type="http://schemas.openxmlformats.org/officeDocument/2006/relationships/tags" Target="../tags/tag56.xml"/></Relationships>
</file>

<file path=ppt/slides/_rels/slide11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slideLayout" Target="../slideLayouts/slideLayout6.xml"/><Relationship Id="rId1" Type="http://schemas.openxmlformats.org/officeDocument/2006/relationships/tags" Target="../tags/tag57.xml"/></Relationships>
</file>

<file path=ppt/slides/_rels/slide11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slideLayout" Target="../slideLayouts/slideLayout6.xml"/><Relationship Id="rId1" Type="http://schemas.openxmlformats.org/officeDocument/2006/relationships/tags" Target="../tags/tag58.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slideLayout" Target="../slideLayouts/slideLayout6.xml"/><Relationship Id="rId1" Type="http://schemas.openxmlformats.org/officeDocument/2006/relationships/tags" Target="../tags/tag59.xml"/></Relationships>
</file>

<file path=ppt/slides/_rels/slide11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slideLayout" Target="../slideLayouts/slideLayout6.xml"/><Relationship Id="rId1" Type="http://schemas.openxmlformats.org/officeDocument/2006/relationships/tags" Target="../tags/tag60.xml"/></Relationships>
</file>

<file path=ppt/slides/_rels/slide12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slideLayout" Target="../slideLayouts/slideLayout6.xml"/><Relationship Id="rId1" Type="http://schemas.openxmlformats.org/officeDocument/2006/relationships/tags" Target="../tags/tag61.xml"/></Relationships>
</file>

<file path=ppt/slides/_rels/slide12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slideLayout" Target="../slideLayouts/slideLayout6.xml"/><Relationship Id="rId1" Type="http://schemas.openxmlformats.org/officeDocument/2006/relationships/tags" Target="../tags/tag62.xml"/><Relationship Id="rId4" Type="http://schemas.openxmlformats.org/officeDocument/2006/relationships/image" Target="../media/image95.png"/></Relationships>
</file>

<file path=ppt/slides/_rels/slide12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slideLayout" Target="../slideLayouts/slideLayout6.xml"/><Relationship Id="rId1" Type="http://schemas.openxmlformats.org/officeDocument/2006/relationships/tags" Target="../tags/tag6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3" Type="http://schemas.openxmlformats.org/officeDocument/2006/relationships/image" Target="../media/image97.jpeg"/><Relationship Id="rId7" Type="http://schemas.openxmlformats.org/officeDocument/2006/relationships/image" Target="../media/image101.png"/><Relationship Id="rId2" Type="http://schemas.openxmlformats.org/officeDocument/2006/relationships/slideLayout" Target="../slideLayouts/slideLayout6.xml"/><Relationship Id="rId1" Type="http://schemas.openxmlformats.org/officeDocument/2006/relationships/tags" Target="../tags/tag64.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slideLayout" Target="../slideLayouts/slideLayout6.xml"/><Relationship Id="rId1" Type="http://schemas.openxmlformats.org/officeDocument/2006/relationships/tags" Target="../tags/tag65.xml"/></Relationships>
</file>

<file path=ppt/slides/_rels/slide14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slideLayout" Target="../slideLayouts/slideLayout6.xml"/><Relationship Id="rId1" Type="http://schemas.openxmlformats.org/officeDocument/2006/relationships/tags" Target="../tags/tag66.xml"/><Relationship Id="rId4" Type="http://schemas.openxmlformats.org/officeDocument/2006/relationships/image" Target="../media/image104.png"/></Relationships>
</file>

<file path=ppt/slides/_rels/slide14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slideLayout" Target="../slideLayouts/slideLayout6.xml"/><Relationship Id="rId1" Type="http://schemas.openxmlformats.org/officeDocument/2006/relationships/tags" Target="../tags/tag67.xml"/><Relationship Id="rId4" Type="http://schemas.openxmlformats.org/officeDocument/2006/relationships/image" Target="../media/image104.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066800"/>
            <a:ext cx="9144000" cy="4800600"/>
          </a:xfrm>
          <a:prstGeom prst="rect">
            <a:avLst/>
          </a:prstGeom>
          <a:noFill/>
          <a:ln/>
        </p:spPr>
        <p:txBody>
          <a:bodyPr vert="horz" lIns="45720" tIns="0" rIns="45720" bIns="0" anchor="t">
            <a:noAutofit/>
            <a:scene3d>
              <a:camera prst="orthographicFront"/>
              <a:lightRig rig="soft" dir="t">
                <a:rot lat="0" lon="0" rev="1722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cap="all" noProof="0"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Does the Bible allow for the option of an old earth </a:t>
            </a:r>
            <a:r>
              <a:rPr lang="en-US" sz="3200" b="1" cap="all" noProof="0"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(~4.5 </a:t>
            </a:r>
            <a:r>
              <a:rPr kumimoji="0" lang="en-US" sz="3200" b="1" i="0" u="none" strike="noStrike" kern="1200" cap="all" spc="0" normalizeH="0" baseline="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Billion Years old)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and an old universe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0" normalizeH="0" baseline="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(~14.6 billion</a:t>
            </a:r>
            <a:r>
              <a:rPr kumimoji="0" lang="en-US" sz="3200" b="1" i="0" u="none" strike="noStrike" kern="1200" cap="all" spc="0" normalizeH="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years old)</a:t>
            </a:r>
            <a:r>
              <a:rPr kumimoji="0" lang="en-US" sz="4400" b="1" i="0" u="none" strike="noStrike" kern="1200" cap="all" spc="0" normalizeH="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4400" b="1" cap="all" baseline="0" noProof="0"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And does it really matter?</a:t>
            </a:r>
            <a:endParaRPr kumimoji="0" lang="en-US" sz="4400" b="1" i="0" u="none" strike="noStrike" kern="1200" cap="all" spc="0" normalizeH="0" baseline="0" noProof="0" dirty="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609600"/>
          </a:xfrm>
        </p:spPr>
        <p:txBody>
          <a:bodyPr>
            <a:noAutofit/>
          </a:bodyPr>
          <a:lstStyle/>
          <a:p>
            <a:pPr eaLnBrk="1" fontAlgn="auto" hangingPunct="1">
              <a:spcAft>
                <a:spcPts val="0"/>
              </a:spcAft>
              <a:defRPr/>
            </a:pP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Authority of the word of God</a:t>
            </a:r>
          </a:p>
        </p:txBody>
      </p:sp>
      <p:sp>
        <p:nvSpPr>
          <p:cNvPr id="3" name="Content Placeholder 2"/>
          <p:cNvSpPr txBox="1">
            <a:spLocks/>
          </p:cNvSpPr>
          <p:nvPr/>
        </p:nvSpPr>
        <p:spPr bwMode="auto">
          <a:xfrm>
            <a:off x="152400" y="1219200"/>
            <a:ext cx="8915400" cy="533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4320" indent="-274320" defTabSz="182880">
              <a:spcBef>
                <a:spcPts val="0"/>
              </a:spcBef>
              <a:spcAft>
                <a:spcPts val="600"/>
              </a:spcAft>
              <a:buClr>
                <a:srgbClr val="FFFF99"/>
              </a:buClr>
              <a:buSzPct val="65000"/>
              <a:buFont typeface="Wingdings" pitchFamily="2" charset="2"/>
              <a:buChar char="v"/>
              <a:defRPr/>
            </a:pPr>
            <a:r>
              <a:rPr lang="en-US" sz="2400" b="1" dirty="0" smtClean="0">
                <a:effectLst>
                  <a:outerShdw blurRad="38100" dist="38100" dir="2700000" algn="tl">
                    <a:srgbClr val="000000">
                      <a:alpha val="43137"/>
                    </a:srgbClr>
                  </a:outerShdw>
                </a:effectLst>
              </a:rPr>
              <a:t>2 Timothy 3:16</a:t>
            </a:r>
            <a:r>
              <a:rPr lang="en-US" sz="2400" dirty="0" smtClean="0">
                <a:effectLst>
                  <a:outerShdw blurRad="38100" dist="38100" dir="2700000" algn="tl">
                    <a:srgbClr val="000000">
                      <a:alpha val="43137"/>
                    </a:srgbClr>
                  </a:outerShdw>
                </a:effectLst>
              </a:rPr>
              <a:t>   </a:t>
            </a:r>
            <a:r>
              <a:rPr lang="en-US" sz="2400" b="1" u="sng" dirty="0" smtClean="0">
                <a:solidFill>
                  <a:srgbClr val="FFFF99"/>
                </a:solidFill>
                <a:effectLst>
                  <a:outerShdw blurRad="38100" dist="38100" dir="2700000" algn="tl">
                    <a:srgbClr val="000000">
                      <a:alpha val="43137"/>
                    </a:srgbClr>
                  </a:outerShdw>
                </a:effectLst>
              </a:rPr>
              <a:t>All scripture is inspired by God</a:t>
            </a:r>
            <a:r>
              <a:rPr lang="en-US" sz="2400" b="1" dirty="0" smtClean="0">
                <a:solidFill>
                  <a:srgbClr val="FFFF99"/>
                </a:solidFill>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and </a:t>
            </a:r>
            <a:r>
              <a:rPr lang="en-US" sz="2400" b="1" u="sng" dirty="0" smtClean="0">
                <a:solidFill>
                  <a:srgbClr val="FFFF99"/>
                </a:solidFill>
                <a:effectLst>
                  <a:outerShdw blurRad="38100" dist="38100" dir="2700000" algn="tl">
                    <a:srgbClr val="000000">
                      <a:alpha val="43137"/>
                    </a:srgbClr>
                  </a:outerShdw>
                </a:effectLst>
              </a:rPr>
              <a:t>profitable</a:t>
            </a:r>
            <a:r>
              <a:rPr lang="en-US" sz="2400" u="sng" dirty="0" smtClean="0">
                <a:solidFill>
                  <a:srgbClr val="FFFF99"/>
                </a:solidFill>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for teaching, for reproof, for correction, for training in righteousness;</a:t>
            </a:r>
          </a:p>
          <a:p>
            <a:pPr marL="274320" indent="-274320" defTabSz="182880">
              <a:spcBef>
                <a:spcPts val="0"/>
              </a:spcBef>
              <a:spcAft>
                <a:spcPts val="600"/>
              </a:spcAft>
              <a:buClr>
                <a:srgbClr val="FFFF99"/>
              </a:buClr>
              <a:buSzPct val="65000"/>
              <a:buFont typeface="Wingdings" pitchFamily="2" charset="2"/>
              <a:buChar char="v"/>
              <a:defRPr/>
            </a:pPr>
            <a:endParaRPr lang="en-US" sz="2400" i="1" dirty="0" smtClean="0">
              <a:solidFill>
                <a:schemeClr val="accent2">
                  <a:lumMod val="20000"/>
                  <a:lumOff val="80000"/>
                </a:schemeClr>
              </a:solidFill>
              <a:effectLst>
                <a:outerShdw blurRad="38100" dist="38100" dir="2700000" algn="tl">
                  <a:srgbClr val="000000">
                    <a:alpha val="43137"/>
                  </a:srgbClr>
                </a:outerShdw>
              </a:effectLst>
            </a:endParaRPr>
          </a:p>
          <a:p>
            <a:pPr marL="274320" indent="-274320" defTabSz="182880">
              <a:spcBef>
                <a:spcPts val="0"/>
              </a:spcBef>
              <a:spcAft>
                <a:spcPts val="600"/>
              </a:spcAft>
              <a:buClr>
                <a:srgbClr val="FFFF99"/>
              </a:buClr>
              <a:buSzPct val="65000"/>
              <a:buFont typeface="Wingdings" pitchFamily="2" charset="2"/>
              <a:buChar char="v"/>
              <a:defRPr/>
            </a:pPr>
            <a:r>
              <a:rPr lang="en-US" sz="2400" b="1" dirty="0" smtClean="0">
                <a:effectLst>
                  <a:outerShdw blurRad="38100" dist="38100" dir="2700000" algn="tl">
                    <a:srgbClr val="000000">
                      <a:alpha val="43137"/>
                    </a:srgbClr>
                  </a:outerShdw>
                </a:effectLst>
              </a:rPr>
              <a:t>Romans 15:4</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For </a:t>
            </a:r>
            <a:r>
              <a:rPr lang="en-US" sz="2400" u="sng" dirty="0" smtClean="0">
                <a:solidFill>
                  <a:srgbClr val="FFFF99"/>
                </a:solidFill>
                <a:effectLst>
                  <a:outerShdw blurRad="38100" dist="38100" dir="2700000" algn="tl">
                    <a:srgbClr val="000000">
                      <a:alpha val="43137"/>
                    </a:srgbClr>
                  </a:outerShdw>
                </a:effectLst>
              </a:rPr>
              <a:t>whatever was written in earlier times was </a:t>
            </a:r>
            <a:r>
              <a:rPr lang="en-US" sz="2400" b="1" u="sng" dirty="0" smtClean="0">
                <a:solidFill>
                  <a:srgbClr val="FFFF99"/>
                </a:solidFill>
                <a:effectLst>
                  <a:outerShdw blurRad="38100" dist="38100" dir="2700000" algn="tl">
                    <a:srgbClr val="000000">
                      <a:alpha val="43137"/>
                    </a:srgbClr>
                  </a:outerShdw>
                </a:effectLst>
              </a:rPr>
              <a:t>written for our instruction</a:t>
            </a:r>
            <a:r>
              <a:rPr lang="en-US" sz="2400" dirty="0" smtClean="0">
                <a:solidFill>
                  <a:srgbClr val="FFFF99"/>
                </a:solidFill>
                <a:effectLst>
                  <a:outerShdw blurRad="38100" dist="38100" dir="2700000" algn="tl">
                    <a:srgbClr val="000000">
                      <a:alpha val="43137"/>
                    </a:srgbClr>
                  </a:outerShdw>
                </a:effectLst>
              </a:rPr>
              <a:t>, so that through perseverance and the encouragement of the Scriptures we might have hope.</a:t>
            </a:r>
          </a:p>
          <a:p>
            <a:pPr marL="274320" indent="-274320" defTabSz="182880">
              <a:spcBef>
                <a:spcPts val="0"/>
              </a:spcBef>
              <a:spcAft>
                <a:spcPts val="600"/>
              </a:spcAft>
              <a:buClr>
                <a:srgbClr val="FFFF99"/>
              </a:buClr>
              <a:buSzPct val="65000"/>
              <a:buFont typeface="Wingdings" pitchFamily="2" charset="2"/>
              <a:buChar char="v"/>
              <a:defRPr/>
            </a:pPr>
            <a:endParaRPr lang="en-US" sz="2400" i="1" dirty="0" smtClean="0">
              <a:solidFill>
                <a:schemeClr val="accent2">
                  <a:lumMod val="20000"/>
                  <a:lumOff val="80000"/>
                </a:schemeClr>
              </a:solidFill>
              <a:effectLst>
                <a:outerShdw blurRad="38100" dist="38100" dir="2700000" algn="tl">
                  <a:srgbClr val="000000">
                    <a:alpha val="43137"/>
                  </a:srgbClr>
                </a:outerShdw>
              </a:effectLst>
            </a:endParaRPr>
          </a:p>
          <a:p>
            <a:pPr marL="274320" indent="-274320" defTabSz="182880">
              <a:spcBef>
                <a:spcPts val="0"/>
              </a:spcBef>
              <a:spcAft>
                <a:spcPts val="600"/>
              </a:spcAft>
              <a:buClr>
                <a:srgbClr val="FFFF99"/>
              </a:buClr>
              <a:buSzPct val="65000"/>
              <a:buFont typeface="Wingdings" pitchFamily="2" charset="2"/>
              <a:buChar char="v"/>
              <a:defRPr/>
            </a:pPr>
            <a:r>
              <a:rPr lang="en-US" sz="2400" b="1" dirty="0" smtClean="0">
                <a:effectLst>
                  <a:outerShdw blurRad="38100" dist="38100" dir="2700000" algn="tl">
                    <a:srgbClr val="000000">
                      <a:alpha val="43137"/>
                    </a:srgbClr>
                  </a:outerShdw>
                </a:effectLst>
              </a:rPr>
              <a:t>2 Peter 1:20-21 </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(20) … no prophecy of Scripture is a matter of one’s own interpretation, (21) for no prophecy was ever made by an act of human will, but </a:t>
            </a:r>
            <a:r>
              <a:rPr lang="en-US" sz="2400" b="1" u="sng" dirty="0" smtClean="0">
                <a:solidFill>
                  <a:srgbClr val="FFFF99"/>
                </a:solidFill>
                <a:effectLst>
                  <a:outerShdw blurRad="38100" dist="38100" dir="2700000" algn="tl">
                    <a:srgbClr val="000000">
                      <a:alpha val="43137"/>
                    </a:srgbClr>
                  </a:outerShdw>
                </a:effectLst>
              </a:rPr>
              <a:t>men moved by the Holy Spirit spoke from God.</a:t>
            </a:r>
          </a:p>
          <a:p>
            <a:pPr marL="365760" indent="-365760" algn="r" defTabSz="182880">
              <a:spcBef>
                <a:spcPts val="0"/>
              </a:spcBef>
              <a:spcAft>
                <a:spcPts val="600"/>
              </a:spcAft>
              <a:buClr>
                <a:srgbClr val="FFFF99"/>
              </a:buClr>
              <a:buSzPct val="65000"/>
              <a:defRPr/>
            </a:pPr>
            <a:endParaRPr lang="en-US" sz="2000" dirty="0" smtClean="0">
              <a:solidFill>
                <a:srgbClr val="FFFF99"/>
              </a:solidFill>
              <a:effectLst>
                <a:outerShdw blurRad="38100" dist="38100" dir="2700000" algn="tl">
                  <a:srgbClr val="000000">
                    <a:alpha val="43137"/>
                  </a:srgbClr>
                </a:outerShdw>
              </a:effectLst>
            </a:endParaRPr>
          </a:p>
          <a:p>
            <a:pPr algn="r" defTabSz="182880">
              <a:spcBef>
                <a:spcPts val="0"/>
              </a:spcBef>
              <a:spcAft>
                <a:spcPts val="600"/>
              </a:spcAft>
              <a:buClr>
                <a:srgbClr val="FFFF99"/>
              </a:buClr>
              <a:buSzPct val="65000"/>
              <a:defRPr/>
            </a:pPr>
            <a:r>
              <a:rPr lang="en-US" sz="2000" dirty="0" smtClean="0">
                <a:solidFill>
                  <a:srgbClr val="FFFF99"/>
                </a:solidFill>
                <a:effectLst>
                  <a:outerShdw blurRad="38100" dist="38100" dir="2700000" algn="tl">
                    <a:srgbClr val="000000">
                      <a:alpha val="43137"/>
                    </a:srgbClr>
                  </a:outerShdw>
                </a:effectLst>
              </a:rPr>
              <a:t> </a:t>
            </a:r>
            <a:r>
              <a:rPr lang="en-US" sz="1200" dirty="0" smtClean="0">
                <a:effectLst>
                  <a:outerShdw blurRad="38100" dist="38100" dir="2700000" algn="tl">
                    <a:srgbClr val="000000">
                      <a:alpha val="43137"/>
                    </a:srgbClr>
                  </a:outerShdw>
                </a:effectLst>
              </a:rPr>
              <a:t>(New American Standard Bible) </a:t>
            </a:r>
            <a:endParaRPr lang="en-US" sz="1200" dirty="0" smtClean="0">
              <a:effectLst>
                <a:outerShdw blurRad="38100" dist="38100" dir="2700000" algn="tl">
                  <a:srgbClr val="000000">
                    <a:alpha val="43137"/>
                  </a:srgbClr>
                </a:outerShdw>
              </a:effectLst>
              <a:latin typeface="Arial" pitchFamily="34" charset="0"/>
              <a:cs typeface="Arial" pitchFamily="34" charset="0"/>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0"/>
            <a:ext cx="9144000" cy="1143000"/>
          </a:xfrm>
        </p:spPr>
        <p:txBody>
          <a:bodyPr>
            <a:noAutofit/>
          </a:bodyPr>
          <a:lstStyle/>
          <a:p>
            <a:pPr eaLnBrk="1" fontAlgn="auto" hangingPunct="1">
              <a:spcAft>
                <a:spcPts val="0"/>
              </a:spcAft>
              <a:defRPr/>
            </a:pP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Authority of the word of God </a:t>
            </a:r>
            <a:r>
              <a:rPr lang="en-US" sz="2400" dirty="0" smtClean="0">
                <a:solidFill>
                  <a:srgbClr val="FFFF99"/>
                </a:solidFill>
                <a:effectLst>
                  <a:outerShdw blurRad="127000" dist="63500" dir="2700000" algn="tl" rotWithShape="0">
                    <a:prstClr val="black"/>
                  </a:outerShdw>
                </a:effectLst>
                <a:latin typeface="Arial" pitchFamily="34" charset="0"/>
                <a:cs typeface="Arial" pitchFamily="34" charset="0"/>
              </a:rPr>
              <a:t>[</a:t>
            </a:r>
            <a:r>
              <a:rPr lang="en-US" sz="2400" cap="none" dirty="0" smtClean="0">
                <a:solidFill>
                  <a:srgbClr val="FFFF99"/>
                </a:solidFill>
                <a:effectLst>
                  <a:outerShdw blurRad="127000" dist="63500" dir="2700000" algn="tl" rotWithShape="0">
                    <a:prstClr val="black"/>
                  </a:outerShdw>
                </a:effectLst>
                <a:latin typeface="Arial" pitchFamily="34" charset="0"/>
                <a:cs typeface="Arial" pitchFamily="34" charset="0"/>
              </a:rPr>
              <a:t>Continued</a:t>
            </a:r>
            <a:r>
              <a:rPr lang="en-US" sz="2400" dirty="0" smtClean="0">
                <a:solidFill>
                  <a:srgbClr val="FFFF99"/>
                </a:solidFill>
                <a:effectLst>
                  <a:outerShdw blurRad="127000" dist="63500" dir="2700000" algn="tl" rotWithShape="0">
                    <a:prstClr val="black"/>
                  </a:outerShdw>
                </a:effectLst>
                <a:latin typeface="Arial" pitchFamily="34" charset="0"/>
                <a:cs typeface="Arial" pitchFamily="34" charset="0"/>
              </a:rPr>
              <a:t>]</a:t>
            </a:r>
          </a:p>
        </p:txBody>
      </p:sp>
      <p:sp>
        <p:nvSpPr>
          <p:cNvPr id="3" name="Content Placeholder 2"/>
          <p:cNvSpPr txBox="1">
            <a:spLocks/>
          </p:cNvSpPr>
          <p:nvPr/>
        </p:nvSpPr>
        <p:spPr bwMode="auto">
          <a:xfrm>
            <a:off x="152400" y="1219200"/>
            <a:ext cx="8915400" cy="533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4320" indent="-274320" defTabSz="182880">
              <a:spcBef>
                <a:spcPts val="0"/>
              </a:spcBef>
              <a:spcAft>
                <a:spcPts val="600"/>
              </a:spcAft>
              <a:buClr>
                <a:srgbClr val="FFFF99"/>
              </a:buClr>
              <a:buSzPct val="65000"/>
              <a:buFont typeface="Wingdings" pitchFamily="2" charset="2"/>
              <a:buChar char="v"/>
              <a:defRPr/>
            </a:pPr>
            <a:r>
              <a:rPr lang="en-US" sz="2400" b="1" dirty="0" smtClean="0">
                <a:effectLst>
                  <a:outerShdw blurRad="38100" dist="38100" dir="2700000" algn="tl">
                    <a:srgbClr val="000000">
                      <a:alpha val="43137"/>
                    </a:srgbClr>
                  </a:outerShdw>
                </a:effectLst>
              </a:rPr>
              <a:t>Proverbs 30:5-6</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(5) </a:t>
            </a:r>
            <a:r>
              <a:rPr lang="en-US" sz="2400" b="1" u="sng" dirty="0" smtClean="0">
                <a:solidFill>
                  <a:srgbClr val="FFFF99"/>
                </a:solidFill>
                <a:effectLst>
                  <a:outerShdw blurRad="38100" dist="38100" dir="2700000" algn="tl">
                    <a:srgbClr val="000000">
                      <a:alpha val="43137"/>
                    </a:srgbClr>
                  </a:outerShdw>
                </a:effectLst>
              </a:rPr>
              <a:t>Every word of God is tested </a:t>
            </a:r>
            <a:r>
              <a:rPr lang="en-US" sz="2400" b="1" i="1" dirty="0" smtClean="0">
                <a:solidFill>
                  <a:srgbClr val="FFFF99"/>
                </a:solidFill>
                <a:effectLst>
                  <a:outerShdw blurRad="38100" dist="38100" dir="2700000" algn="tl">
                    <a:srgbClr val="000000">
                      <a:alpha val="43137"/>
                    </a:srgbClr>
                  </a:outerShdw>
                </a:effectLst>
              </a:rPr>
              <a:t>(flawless, perfect)</a:t>
            </a:r>
            <a:r>
              <a:rPr lang="en-US" sz="2400" dirty="0" smtClean="0">
                <a:solidFill>
                  <a:srgbClr val="FFFF99"/>
                </a:solidFill>
                <a:effectLst>
                  <a:outerShdw blurRad="38100" dist="38100" dir="2700000" algn="tl">
                    <a:srgbClr val="000000">
                      <a:alpha val="43137"/>
                    </a:srgbClr>
                  </a:outerShdw>
                </a:effectLst>
              </a:rPr>
              <a:t>; … (6) Do not add to His words Or He will reprove you, and you will be proved a liar.</a:t>
            </a:r>
          </a:p>
          <a:p>
            <a:pPr marL="274320" indent="-274320" defTabSz="182880">
              <a:spcBef>
                <a:spcPts val="0"/>
              </a:spcBef>
              <a:spcAft>
                <a:spcPts val="600"/>
              </a:spcAft>
              <a:buClr>
                <a:srgbClr val="FFFF99"/>
              </a:buClr>
              <a:buSzPct val="65000"/>
              <a:buFont typeface="Wingdings" pitchFamily="2" charset="2"/>
              <a:buChar char="v"/>
              <a:defRPr/>
            </a:pPr>
            <a:endParaRPr lang="en-US" sz="500" i="1" dirty="0" smtClean="0">
              <a:solidFill>
                <a:schemeClr val="accent2">
                  <a:lumMod val="20000"/>
                  <a:lumOff val="80000"/>
                </a:schemeClr>
              </a:solidFill>
              <a:effectLst>
                <a:outerShdw blurRad="38100" dist="38100" dir="2700000" algn="tl">
                  <a:srgbClr val="000000">
                    <a:alpha val="43137"/>
                  </a:srgbClr>
                </a:outerShdw>
              </a:effectLst>
            </a:endParaRPr>
          </a:p>
          <a:p>
            <a:pPr marL="274320" indent="-274320" defTabSz="182880">
              <a:spcBef>
                <a:spcPts val="0"/>
              </a:spcBef>
              <a:spcAft>
                <a:spcPts val="600"/>
              </a:spcAft>
              <a:buClr>
                <a:srgbClr val="FFFF99"/>
              </a:buClr>
              <a:buSzPct val="65000"/>
              <a:buFont typeface="Wingdings" pitchFamily="2" charset="2"/>
              <a:buChar char="v"/>
              <a:defRPr/>
            </a:pPr>
            <a:r>
              <a:rPr lang="en-US" sz="2400" b="1" dirty="0" smtClean="0">
                <a:effectLst>
                  <a:outerShdw blurRad="38100" dist="38100" dir="2700000" algn="tl">
                    <a:srgbClr val="000000">
                      <a:alpha val="43137"/>
                    </a:srgbClr>
                  </a:outerShdw>
                </a:effectLst>
              </a:rPr>
              <a:t>Numbers 12:5-8</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(5) Then the Lord came down in a pillar of cloud … (6) He said, … If there is a prophet among you, I, the Lord, shall make Myself known to him in a vision.  I shall speak with him in a dream.  (7) “Not so, with My servant </a:t>
            </a:r>
            <a:r>
              <a:rPr lang="en-US" sz="2400" b="1" u="sng" dirty="0" smtClean="0">
                <a:solidFill>
                  <a:srgbClr val="FFFF99"/>
                </a:solidFill>
                <a:effectLst>
                  <a:outerShdw blurRad="38100" dist="38100" dir="2700000" algn="tl">
                    <a:srgbClr val="000000">
                      <a:alpha val="43137"/>
                    </a:srgbClr>
                  </a:outerShdw>
                </a:effectLst>
              </a:rPr>
              <a:t>Moses</a:t>
            </a:r>
            <a:r>
              <a:rPr lang="en-US" sz="2400" dirty="0" smtClean="0">
                <a:solidFill>
                  <a:srgbClr val="FFFF99"/>
                </a:solidFill>
                <a:effectLst>
                  <a:outerShdw blurRad="38100" dist="38100" dir="2700000" algn="tl">
                    <a:srgbClr val="000000">
                      <a:alpha val="43137"/>
                    </a:srgbClr>
                  </a:outerShdw>
                </a:effectLst>
              </a:rPr>
              <a:t>, …  (8) </a:t>
            </a:r>
            <a:r>
              <a:rPr lang="en-US" sz="2400" u="sng" dirty="0" smtClean="0">
                <a:solidFill>
                  <a:srgbClr val="FFFF99"/>
                </a:solidFill>
                <a:effectLst>
                  <a:outerShdw blurRad="38100" dist="38100" dir="2700000" algn="tl">
                    <a:srgbClr val="000000">
                      <a:alpha val="43137"/>
                    </a:srgbClr>
                  </a:outerShdw>
                </a:effectLst>
              </a:rPr>
              <a:t>With him I speak </a:t>
            </a:r>
            <a:r>
              <a:rPr lang="en-US" sz="2400" b="1" u="sng" dirty="0" smtClean="0">
                <a:solidFill>
                  <a:srgbClr val="FFFF99"/>
                </a:solidFill>
                <a:effectLst>
                  <a:outerShdw blurRad="38100" dist="38100" dir="2700000" algn="tl">
                    <a:srgbClr val="000000">
                      <a:alpha val="43137"/>
                    </a:srgbClr>
                  </a:outerShdw>
                </a:effectLst>
              </a:rPr>
              <a:t>mouth to mouth </a:t>
            </a:r>
            <a:r>
              <a:rPr lang="en-US" sz="2400" b="1" i="1" dirty="0" smtClean="0">
                <a:solidFill>
                  <a:srgbClr val="FFFF99"/>
                </a:solidFill>
                <a:effectLst>
                  <a:outerShdw blurRad="38100" dist="38100" dir="2700000" algn="tl">
                    <a:srgbClr val="000000">
                      <a:alpha val="43137"/>
                    </a:srgbClr>
                  </a:outerShdw>
                </a:effectLst>
              </a:rPr>
              <a:t>(face to face)</a:t>
            </a:r>
            <a:r>
              <a:rPr lang="en-US" sz="2400" dirty="0" smtClean="0">
                <a:solidFill>
                  <a:srgbClr val="FFFF99"/>
                </a:solidFill>
                <a:effectLst>
                  <a:outerShdw blurRad="38100" dist="38100" dir="2700000" algn="tl">
                    <a:srgbClr val="000000">
                      <a:alpha val="43137"/>
                    </a:srgbClr>
                  </a:outerShdw>
                </a:effectLst>
              </a:rPr>
              <a:t>, Even openly, and </a:t>
            </a:r>
            <a:r>
              <a:rPr lang="en-US" sz="2400" b="1" u="sng" dirty="0" smtClean="0">
                <a:solidFill>
                  <a:srgbClr val="FFFF99"/>
                </a:solidFill>
                <a:effectLst>
                  <a:outerShdw blurRad="38100" dist="38100" dir="2700000" algn="tl">
                    <a:srgbClr val="000000">
                      <a:alpha val="43137"/>
                    </a:srgbClr>
                  </a:outerShdw>
                </a:effectLst>
              </a:rPr>
              <a:t>not in dark sayings</a:t>
            </a:r>
            <a:r>
              <a:rPr lang="en-US" sz="2400" dirty="0" smtClean="0">
                <a:solidFill>
                  <a:srgbClr val="FFFF99"/>
                </a:solidFill>
                <a:effectLst>
                  <a:outerShdw blurRad="38100" dist="38100" dir="2700000" algn="tl">
                    <a:srgbClr val="000000">
                      <a:alpha val="43137"/>
                    </a:srgbClr>
                  </a:outerShdw>
                </a:effectLst>
              </a:rPr>
              <a:t>, And he beholds the form of the Lord. …</a:t>
            </a:r>
            <a:endParaRPr lang="en-US" sz="2400" i="1" dirty="0" smtClean="0">
              <a:solidFill>
                <a:schemeClr val="accent2">
                  <a:lumMod val="20000"/>
                  <a:lumOff val="80000"/>
                </a:schemeClr>
              </a:solidFill>
              <a:effectLst>
                <a:outerShdw blurRad="38100" dist="38100" dir="2700000" algn="tl">
                  <a:srgbClr val="000000">
                    <a:alpha val="43137"/>
                  </a:srgbClr>
                </a:outerShdw>
              </a:effectLst>
            </a:endParaRPr>
          </a:p>
          <a:p>
            <a:pPr marL="274320" indent="-274320" defTabSz="182880">
              <a:spcBef>
                <a:spcPts val="0"/>
              </a:spcBef>
              <a:spcAft>
                <a:spcPts val="600"/>
              </a:spcAft>
              <a:buClr>
                <a:srgbClr val="FFFF99"/>
              </a:buClr>
              <a:buSzPct val="65000"/>
              <a:buFont typeface="Wingdings" pitchFamily="2" charset="2"/>
              <a:buChar char="v"/>
              <a:defRPr/>
            </a:pPr>
            <a:r>
              <a:rPr lang="en-US" sz="2400" b="1" dirty="0" smtClean="0">
                <a:effectLst>
                  <a:outerShdw blurRad="38100" dist="38100" dir="2700000" algn="tl">
                    <a:srgbClr val="000000">
                      <a:alpha val="43137"/>
                    </a:srgbClr>
                  </a:outerShdw>
                </a:effectLst>
              </a:rPr>
              <a:t>John 3:12</a:t>
            </a:r>
            <a:r>
              <a:rPr lang="en-US" sz="2400" dirty="0" smtClean="0">
                <a:effectLst>
                  <a:outerShdw blurRad="38100" dist="38100" dir="2700000" algn="tl">
                    <a:srgbClr val="000000">
                      <a:alpha val="43137"/>
                    </a:srgbClr>
                  </a:outerShdw>
                </a:effectLst>
              </a:rPr>
              <a:t>   </a:t>
            </a:r>
            <a:r>
              <a:rPr lang="en-US" sz="2400" i="1" dirty="0" smtClean="0">
                <a:solidFill>
                  <a:srgbClr val="FFFF99"/>
                </a:solidFill>
                <a:effectLst>
                  <a:outerShdw blurRad="38100" dist="38100" dir="2700000" algn="tl">
                    <a:srgbClr val="000000">
                      <a:alpha val="43137"/>
                    </a:srgbClr>
                  </a:outerShdw>
                </a:effectLst>
              </a:rPr>
              <a:t>(Jesus said) </a:t>
            </a:r>
            <a:r>
              <a:rPr lang="en-US" sz="2400" b="1" u="sng" dirty="0" smtClean="0">
                <a:solidFill>
                  <a:srgbClr val="FFFF99"/>
                </a:solidFill>
                <a:effectLst>
                  <a:outerShdw blurRad="38100" dist="38100" dir="2700000" algn="tl">
                    <a:srgbClr val="000000">
                      <a:alpha val="43137"/>
                    </a:srgbClr>
                  </a:outerShdw>
                </a:effectLst>
              </a:rPr>
              <a:t>If I told you earthly things and you do not believe</a:t>
            </a:r>
            <a:r>
              <a:rPr lang="en-US" sz="2400" dirty="0" smtClean="0">
                <a:solidFill>
                  <a:srgbClr val="FFFF99"/>
                </a:solidFill>
                <a:effectLst>
                  <a:outerShdw blurRad="38100" dist="38100" dir="2700000" algn="tl">
                    <a:srgbClr val="000000">
                      <a:alpha val="43137"/>
                    </a:srgbClr>
                  </a:outerShdw>
                </a:effectLst>
              </a:rPr>
              <a:t>, how will you believe if I tell you heavenly things?</a:t>
            </a:r>
          </a:p>
          <a:p>
            <a:pPr algn="r" defTabSz="182880">
              <a:spcBef>
                <a:spcPts val="0"/>
              </a:spcBef>
              <a:spcAft>
                <a:spcPts val="600"/>
              </a:spcAft>
              <a:buClr>
                <a:srgbClr val="FFFF99"/>
              </a:buClr>
              <a:buSzPct val="65000"/>
              <a:defRPr/>
            </a:pPr>
            <a:r>
              <a:rPr lang="en-US" sz="2400" dirty="0" smtClean="0">
                <a:solidFill>
                  <a:srgbClr val="FFFF99"/>
                </a:solidFill>
                <a:effectLst>
                  <a:outerShdw blurRad="38100" dist="38100" dir="2700000" algn="tl">
                    <a:srgbClr val="000000">
                      <a:alpha val="43137"/>
                    </a:srgbClr>
                  </a:outerShdw>
                </a:effectLst>
              </a:rPr>
              <a:t> </a:t>
            </a:r>
            <a:r>
              <a:rPr lang="en-US" sz="1200" dirty="0" smtClean="0">
                <a:effectLst>
                  <a:outerShdw blurRad="38100" dist="38100" dir="2700000" algn="tl">
                    <a:srgbClr val="000000">
                      <a:alpha val="43137"/>
                    </a:srgbClr>
                  </a:outerShdw>
                </a:effectLst>
              </a:rPr>
              <a:t>(New American Standard Bible) </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Year Comparison 02012"/>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itle 1"/>
          <p:cNvSpPr txBox="1">
            <a:spLocks/>
          </p:cNvSpPr>
          <p:nvPr/>
        </p:nvSpPr>
        <p:spPr>
          <a:xfrm>
            <a:off x="0" y="228600"/>
            <a:ext cx="9144000" cy="8382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How Old is the Earth?</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Six Days Title 00844"/>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itle 1"/>
          <p:cNvSpPr txBox="1">
            <a:spLocks/>
          </p:cNvSpPr>
          <p:nvPr/>
        </p:nvSpPr>
        <p:spPr>
          <a:xfrm>
            <a:off x="0" y="228600"/>
            <a:ext cx="9144000" cy="8382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How Long was the Creation?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Day 1 02230"/>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148483" name="Rectangle 3"/>
          <p:cNvSpPr>
            <a:spLocks noGrp="1" noChangeArrowheads="1"/>
          </p:cNvSpPr>
          <p:nvPr>
            <p:ph type="title"/>
          </p:nvPr>
        </p:nvSpPr>
        <p:spPr>
          <a:xfrm>
            <a:off x="2895600" y="0"/>
            <a:ext cx="6248400" cy="5943600"/>
          </a:xfrm>
        </p:spPr>
        <p:txBody>
          <a:bodyPr>
            <a:noAutofit/>
          </a:bodyPr>
          <a:lstStyle/>
          <a:p>
            <a:pPr marL="73025" indent="-55563" algn="l" defTabSz="642938"/>
            <a:r>
              <a:rPr lang="en-US" sz="3200" dirty="0" smtClean="0">
                <a:solidFill>
                  <a:schemeClr val="accent5">
                    <a:lumMod val="75000"/>
                  </a:schemeClr>
                </a:solidFill>
                <a:effectLst/>
                <a:latin typeface="Arial Black" pitchFamily="34" charset="0"/>
                <a:cs typeface="Arial" pitchFamily="34" charset="0"/>
              </a:rPr>
              <a:t>Creation </a:t>
            </a:r>
            <a:r>
              <a:rPr lang="en-US" sz="3200" dirty="0" err="1" smtClean="0">
                <a:solidFill>
                  <a:schemeClr val="accent5">
                    <a:lumMod val="75000"/>
                  </a:schemeClr>
                </a:solidFill>
                <a:effectLst/>
                <a:latin typeface="Arial Black" pitchFamily="34" charset="0"/>
                <a:cs typeface="Arial" pitchFamily="34" charset="0"/>
              </a:rPr>
              <a:t>Narative</a:t>
            </a:r>
            <a:r>
              <a:rPr lang="en-US" sz="3200" dirty="0" smtClean="0">
                <a:solidFill>
                  <a:schemeClr val="accent5">
                    <a:lumMod val="75000"/>
                  </a:schemeClr>
                </a:solidFill>
                <a:effectLst/>
                <a:latin typeface="Arial Black" pitchFamily="34" charset="0"/>
                <a:cs typeface="Arial" pitchFamily="34" charset="0"/>
              </a:rPr>
              <a:t>    Genesis 1                            (1) </a:t>
            </a:r>
            <a:r>
              <a:rPr lang="en-US" sz="3200" u="sng" dirty="0" smtClean="0">
                <a:solidFill>
                  <a:schemeClr val="accent5">
                    <a:lumMod val="75000"/>
                  </a:schemeClr>
                </a:solidFill>
                <a:effectLst/>
                <a:latin typeface="Arial Black" pitchFamily="34" charset="0"/>
                <a:cs typeface="Arial" pitchFamily="34" charset="0"/>
              </a:rPr>
              <a:t>In the beginning</a:t>
            </a:r>
            <a:r>
              <a:rPr lang="en-US" sz="3200" dirty="0" smtClean="0">
                <a:solidFill>
                  <a:schemeClr val="accent5">
                    <a:lumMod val="75000"/>
                  </a:schemeClr>
                </a:solidFill>
                <a:effectLst/>
                <a:latin typeface="Arial Black" pitchFamily="34" charset="0"/>
                <a:cs typeface="Arial" pitchFamily="34" charset="0"/>
              </a:rPr>
              <a:t> God created the heavens and the earth.  …(4) … God separated the light from the darkness.  (5) God called the light day, and the darkness He called night. And there was </a:t>
            </a:r>
            <a:r>
              <a:rPr lang="en-US" sz="3200" u="sng" dirty="0" smtClean="0">
                <a:solidFill>
                  <a:schemeClr val="accent5">
                    <a:lumMod val="75000"/>
                  </a:schemeClr>
                </a:solidFill>
                <a:effectLst/>
                <a:latin typeface="Arial Black" pitchFamily="34" charset="0"/>
                <a:cs typeface="Arial" pitchFamily="34" charset="0"/>
              </a:rPr>
              <a:t>evening and there was morning</a:t>
            </a:r>
            <a:r>
              <a:rPr lang="en-US" sz="3200" dirty="0" smtClean="0">
                <a:solidFill>
                  <a:schemeClr val="accent5">
                    <a:lumMod val="75000"/>
                  </a:schemeClr>
                </a:solidFill>
                <a:effectLst/>
                <a:latin typeface="Arial Black" pitchFamily="34" charset="0"/>
                <a:cs typeface="Arial" pitchFamily="34" charset="0"/>
              </a:rPr>
              <a:t>, </a:t>
            </a:r>
            <a:r>
              <a:rPr lang="en-US" sz="3200" u="sng" dirty="0" smtClean="0">
                <a:solidFill>
                  <a:schemeClr val="accent5">
                    <a:lumMod val="75000"/>
                  </a:schemeClr>
                </a:solidFill>
                <a:effectLst/>
                <a:latin typeface="Arial Black" pitchFamily="34" charset="0"/>
                <a:cs typeface="Arial" pitchFamily="34" charset="0"/>
              </a:rPr>
              <a:t>one day</a:t>
            </a:r>
            <a:r>
              <a:rPr lang="en-US" sz="3200" dirty="0" smtClean="0">
                <a:solidFill>
                  <a:schemeClr val="accent5">
                    <a:lumMod val="75000"/>
                  </a:schemeClr>
                </a:solidFill>
                <a:effectLst/>
                <a:latin typeface="Arial Black" pitchFamily="34" charset="0"/>
                <a:cs typeface="Arial" pitchFamily="34" charset="0"/>
              </a:rPr>
              <a:t>.</a:t>
            </a:r>
            <a:endParaRPr lang="en-US" sz="3200" dirty="0">
              <a:solidFill>
                <a:schemeClr val="accent5">
                  <a:lumMod val="75000"/>
                </a:schemeClr>
              </a:solidFill>
              <a:effectLst/>
              <a:latin typeface="Arial Black"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Day 2 02231"/>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4" name="Rectangle 3"/>
          <p:cNvSpPr txBox="1">
            <a:spLocks noChangeArrowheads="1"/>
          </p:cNvSpPr>
          <p:nvPr/>
        </p:nvSpPr>
        <p:spPr>
          <a:xfrm>
            <a:off x="4038600" y="152400"/>
            <a:ext cx="5105400" cy="5715000"/>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marL="73025" lvl="0" indent="-55563" defTabSz="642938" fontAlgn="auto">
              <a:spcAft>
                <a:spcPts val="0"/>
              </a:spcAft>
            </a:pPr>
            <a:r>
              <a:rPr kumimoji="0" lang="en-US" sz="3500" b="1" i="0" u="none" strike="noStrike" kern="1200" cap="none" spc="0" normalizeH="0" baseline="0" noProof="0" dirty="0" smtClean="0">
                <a:ln w="6350">
                  <a:noFill/>
                </a:ln>
                <a:solidFill>
                  <a:srgbClr val="008000"/>
                </a:solidFill>
                <a:uLnTx/>
                <a:uFillTx/>
                <a:latin typeface="Arial Black" pitchFamily="34" charset="0"/>
                <a:ea typeface="+mj-ea"/>
                <a:cs typeface="Arial" pitchFamily="34" charset="0"/>
              </a:rPr>
              <a:t>Genesis 1                </a:t>
            </a:r>
            <a:r>
              <a:rPr lang="en-US" sz="3500" dirty="0" smtClean="0">
                <a:solidFill>
                  <a:srgbClr val="008000"/>
                </a:solidFill>
                <a:latin typeface="Arial Black" pitchFamily="34" charset="0"/>
              </a:rPr>
              <a:t>(6) … an expanse in the midst of the waters, …                (8) … God called the expanse heaven. And </a:t>
            </a:r>
            <a:r>
              <a:rPr lang="en-US" sz="3500" b="1" u="sng" dirty="0" smtClean="0">
                <a:solidFill>
                  <a:srgbClr val="008000"/>
                </a:solidFill>
                <a:latin typeface="Arial Black" pitchFamily="34" charset="0"/>
              </a:rPr>
              <a:t>there was evening and there was morning</a:t>
            </a:r>
            <a:r>
              <a:rPr lang="en-US" sz="3500" b="1" dirty="0" smtClean="0">
                <a:solidFill>
                  <a:srgbClr val="008000"/>
                </a:solidFill>
                <a:latin typeface="Arial Black" pitchFamily="34" charset="0"/>
              </a:rPr>
              <a:t>,                   </a:t>
            </a:r>
            <a:r>
              <a:rPr lang="en-US" sz="3500" b="1" u="sng" dirty="0" smtClean="0">
                <a:solidFill>
                  <a:srgbClr val="008000"/>
                </a:solidFill>
                <a:latin typeface="Arial Black" pitchFamily="34" charset="0"/>
              </a:rPr>
              <a:t>a second day</a:t>
            </a:r>
            <a:r>
              <a:rPr lang="en-US" sz="3500" dirty="0" smtClean="0">
                <a:solidFill>
                  <a:srgbClr val="008000"/>
                </a:solidFill>
                <a:latin typeface="Arial Black" pitchFamily="34" charset="0"/>
              </a:rPr>
              <a:t>.  … </a:t>
            </a:r>
            <a:endParaRPr kumimoji="0" lang="en-US" sz="3500" b="1" i="0" u="none" strike="noStrike" kern="1200" cap="none" spc="0" normalizeH="0" baseline="0" noProof="0" dirty="0">
              <a:ln w="6350">
                <a:noFill/>
              </a:ln>
              <a:solidFill>
                <a:srgbClr val="008000"/>
              </a:solidFill>
              <a:uLnTx/>
              <a:uFillTx/>
              <a:latin typeface="Arial Black" pitchFamily="34" charset="0"/>
              <a:ea typeface="+mj-ea"/>
              <a:cs typeface="Arial"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Day 3 02232"/>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4" name="Rectangle 3"/>
          <p:cNvSpPr txBox="1">
            <a:spLocks noChangeArrowheads="1"/>
          </p:cNvSpPr>
          <p:nvPr/>
        </p:nvSpPr>
        <p:spPr>
          <a:xfrm>
            <a:off x="3276600" y="0"/>
            <a:ext cx="5867400" cy="5592762"/>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marL="73025" lvl="0" indent="-55563" defTabSz="642938" fontAlgn="auto">
              <a:spcAft>
                <a:spcPts val="0"/>
              </a:spcAft>
            </a:pPr>
            <a:r>
              <a:rPr kumimoji="0" lang="en-US" sz="4000" b="1" i="0" u="none" strike="noStrike" kern="1200" cap="none" spc="0" normalizeH="0" baseline="0" noProof="0" dirty="0" smtClean="0">
                <a:ln w="6350">
                  <a:noFill/>
                </a:ln>
                <a:solidFill>
                  <a:srgbClr val="002060"/>
                </a:solidFill>
                <a:uLnTx/>
                <a:uFillTx/>
                <a:latin typeface="Arial Black" pitchFamily="34" charset="0"/>
                <a:ea typeface="+mj-ea"/>
                <a:cs typeface="Arial" pitchFamily="34" charset="0"/>
              </a:rPr>
              <a:t>Genesis 1                    </a:t>
            </a:r>
            <a:r>
              <a:rPr lang="en-US" sz="4000" dirty="0" smtClean="0">
                <a:solidFill>
                  <a:srgbClr val="002060"/>
                </a:solidFill>
                <a:latin typeface="Arial Black" pitchFamily="34" charset="0"/>
              </a:rPr>
              <a:t>(10) … dry land earth, … seas; …                        (11) … vegetation …                       (13) </a:t>
            </a:r>
            <a:r>
              <a:rPr lang="en-US" sz="4000" b="1" u="sng" dirty="0" smtClean="0">
                <a:solidFill>
                  <a:srgbClr val="002060"/>
                </a:solidFill>
                <a:latin typeface="Arial Black" pitchFamily="34" charset="0"/>
              </a:rPr>
              <a:t>There was evening and there was morning</a:t>
            </a:r>
            <a:r>
              <a:rPr lang="en-US" sz="4000" b="1" dirty="0" smtClean="0">
                <a:solidFill>
                  <a:srgbClr val="002060"/>
                </a:solidFill>
                <a:latin typeface="Arial Black" pitchFamily="34" charset="0"/>
              </a:rPr>
              <a:t>,                  </a:t>
            </a:r>
            <a:r>
              <a:rPr lang="en-US" sz="4000" b="1" u="sng" dirty="0" smtClean="0">
                <a:solidFill>
                  <a:srgbClr val="002060"/>
                </a:solidFill>
                <a:latin typeface="Arial Black" pitchFamily="34" charset="0"/>
              </a:rPr>
              <a:t>a third day</a:t>
            </a:r>
            <a:r>
              <a:rPr lang="en-US" sz="4000" dirty="0" smtClean="0">
                <a:solidFill>
                  <a:srgbClr val="002060"/>
                </a:solidFill>
                <a:latin typeface="Arial Black" pitchFamily="34" charset="0"/>
              </a:rPr>
              <a:t>. </a:t>
            </a:r>
            <a:endParaRPr kumimoji="0" lang="en-US" sz="4000" b="1" i="0" u="none" strike="noStrike" kern="1200" cap="none" spc="0" normalizeH="0" baseline="0" noProof="0" dirty="0">
              <a:ln w="6350">
                <a:noFill/>
              </a:ln>
              <a:solidFill>
                <a:srgbClr val="002060"/>
              </a:solidFill>
              <a:uLnTx/>
              <a:uFillTx/>
              <a:latin typeface="Arial Black" pitchFamily="34" charset="0"/>
              <a:ea typeface="+mj-ea"/>
              <a:cs typeface="Arial"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Day 4 02233"/>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Rectangle 3"/>
          <p:cNvSpPr txBox="1">
            <a:spLocks noChangeArrowheads="1"/>
          </p:cNvSpPr>
          <p:nvPr/>
        </p:nvSpPr>
        <p:spPr>
          <a:xfrm>
            <a:off x="3200400" y="0"/>
            <a:ext cx="5943600" cy="5867400"/>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marL="73025" lvl="0" indent="-55563" defTabSz="642938" fontAlgn="auto">
              <a:spcAft>
                <a:spcPts val="0"/>
              </a:spcAft>
            </a:pPr>
            <a:r>
              <a:rPr kumimoji="0" lang="en-US" sz="3200" b="1" i="0" u="none" strike="noStrike" kern="1200" cap="none" spc="0" normalizeH="0" baseline="0" noProof="0" dirty="0" smtClean="0">
                <a:ln w="6350">
                  <a:noFill/>
                </a:ln>
                <a:solidFill>
                  <a:schemeClr val="accent1">
                    <a:lumMod val="75000"/>
                  </a:schemeClr>
                </a:solidFill>
                <a:effectLst>
                  <a:outerShdw blurRad="38100" dist="38100" dir="2700000" algn="tl">
                    <a:srgbClr val="000000">
                      <a:alpha val="43137"/>
                    </a:srgbClr>
                  </a:outerShdw>
                </a:effectLst>
                <a:uLnTx/>
                <a:uFill>
                  <a:solidFill>
                    <a:schemeClr val="bg1"/>
                  </a:solidFill>
                </a:uFill>
                <a:latin typeface="Arial Black" pitchFamily="34" charset="0"/>
                <a:ea typeface="+mj-ea"/>
                <a:cs typeface="Arial" pitchFamily="34" charset="0"/>
              </a:rPr>
              <a:t>Genesis 1   </a:t>
            </a:r>
          </a:p>
          <a:p>
            <a:pPr marL="73025" lvl="0" indent="-55563" defTabSz="642938" fontAlgn="auto">
              <a:spcAft>
                <a:spcPts val="0"/>
              </a:spcAft>
            </a:pPr>
            <a:r>
              <a:rPr lang="en-US" sz="3200" dirty="0" smtClean="0">
                <a:solidFill>
                  <a:schemeClr val="accent1">
                    <a:lumMod val="75000"/>
                  </a:schemeClr>
                </a:solidFill>
                <a:effectLst>
                  <a:outerShdw blurRad="38100" dist="38100" dir="2700000" algn="tl">
                    <a:srgbClr val="000000">
                      <a:alpha val="43137"/>
                    </a:srgbClr>
                  </a:outerShdw>
                </a:effectLst>
                <a:uFill>
                  <a:solidFill>
                    <a:schemeClr val="bg1"/>
                  </a:solidFill>
                </a:uFill>
                <a:latin typeface="Arial Black" pitchFamily="34" charset="0"/>
              </a:rPr>
              <a:t>(14) … lights in the expanse of the heavens to separate the day from the night, …(16) … the greater light to govern the day, and the lesser light to govern the night; </a:t>
            </a:r>
            <a:r>
              <a:rPr lang="en-US" sz="3200" i="1" dirty="0" smtClean="0">
                <a:solidFill>
                  <a:schemeClr val="accent1">
                    <a:lumMod val="75000"/>
                  </a:schemeClr>
                </a:solidFill>
                <a:effectLst>
                  <a:outerShdw blurRad="38100" dist="38100" dir="2700000" algn="tl">
                    <a:srgbClr val="000000">
                      <a:alpha val="43137"/>
                    </a:srgbClr>
                  </a:outerShdw>
                </a:effectLst>
                <a:uFill>
                  <a:solidFill>
                    <a:schemeClr val="bg1"/>
                  </a:solidFill>
                </a:uFill>
                <a:latin typeface="Arial Black" pitchFamily="34" charset="0"/>
              </a:rPr>
              <a:t>He made </a:t>
            </a:r>
            <a:r>
              <a:rPr lang="en-US" sz="3200" dirty="0" smtClean="0">
                <a:solidFill>
                  <a:schemeClr val="accent1">
                    <a:lumMod val="75000"/>
                  </a:schemeClr>
                </a:solidFill>
                <a:effectLst>
                  <a:outerShdw blurRad="38100" dist="38100" dir="2700000" algn="tl">
                    <a:srgbClr val="000000">
                      <a:alpha val="43137"/>
                    </a:srgbClr>
                  </a:outerShdw>
                </a:effectLst>
                <a:uFill>
                  <a:solidFill>
                    <a:schemeClr val="bg1"/>
                  </a:solidFill>
                </a:uFill>
                <a:latin typeface="Arial Black" pitchFamily="34" charset="0"/>
              </a:rPr>
              <a:t>the stars also. … (19) </a:t>
            </a:r>
            <a:r>
              <a:rPr lang="en-US" sz="3200" b="1" u="sng" dirty="0" smtClean="0">
                <a:solidFill>
                  <a:schemeClr val="accent1">
                    <a:lumMod val="75000"/>
                  </a:schemeClr>
                </a:solidFill>
                <a:effectLst>
                  <a:outerShdw blurRad="38100" dist="38100" dir="2700000" algn="tl">
                    <a:srgbClr val="000000">
                      <a:alpha val="43137"/>
                    </a:srgbClr>
                  </a:outerShdw>
                </a:effectLst>
                <a:uFill>
                  <a:solidFill>
                    <a:schemeClr val="bg1"/>
                  </a:solidFill>
                </a:uFill>
                <a:latin typeface="Arial Black" pitchFamily="34" charset="0"/>
              </a:rPr>
              <a:t>There was evening and there was morning</a:t>
            </a:r>
            <a:r>
              <a:rPr lang="en-US" sz="3200" b="1" dirty="0" smtClean="0">
                <a:solidFill>
                  <a:schemeClr val="accent1">
                    <a:lumMod val="75000"/>
                  </a:schemeClr>
                </a:solidFill>
                <a:effectLst>
                  <a:outerShdw blurRad="38100" dist="38100" dir="2700000" algn="tl">
                    <a:srgbClr val="000000">
                      <a:alpha val="43137"/>
                    </a:srgbClr>
                  </a:outerShdw>
                </a:effectLst>
                <a:uFill>
                  <a:solidFill>
                    <a:schemeClr val="bg1"/>
                  </a:solidFill>
                </a:uFill>
                <a:latin typeface="Arial Black" pitchFamily="34" charset="0"/>
              </a:rPr>
              <a:t>,  </a:t>
            </a:r>
            <a:r>
              <a:rPr lang="en-US" sz="3200" b="1" u="sng" dirty="0" smtClean="0">
                <a:solidFill>
                  <a:schemeClr val="accent1">
                    <a:lumMod val="75000"/>
                  </a:schemeClr>
                </a:solidFill>
                <a:effectLst>
                  <a:outerShdw blurRad="38100" dist="38100" dir="2700000" algn="tl">
                    <a:srgbClr val="000000">
                      <a:alpha val="43137"/>
                    </a:srgbClr>
                  </a:outerShdw>
                </a:effectLst>
                <a:uFill>
                  <a:solidFill>
                    <a:schemeClr val="bg1"/>
                  </a:solidFill>
                </a:uFill>
                <a:latin typeface="Arial Black" pitchFamily="34" charset="0"/>
              </a:rPr>
              <a:t>a fourth day</a:t>
            </a:r>
            <a:r>
              <a:rPr lang="en-US" sz="3200" dirty="0" smtClean="0">
                <a:solidFill>
                  <a:schemeClr val="accent1">
                    <a:lumMod val="75000"/>
                  </a:schemeClr>
                </a:solidFill>
                <a:effectLst>
                  <a:outerShdw blurRad="38100" dist="38100" dir="2700000" algn="tl">
                    <a:srgbClr val="000000">
                      <a:alpha val="43137"/>
                    </a:srgbClr>
                  </a:outerShdw>
                </a:effectLst>
                <a:uFill>
                  <a:solidFill>
                    <a:schemeClr val="bg1"/>
                  </a:solidFill>
                </a:uFill>
                <a:latin typeface="Arial Black" pitchFamily="34" charset="0"/>
              </a:rPr>
              <a:t>. </a:t>
            </a:r>
            <a:endParaRPr kumimoji="0" lang="en-US" sz="3200" b="1" i="0" u="none" strike="noStrike" kern="1200" cap="none" spc="0" normalizeH="0" baseline="0" noProof="0" dirty="0">
              <a:ln w="6350">
                <a:noFill/>
              </a:ln>
              <a:solidFill>
                <a:schemeClr val="accent1">
                  <a:lumMod val="75000"/>
                </a:schemeClr>
              </a:solidFill>
              <a:effectLst>
                <a:outerShdw blurRad="38100" dist="38100" dir="2700000" algn="tl">
                  <a:srgbClr val="000000">
                    <a:alpha val="43137"/>
                  </a:srgbClr>
                </a:outerShdw>
              </a:effectLst>
              <a:uLnTx/>
              <a:uFill>
                <a:solidFill>
                  <a:schemeClr val="bg1"/>
                </a:solidFill>
              </a:uFill>
              <a:latin typeface="Arial Black" pitchFamily="34" charset="0"/>
              <a:ea typeface="+mj-ea"/>
              <a:cs typeface="Arial"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Day 5 02235"/>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4" name="Rectangle 3"/>
          <p:cNvSpPr txBox="1">
            <a:spLocks noChangeArrowheads="1"/>
          </p:cNvSpPr>
          <p:nvPr/>
        </p:nvSpPr>
        <p:spPr>
          <a:xfrm>
            <a:off x="3429000" y="152400"/>
            <a:ext cx="5715000" cy="5715000"/>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marL="73025" lvl="0" indent="-55563" defTabSz="642938" fontAlgn="auto">
              <a:spcAft>
                <a:spcPts val="0"/>
              </a:spcAft>
            </a:pPr>
            <a:r>
              <a:rPr kumimoji="0" lang="en-US" sz="3800" b="1" i="0" u="none" strike="noStrike" kern="1200" cap="none" spc="0" normalizeH="0" baseline="0" noProof="0" dirty="0" smtClean="0">
                <a:ln w="6350">
                  <a:noFill/>
                </a:ln>
                <a:solidFill>
                  <a:schemeClr val="bg1"/>
                </a:solidFill>
                <a:uLnTx/>
                <a:uFillTx/>
                <a:latin typeface="Arial Black" pitchFamily="34" charset="0"/>
                <a:ea typeface="+mj-ea"/>
                <a:cs typeface="Arial" pitchFamily="34" charset="0"/>
              </a:rPr>
              <a:t>Genesis 1 </a:t>
            </a:r>
          </a:p>
          <a:p>
            <a:pPr marL="73025" lvl="0" indent="-55563" defTabSz="642938" fontAlgn="auto">
              <a:spcAft>
                <a:spcPts val="0"/>
              </a:spcAft>
            </a:pPr>
            <a:r>
              <a:rPr lang="en-US" sz="3800" dirty="0" smtClean="0">
                <a:solidFill>
                  <a:schemeClr val="bg1"/>
                </a:solidFill>
                <a:latin typeface="Arial Black" pitchFamily="34" charset="0"/>
              </a:rPr>
              <a:t>(20) … waters teem with swarms of living creatures, and let birds fly above the earth …         (23) </a:t>
            </a:r>
            <a:r>
              <a:rPr lang="en-US" sz="3800" b="1" u="sng" dirty="0" smtClean="0">
                <a:solidFill>
                  <a:schemeClr val="bg1"/>
                </a:solidFill>
                <a:latin typeface="Arial Black" pitchFamily="34" charset="0"/>
              </a:rPr>
              <a:t>There was evening and there was morning</a:t>
            </a:r>
            <a:r>
              <a:rPr lang="en-US" sz="3800" b="1" dirty="0" smtClean="0">
                <a:solidFill>
                  <a:schemeClr val="bg1"/>
                </a:solidFill>
                <a:latin typeface="Arial Black" pitchFamily="34" charset="0"/>
              </a:rPr>
              <a:t>,             </a:t>
            </a:r>
            <a:r>
              <a:rPr lang="en-US" sz="3800" b="1" u="sng" dirty="0" smtClean="0">
                <a:solidFill>
                  <a:schemeClr val="bg1"/>
                </a:solidFill>
                <a:latin typeface="Arial Black" pitchFamily="34" charset="0"/>
              </a:rPr>
              <a:t>a fifth day</a:t>
            </a:r>
            <a:r>
              <a:rPr lang="en-US" sz="3800" dirty="0" smtClean="0">
                <a:solidFill>
                  <a:schemeClr val="bg1"/>
                </a:solidFill>
                <a:latin typeface="Arial Black" pitchFamily="34" charset="0"/>
              </a:rPr>
              <a:t>.</a:t>
            </a:r>
            <a:endParaRPr kumimoji="0" lang="en-US" sz="3800" b="1" i="0" u="none" strike="noStrike" kern="1200" cap="none" spc="0" normalizeH="0" baseline="0" noProof="0" dirty="0">
              <a:ln w="6350">
                <a:noFill/>
              </a:ln>
              <a:solidFill>
                <a:schemeClr val="bg1"/>
              </a:solidFill>
              <a:uLnTx/>
              <a:uFillTx/>
              <a:latin typeface="Arial Black" pitchFamily="34" charset="0"/>
              <a:ea typeface="+mj-ea"/>
              <a:cs typeface="Arial"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Day 6 02237"/>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6" name="Rectangle 5"/>
          <p:cNvSpPr/>
          <p:nvPr/>
        </p:nvSpPr>
        <p:spPr>
          <a:xfrm>
            <a:off x="3352801" y="152400"/>
            <a:ext cx="5791199" cy="5693866"/>
          </a:xfrm>
          <a:prstGeom prst="rect">
            <a:avLst/>
          </a:prstGeom>
          <a:noFill/>
        </p:spPr>
        <p:txBody>
          <a:bodyPr wrap="square" lIns="91440" tIns="45720" rIns="91440" bIns="45720">
            <a:spAutoFit/>
          </a:bodyPr>
          <a:lstStyle/>
          <a:p>
            <a:pPr marL="73025" lvl="0" indent="-55563" defTabSz="642938" fontAlgn="auto">
              <a:spcAft>
                <a:spcPts val="0"/>
              </a:spcAft>
            </a:pPr>
            <a:r>
              <a:rPr lang="en-US" sz="2800" b="1" dirty="0" smtClean="0">
                <a:ln w="6350">
                  <a:solidFill>
                    <a:schemeClr val="bg1"/>
                  </a:solidFill>
                </a:ln>
                <a:effectLst>
                  <a:outerShdw blurRad="38100" dist="38100" dir="2700000" algn="tl">
                    <a:srgbClr val="000000">
                      <a:alpha val="43137"/>
                    </a:srgbClr>
                  </a:outerShdw>
                </a:effectLst>
                <a:latin typeface="Arial Black" pitchFamily="34" charset="0"/>
                <a:cs typeface="Arial" pitchFamily="34" charset="0"/>
              </a:rPr>
              <a:t>Genesis 1 </a:t>
            </a:r>
          </a:p>
          <a:p>
            <a:pPr marL="73025" lvl="0" indent="-55563" defTabSz="642938" fontAlgn="auto">
              <a:spcAft>
                <a:spcPts val="0"/>
              </a:spcAft>
            </a:pPr>
            <a:r>
              <a:rPr lang="en-US" sz="2800" dirty="0" smtClean="0">
                <a:ln>
                  <a:solidFill>
                    <a:schemeClr val="bg1"/>
                  </a:solidFill>
                </a:ln>
                <a:effectLst>
                  <a:outerShdw blurRad="38100" dist="38100" dir="2700000" algn="tl">
                    <a:srgbClr val="000000">
                      <a:alpha val="43137"/>
                    </a:srgbClr>
                  </a:outerShdw>
                </a:effectLst>
                <a:latin typeface="Arial Black" pitchFamily="34" charset="0"/>
              </a:rPr>
              <a:t>(24) … the earth bring forth </a:t>
            </a:r>
          </a:p>
          <a:p>
            <a:pPr marL="73025" lvl="0" indent="-55563" defTabSz="642938" fontAlgn="auto">
              <a:spcAft>
                <a:spcPts val="0"/>
              </a:spcAft>
            </a:pPr>
            <a:r>
              <a:rPr lang="en-US" sz="2800" dirty="0" smtClean="0">
                <a:ln>
                  <a:solidFill>
                    <a:schemeClr val="bg1"/>
                  </a:solidFill>
                </a:ln>
                <a:effectLst>
                  <a:outerShdw blurRad="38100" dist="38100" dir="2700000" algn="tl">
                    <a:srgbClr val="000000">
                      <a:alpha val="43137"/>
                    </a:srgbClr>
                  </a:outerShdw>
                </a:effectLst>
                <a:latin typeface="Arial Black" pitchFamily="34" charset="0"/>
              </a:rPr>
              <a:t>living creatures after their </a:t>
            </a:r>
          </a:p>
          <a:p>
            <a:pPr marL="73025" lvl="0" indent="-55563" defTabSz="642938" fontAlgn="auto">
              <a:spcAft>
                <a:spcPts val="0"/>
              </a:spcAft>
            </a:pPr>
            <a:r>
              <a:rPr lang="en-US" sz="2800" dirty="0" smtClean="0">
                <a:ln>
                  <a:solidFill>
                    <a:schemeClr val="bg1"/>
                  </a:solidFill>
                </a:ln>
                <a:effectLst>
                  <a:outerShdw blurRad="38100" dist="38100" dir="2700000" algn="tl">
                    <a:srgbClr val="000000">
                      <a:alpha val="43137"/>
                    </a:srgbClr>
                  </a:outerShdw>
                </a:effectLst>
                <a:latin typeface="Arial Black" pitchFamily="34" charset="0"/>
              </a:rPr>
              <a:t>kind: … (27) God created </a:t>
            </a:r>
          </a:p>
          <a:p>
            <a:pPr marL="73025" lvl="0" indent="-55563" defTabSz="642938" fontAlgn="auto">
              <a:spcAft>
                <a:spcPts val="0"/>
              </a:spcAft>
            </a:pPr>
            <a:r>
              <a:rPr lang="en-US" sz="2800" dirty="0" smtClean="0">
                <a:ln>
                  <a:solidFill>
                    <a:schemeClr val="bg1"/>
                  </a:solidFill>
                </a:ln>
                <a:effectLst>
                  <a:outerShdw blurRad="38100" dist="38100" dir="2700000" algn="tl">
                    <a:srgbClr val="000000">
                      <a:alpha val="43137"/>
                    </a:srgbClr>
                  </a:outerShdw>
                </a:effectLst>
                <a:latin typeface="Arial Black" pitchFamily="34" charset="0"/>
              </a:rPr>
              <a:t>man in His own image, in </a:t>
            </a:r>
          </a:p>
          <a:p>
            <a:pPr marL="73025" lvl="0" indent="-55563" defTabSz="642938" fontAlgn="auto">
              <a:spcAft>
                <a:spcPts val="0"/>
              </a:spcAft>
            </a:pPr>
            <a:r>
              <a:rPr lang="en-US" sz="2800" dirty="0" smtClean="0">
                <a:ln>
                  <a:solidFill>
                    <a:schemeClr val="bg1"/>
                  </a:solidFill>
                </a:ln>
                <a:effectLst>
                  <a:outerShdw blurRad="38100" dist="38100" dir="2700000" algn="tl">
                    <a:srgbClr val="000000">
                      <a:alpha val="43137"/>
                    </a:srgbClr>
                  </a:outerShdw>
                </a:effectLst>
                <a:latin typeface="Arial Black" pitchFamily="34" charset="0"/>
              </a:rPr>
              <a:t>the image of God He </a:t>
            </a:r>
          </a:p>
          <a:p>
            <a:pPr marL="73025" lvl="0" indent="-55563" defTabSz="642938" fontAlgn="auto">
              <a:spcAft>
                <a:spcPts val="0"/>
              </a:spcAft>
            </a:pPr>
            <a:r>
              <a:rPr lang="en-US" sz="2800" dirty="0" smtClean="0">
                <a:ln>
                  <a:solidFill>
                    <a:schemeClr val="bg1"/>
                  </a:solidFill>
                </a:ln>
                <a:effectLst>
                  <a:outerShdw blurRad="38100" dist="38100" dir="2700000" algn="tl">
                    <a:srgbClr val="000000">
                      <a:alpha val="43137"/>
                    </a:srgbClr>
                  </a:outerShdw>
                </a:effectLst>
                <a:latin typeface="Arial Black" pitchFamily="34" charset="0"/>
              </a:rPr>
              <a:t>created him; male and </a:t>
            </a:r>
          </a:p>
          <a:p>
            <a:pPr marL="73025" lvl="0" indent="-55563" defTabSz="642938" fontAlgn="auto">
              <a:spcAft>
                <a:spcPts val="0"/>
              </a:spcAft>
            </a:pPr>
            <a:r>
              <a:rPr lang="en-US" sz="2800" dirty="0" smtClean="0">
                <a:ln>
                  <a:solidFill>
                    <a:schemeClr val="bg1"/>
                  </a:solidFill>
                </a:ln>
                <a:effectLst>
                  <a:outerShdw blurRad="38100" dist="38100" dir="2700000" algn="tl">
                    <a:srgbClr val="000000">
                      <a:alpha val="43137"/>
                    </a:srgbClr>
                  </a:outerShdw>
                </a:effectLst>
                <a:latin typeface="Arial Black" pitchFamily="34" charset="0"/>
              </a:rPr>
              <a:t>female He created them. … </a:t>
            </a:r>
          </a:p>
          <a:p>
            <a:pPr marL="73025" lvl="0" indent="-55563" defTabSz="642938" fontAlgn="auto">
              <a:spcAft>
                <a:spcPts val="0"/>
              </a:spcAft>
            </a:pPr>
            <a:r>
              <a:rPr lang="en-US" sz="2800" dirty="0" smtClean="0">
                <a:ln>
                  <a:solidFill>
                    <a:schemeClr val="bg1"/>
                  </a:solidFill>
                </a:ln>
                <a:effectLst>
                  <a:outerShdw blurRad="38100" dist="38100" dir="2700000" algn="tl">
                    <a:srgbClr val="000000">
                      <a:alpha val="43137"/>
                    </a:srgbClr>
                  </a:outerShdw>
                </a:effectLst>
                <a:latin typeface="Arial Black" pitchFamily="34" charset="0"/>
              </a:rPr>
              <a:t>(31) God saw </a:t>
            </a:r>
            <a:r>
              <a:rPr lang="en-US" sz="2800" b="1" u="sng" dirty="0" smtClean="0">
                <a:ln>
                  <a:solidFill>
                    <a:schemeClr val="bg1"/>
                  </a:solidFill>
                </a:ln>
                <a:effectLst>
                  <a:outerShdw blurRad="38100" dist="38100" dir="2700000" algn="tl">
                    <a:srgbClr val="000000">
                      <a:alpha val="43137"/>
                    </a:srgbClr>
                  </a:outerShdw>
                </a:effectLst>
                <a:latin typeface="Arial Black" pitchFamily="34" charset="0"/>
              </a:rPr>
              <a:t>all that He had </a:t>
            </a:r>
          </a:p>
          <a:p>
            <a:pPr marL="73025" lvl="0" indent="-55563" defTabSz="642938" fontAlgn="auto">
              <a:spcAft>
                <a:spcPts val="0"/>
              </a:spcAft>
            </a:pPr>
            <a:r>
              <a:rPr lang="en-US" sz="2800" b="1" u="sng" dirty="0" smtClean="0">
                <a:ln>
                  <a:solidFill>
                    <a:schemeClr val="bg1"/>
                  </a:solidFill>
                </a:ln>
                <a:effectLst>
                  <a:outerShdw blurRad="38100" dist="38100" dir="2700000" algn="tl">
                    <a:srgbClr val="000000">
                      <a:alpha val="43137"/>
                    </a:srgbClr>
                  </a:outerShdw>
                </a:effectLst>
                <a:latin typeface="Arial Black" pitchFamily="34" charset="0"/>
              </a:rPr>
              <a:t>made</a:t>
            </a:r>
            <a:r>
              <a:rPr lang="en-US" sz="2800" dirty="0" smtClean="0">
                <a:ln>
                  <a:solidFill>
                    <a:schemeClr val="bg1"/>
                  </a:solidFill>
                </a:ln>
                <a:effectLst>
                  <a:outerShdw blurRad="38100" dist="38100" dir="2700000" algn="tl">
                    <a:srgbClr val="000000">
                      <a:alpha val="43137"/>
                    </a:srgbClr>
                  </a:outerShdw>
                </a:effectLst>
                <a:latin typeface="Arial Black" pitchFamily="34" charset="0"/>
              </a:rPr>
              <a:t>, and behold, </a:t>
            </a:r>
            <a:r>
              <a:rPr lang="en-US" sz="2800" b="1" u="sng" dirty="0" smtClean="0">
                <a:ln>
                  <a:solidFill>
                    <a:schemeClr val="bg1"/>
                  </a:solidFill>
                </a:ln>
                <a:effectLst>
                  <a:outerShdw blurRad="38100" dist="38100" dir="2700000" algn="tl">
                    <a:srgbClr val="000000">
                      <a:alpha val="43137"/>
                    </a:srgbClr>
                  </a:outerShdw>
                </a:effectLst>
                <a:latin typeface="Arial Black" pitchFamily="34" charset="0"/>
              </a:rPr>
              <a:t>it was </a:t>
            </a:r>
          </a:p>
          <a:p>
            <a:pPr marL="73025" lvl="0" indent="-55563" defTabSz="642938" fontAlgn="auto">
              <a:spcAft>
                <a:spcPts val="0"/>
              </a:spcAft>
            </a:pPr>
            <a:r>
              <a:rPr lang="en-US" sz="2800" b="1" u="sng" dirty="0" smtClean="0">
                <a:ln>
                  <a:solidFill>
                    <a:schemeClr val="bg1"/>
                  </a:solidFill>
                </a:ln>
                <a:effectLst>
                  <a:outerShdw blurRad="38100" dist="38100" dir="2700000" algn="tl">
                    <a:srgbClr val="000000">
                      <a:alpha val="43137"/>
                    </a:srgbClr>
                  </a:outerShdw>
                </a:effectLst>
                <a:latin typeface="Arial Black" pitchFamily="34" charset="0"/>
              </a:rPr>
              <a:t>very good</a:t>
            </a:r>
            <a:r>
              <a:rPr lang="en-US" sz="2800" dirty="0" smtClean="0">
                <a:ln>
                  <a:solidFill>
                    <a:schemeClr val="bg1"/>
                  </a:solidFill>
                </a:ln>
                <a:effectLst>
                  <a:outerShdw blurRad="38100" dist="38100" dir="2700000" algn="tl">
                    <a:srgbClr val="000000">
                      <a:alpha val="43137"/>
                    </a:srgbClr>
                  </a:outerShdw>
                </a:effectLst>
                <a:latin typeface="Arial Black" pitchFamily="34" charset="0"/>
              </a:rPr>
              <a:t>. And </a:t>
            </a:r>
            <a:r>
              <a:rPr lang="en-US" sz="2800" b="1" u="sng" dirty="0" smtClean="0">
                <a:ln>
                  <a:solidFill>
                    <a:schemeClr val="bg1"/>
                  </a:solidFill>
                </a:ln>
                <a:effectLst>
                  <a:outerShdw blurRad="38100" dist="38100" dir="2700000" algn="tl">
                    <a:srgbClr val="000000">
                      <a:alpha val="43137"/>
                    </a:srgbClr>
                  </a:outerShdw>
                </a:effectLst>
                <a:latin typeface="Arial Black" pitchFamily="34" charset="0"/>
              </a:rPr>
              <a:t>there was </a:t>
            </a:r>
          </a:p>
          <a:p>
            <a:pPr marL="73025" lvl="0" indent="-55563" defTabSz="642938" fontAlgn="auto">
              <a:spcAft>
                <a:spcPts val="0"/>
              </a:spcAft>
            </a:pPr>
            <a:r>
              <a:rPr lang="en-US" sz="2800" b="1" u="sng" dirty="0" smtClean="0">
                <a:ln>
                  <a:solidFill>
                    <a:schemeClr val="bg1"/>
                  </a:solidFill>
                </a:ln>
                <a:effectLst>
                  <a:outerShdw blurRad="38100" dist="38100" dir="2700000" algn="tl">
                    <a:srgbClr val="000000">
                      <a:alpha val="43137"/>
                    </a:srgbClr>
                  </a:outerShdw>
                </a:effectLst>
                <a:latin typeface="Arial Black" pitchFamily="34" charset="0"/>
              </a:rPr>
              <a:t>evening and there was </a:t>
            </a:r>
          </a:p>
          <a:p>
            <a:pPr marL="73025" lvl="0" indent="-55563" defTabSz="642938" fontAlgn="auto">
              <a:spcAft>
                <a:spcPts val="0"/>
              </a:spcAft>
            </a:pPr>
            <a:r>
              <a:rPr lang="en-US" sz="2800" b="1" u="sng" dirty="0" smtClean="0">
                <a:ln>
                  <a:solidFill>
                    <a:schemeClr val="bg1"/>
                  </a:solidFill>
                </a:ln>
                <a:effectLst>
                  <a:outerShdw blurRad="38100" dist="38100" dir="2700000" algn="tl">
                    <a:srgbClr val="000000">
                      <a:alpha val="43137"/>
                    </a:srgbClr>
                  </a:outerShdw>
                </a:effectLst>
                <a:latin typeface="Arial Black" pitchFamily="34" charset="0"/>
              </a:rPr>
              <a:t>morning</a:t>
            </a:r>
            <a:r>
              <a:rPr lang="en-US" sz="2800" b="1" dirty="0" smtClean="0">
                <a:ln>
                  <a:solidFill>
                    <a:schemeClr val="bg1"/>
                  </a:solidFill>
                </a:ln>
                <a:effectLst>
                  <a:outerShdw blurRad="38100" dist="38100" dir="2700000" algn="tl">
                    <a:srgbClr val="000000">
                      <a:alpha val="43137"/>
                    </a:srgbClr>
                  </a:outerShdw>
                </a:effectLst>
                <a:latin typeface="Arial Black" pitchFamily="34" charset="0"/>
              </a:rPr>
              <a:t>, </a:t>
            </a:r>
            <a:r>
              <a:rPr lang="en-US" sz="2800" b="1" u="sng" dirty="0" smtClean="0">
                <a:ln>
                  <a:solidFill>
                    <a:schemeClr val="bg1"/>
                  </a:solidFill>
                </a:ln>
                <a:effectLst>
                  <a:outerShdw blurRad="38100" dist="38100" dir="2700000" algn="tl">
                    <a:srgbClr val="000000">
                      <a:alpha val="43137"/>
                    </a:srgbClr>
                  </a:outerShdw>
                </a:effectLst>
                <a:latin typeface="Arial Black" pitchFamily="34" charset="0"/>
              </a:rPr>
              <a:t>the sixth day</a:t>
            </a:r>
            <a:r>
              <a:rPr lang="en-US" sz="2800" dirty="0" smtClean="0">
                <a:ln>
                  <a:solidFill>
                    <a:schemeClr val="bg1"/>
                  </a:solidFill>
                </a:ln>
                <a:effectLst>
                  <a:outerShdw blurRad="38100" dist="38100" dir="2700000" algn="tl">
                    <a:srgbClr val="000000">
                      <a:alpha val="43137"/>
                    </a:srgbClr>
                  </a:outerShdw>
                </a:effectLst>
                <a:latin typeface="Arial Black" pitchFamily="34" charset="0"/>
              </a:rPr>
              <a:t>.</a:t>
            </a:r>
            <a:endParaRPr lang="en-US" sz="2800" b="1" dirty="0">
              <a:ln>
                <a:solidFill>
                  <a:schemeClr val="bg1"/>
                </a:solidFill>
              </a:ln>
              <a:effectLst>
                <a:outerShdw blurRad="38100" dist="38100" dir="2700000" algn="tl">
                  <a:srgbClr val="000000">
                    <a:alpha val="43137"/>
                  </a:srgbClr>
                </a:outerShdw>
              </a:effectLst>
              <a:latin typeface="Arial Black"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1828800"/>
          </a:xfrm>
        </p:spPr>
        <p:txBody>
          <a:bodyPr>
            <a:noAutofit/>
          </a:bodyPr>
          <a:lstStyle/>
          <a:p>
            <a:pPr>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The Word “Day</a:t>
            </a: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 (</a:t>
            </a: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Hebrew = </a:t>
            </a:r>
            <a:r>
              <a:rPr lang="en-US" sz="4000" cap="none" dirty="0" err="1" smtClean="0">
                <a:solidFill>
                  <a:srgbClr val="FFFF99"/>
                </a:solidFill>
                <a:effectLst>
                  <a:outerShdw blurRad="127000" dist="63500" dir="2700000" algn="tl" rotWithShape="0">
                    <a:prstClr val="black"/>
                  </a:outerShdw>
                </a:effectLst>
                <a:latin typeface="Arial" pitchFamily="34" charset="0"/>
                <a:cs typeface="Arial" pitchFamily="34" charset="0"/>
              </a:rPr>
              <a:t>yom</a:t>
            </a: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a:t>
            </a:r>
            <a:b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3600" cap="none" dirty="0" smtClean="0">
                <a:solidFill>
                  <a:srgbClr val="FFFF99"/>
                </a:solidFill>
                <a:effectLst>
                  <a:outerShdw blurRad="127000" dist="63500" dir="2700000" algn="tl" rotWithShape="0">
                    <a:prstClr val="black"/>
                  </a:outerShdw>
                </a:effectLst>
                <a:latin typeface="Arial" pitchFamily="34" charset="0"/>
                <a:cs typeface="Arial" pitchFamily="34" charset="0"/>
              </a:rPr>
              <a:t>How can you have a “Day” on day 1 before the sun was created on day 4?</a:t>
            </a:r>
            <a:endPar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endParaRPr>
          </a:p>
        </p:txBody>
      </p:sp>
      <p:sp>
        <p:nvSpPr>
          <p:cNvPr id="3" name="Content Placeholder 2"/>
          <p:cNvSpPr txBox="1">
            <a:spLocks/>
          </p:cNvSpPr>
          <p:nvPr/>
        </p:nvSpPr>
        <p:spPr bwMode="auto">
          <a:xfrm>
            <a:off x="228600" y="2286000"/>
            <a:ext cx="55626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3200" dirty="0" smtClean="0">
                <a:solidFill>
                  <a:srgbClr val="FFFF99"/>
                </a:solidFill>
                <a:effectLst>
                  <a:outerShdw blurRad="38100" dist="38100" dir="2700000" algn="tl">
                    <a:srgbClr val="000000">
                      <a:alpha val="43137"/>
                    </a:srgbClr>
                  </a:outerShdw>
                </a:effectLst>
              </a:rPr>
              <a:t>A </a:t>
            </a:r>
            <a:r>
              <a:rPr lang="en-US" sz="3200" u="sng" dirty="0" smtClean="0">
                <a:solidFill>
                  <a:srgbClr val="FFFF99"/>
                </a:solidFill>
                <a:effectLst>
                  <a:outerShdw blurRad="38100" dist="38100" dir="2700000" algn="tl">
                    <a:srgbClr val="000000">
                      <a:alpha val="43137"/>
                    </a:srgbClr>
                  </a:outerShdw>
                </a:effectLst>
              </a:rPr>
              <a:t>“Day”</a:t>
            </a:r>
            <a:r>
              <a:rPr lang="en-US" sz="3200" dirty="0" smtClean="0">
                <a:solidFill>
                  <a:srgbClr val="FFFF99"/>
                </a:solidFill>
                <a:effectLst>
                  <a:outerShdw blurRad="38100" dist="38100" dir="2700000" algn="tl">
                    <a:srgbClr val="000000">
                      <a:alpha val="43137"/>
                    </a:srgbClr>
                  </a:outerShdw>
                </a:effectLst>
              </a:rPr>
              <a:t> is defined as </a:t>
            </a:r>
            <a:r>
              <a:rPr lang="en-US" sz="3200" u="sng" dirty="0" smtClean="0">
                <a:solidFill>
                  <a:srgbClr val="FFFF99"/>
                </a:solidFill>
                <a:effectLst>
                  <a:outerShdw blurRad="38100" dist="38100" dir="2700000" algn="tl">
                    <a:srgbClr val="000000">
                      <a:alpha val="43137"/>
                    </a:srgbClr>
                  </a:outerShdw>
                </a:effectLst>
              </a:rPr>
              <a:t>a single rotation of the earth on its axis</a:t>
            </a:r>
            <a:r>
              <a:rPr lang="en-US" sz="3200" dirty="0" smtClean="0">
                <a:solidFill>
                  <a:srgbClr val="FFFF99"/>
                </a:solidFill>
                <a:effectLst>
                  <a:outerShdw blurRad="38100" dist="38100" dir="2700000" algn="tl">
                    <a:srgbClr val="000000">
                      <a:alpha val="43137"/>
                    </a:srgbClr>
                  </a:outerShdw>
                </a:effectLst>
              </a:rPr>
              <a:t>.  Also, God created “Light” on day 1.  </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12</a:t>
            </a:fld>
            <a:endParaRPr lang="en-US" dirty="0"/>
          </a:p>
        </p:txBody>
      </p:sp>
      <p:pic>
        <p:nvPicPr>
          <p:cNvPr id="5" name="Picture 2" descr="Hebrew Yom 02008"/>
          <p:cNvPicPr preferRelativeResize="0">
            <a:picLocks noChangeAspect="1" noChangeArrowheads="1"/>
          </p:cNvPicPr>
          <p:nvPr>
            <p:custDataLst>
              <p:tags r:id="rId1"/>
            </p:custDataLst>
          </p:nvPr>
        </p:nvPicPr>
        <p:blipFill>
          <a:blip r:embed="rId4" cstate="print"/>
          <a:srcRect/>
          <a:stretch>
            <a:fillRect/>
          </a:stretch>
        </p:blipFill>
        <p:spPr bwMode="auto">
          <a:xfrm>
            <a:off x="5715000" y="2286000"/>
            <a:ext cx="2895600" cy="2171700"/>
          </a:xfrm>
          <a:prstGeom prst="rect">
            <a:avLst/>
          </a:prstGeom>
          <a:noFill/>
          <a:ln w="9525">
            <a:noFill/>
            <a:miter lim="800000"/>
            <a:headEnd/>
            <a:tailEnd/>
          </a:ln>
          <a:effectLst/>
        </p:spPr>
      </p:pic>
      <p:sp>
        <p:nvSpPr>
          <p:cNvPr id="6" name="Content Placeholder 2"/>
          <p:cNvSpPr txBox="1">
            <a:spLocks/>
          </p:cNvSpPr>
          <p:nvPr/>
        </p:nvSpPr>
        <p:spPr bwMode="auto">
          <a:xfrm>
            <a:off x="304800" y="4572000"/>
            <a:ext cx="8686800" cy="2133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3200" dirty="0" smtClean="0">
                <a:solidFill>
                  <a:srgbClr val="FFFF99"/>
                </a:solidFill>
                <a:effectLst>
                  <a:outerShdw blurRad="38100" dist="38100" dir="2700000" algn="tl">
                    <a:srgbClr val="000000">
                      <a:alpha val="43137"/>
                    </a:srgbClr>
                  </a:outerShdw>
                </a:effectLst>
              </a:rPr>
              <a:t>Besides all of this, when God had Moses write the book of Genesis, a “Day” was well defined as what we call a </a:t>
            </a:r>
            <a:r>
              <a:rPr lang="en-US" sz="3200" u="sng" dirty="0" smtClean="0">
                <a:effectLst>
                  <a:outerShdw blurRad="38100" dist="38100" dir="2700000" algn="tl">
                    <a:srgbClr val="000000">
                      <a:alpha val="43137"/>
                    </a:srgbClr>
                  </a:outerShdw>
                </a:effectLst>
              </a:rPr>
              <a:t>“solar day</a:t>
            </a:r>
            <a:r>
              <a:rPr lang="en-US" sz="3200" dirty="0" smtClean="0">
                <a:effectLst>
                  <a:outerShdw blurRad="38100" dist="38100" dir="2700000" algn="tl">
                    <a:srgbClr val="000000">
                      <a:alpha val="43137"/>
                    </a:srgbClr>
                  </a:outerShdw>
                </a:effectLst>
              </a:rPr>
              <a:t>”</a:t>
            </a:r>
            <a:r>
              <a:rPr lang="en-US" sz="3200" dirty="0" smtClean="0">
                <a:solidFill>
                  <a:srgbClr val="FFFF99"/>
                </a:solidFill>
                <a:effectLst>
                  <a:outerShdw blurRad="38100" dist="38100" dir="2700000" algn="tl">
                    <a:srgbClr val="000000">
                      <a:alpha val="43137"/>
                    </a:srgbClr>
                  </a:outerShdw>
                </a:effectLst>
              </a:rPr>
              <a:t>, </a:t>
            </a:r>
            <a:r>
              <a:rPr lang="en-US" sz="3200" u="sng" dirty="0" smtClean="0">
                <a:solidFill>
                  <a:srgbClr val="FFFF99"/>
                </a:solidFill>
                <a:effectLst>
                  <a:outerShdw blurRad="38100" dist="38100" dir="2700000" algn="tl">
                    <a:srgbClr val="000000">
                      <a:alpha val="43137"/>
                    </a:srgbClr>
                  </a:outerShdw>
                </a:effectLst>
              </a:rPr>
              <a:t>a single rotation of the earth on its axis </a:t>
            </a:r>
            <a:r>
              <a:rPr lang="en-US" sz="3200" dirty="0" smtClean="0">
                <a:solidFill>
                  <a:srgbClr val="FFFF99"/>
                </a:solidFill>
                <a:effectLst>
                  <a:outerShdw blurRad="38100" dist="38100" dir="2700000" algn="tl">
                    <a:srgbClr val="000000">
                      <a:alpha val="43137"/>
                    </a:srgbClr>
                  </a:outerShdw>
                </a:effectLst>
              </a:rPr>
              <a:t>(today ~24 hours).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2133600"/>
            <a:ext cx="8763000" cy="342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4000" dirty="0" smtClean="0">
                <a:solidFill>
                  <a:srgbClr val="FFFF99"/>
                </a:solidFill>
                <a:effectLst>
                  <a:outerShdw blurRad="38100" dist="38100" dir="2700000" algn="tl">
                    <a:srgbClr val="000000">
                      <a:alpha val="43137"/>
                    </a:srgbClr>
                  </a:outerShdw>
                </a:effectLst>
              </a:rPr>
              <a:t>It can mean </a:t>
            </a:r>
            <a:r>
              <a:rPr lang="en-US" sz="4000" u="sng" dirty="0" smtClean="0">
                <a:solidFill>
                  <a:srgbClr val="FFFF99"/>
                </a:solidFill>
                <a:effectLst>
                  <a:outerShdw blurRad="38100" dist="38100" dir="2700000" algn="tl">
                    <a:srgbClr val="000000">
                      <a:alpha val="43137"/>
                    </a:srgbClr>
                  </a:outerShdw>
                </a:effectLst>
              </a:rPr>
              <a:t>a solar day</a:t>
            </a:r>
            <a:r>
              <a:rPr lang="en-US" sz="4000" dirty="0" smtClean="0">
                <a:solidFill>
                  <a:srgbClr val="FFFF99"/>
                </a:solidFill>
                <a:effectLst>
                  <a:outerShdw blurRad="38100" dist="38100" dir="2700000" algn="tl">
                    <a:srgbClr val="000000">
                      <a:alpha val="43137"/>
                    </a:srgbClr>
                  </a:outerShdw>
                </a:effectLst>
              </a:rPr>
              <a:t>, </a:t>
            </a:r>
            <a:r>
              <a:rPr lang="en-US" sz="4000" u="sng" dirty="0" smtClean="0">
                <a:solidFill>
                  <a:srgbClr val="FFFF99"/>
                </a:solidFill>
                <a:effectLst>
                  <a:outerShdw blurRad="38100" dist="38100" dir="2700000" algn="tl">
                    <a:srgbClr val="000000">
                      <a:alpha val="43137"/>
                    </a:srgbClr>
                  </a:outerShdw>
                </a:effectLst>
              </a:rPr>
              <a:t>one rotation of the earth</a:t>
            </a:r>
            <a:r>
              <a:rPr lang="en-US" sz="4000" dirty="0" smtClean="0">
                <a:solidFill>
                  <a:srgbClr val="FFFF99"/>
                </a:solidFill>
                <a:effectLst>
                  <a:outerShdw blurRad="38100" dist="38100" dir="2700000" algn="tl">
                    <a:srgbClr val="000000">
                      <a:alpha val="43137"/>
                    </a:srgbClr>
                  </a:outerShdw>
                </a:effectLst>
              </a:rPr>
              <a:t>, </a:t>
            </a:r>
            <a:r>
              <a:rPr lang="en-US" sz="4000" u="sng" dirty="0" smtClean="0">
                <a:solidFill>
                  <a:srgbClr val="FFFF99"/>
                </a:solidFill>
                <a:effectLst>
                  <a:outerShdw blurRad="38100" dist="38100" dir="2700000" algn="tl">
                    <a:srgbClr val="000000">
                      <a:alpha val="43137"/>
                    </a:srgbClr>
                  </a:outerShdw>
                </a:effectLst>
              </a:rPr>
              <a:t>~24 hours long</a:t>
            </a:r>
            <a:r>
              <a:rPr lang="en-US" sz="4000" dirty="0" smtClean="0">
                <a:solidFill>
                  <a:srgbClr val="FFFF99"/>
                </a:solidFill>
                <a:effectLst>
                  <a:outerShdw blurRad="38100" dist="38100" dir="2700000" algn="tl">
                    <a:srgbClr val="000000">
                      <a:alpha val="43137"/>
                    </a:srgbClr>
                  </a:outerShdw>
                </a:effectLst>
              </a:rPr>
              <a:t>.</a:t>
            </a:r>
          </a:p>
          <a:p>
            <a:endParaRPr lang="en-US" sz="2000" dirty="0" smtClean="0">
              <a:solidFill>
                <a:srgbClr val="FFFF99"/>
              </a:solidFill>
              <a:effectLst>
                <a:outerShdw blurRad="38100" dist="38100" dir="2700000" algn="tl">
                  <a:srgbClr val="000000">
                    <a:alpha val="43137"/>
                  </a:srgbClr>
                </a:outerShdw>
              </a:effectLst>
            </a:endParaRPr>
          </a:p>
          <a:p>
            <a:r>
              <a:rPr lang="en-US" sz="4000" dirty="0" smtClean="0">
                <a:solidFill>
                  <a:srgbClr val="FFFF99"/>
                </a:solidFill>
                <a:effectLst>
                  <a:outerShdw blurRad="38100" dist="38100" dir="2700000" algn="tl">
                    <a:srgbClr val="000000">
                      <a:alpha val="43137"/>
                    </a:srgbClr>
                  </a:outerShdw>
                </a:effectLst>
              </a:rPr>
              <a:t>It can mean </a:t>
            </a:r>
            <a:r>
              <a:rPr lang="en-US" sz="4000" u="sng" dirty="0" smtClean="0">
                <a:solidFill>
                  <a:srgbClr val="FFFF99"/>
                </a:solidFill>
                <a:effectLst>
                  <a:outerShdw blurRad="38100" dist="38100" dir="2700000" algn="tl">
                    <a:srgbClr val="000000">
                      <a:alpha val="43137"/>
                    </a:srgbClr>
                  </a:outerShdw>
                </a:effectLst>
              </a:rPr>
              <a:t>an age or long period of time</a:t>
            </a:r>
            <a:r>
              <a:rPr lang="en-US" sz="4000" dirty="0" smtClean="0">
                <a:solidFill>
                  <a:srgbClr val="FFFF99"/>
                </a:solidFill>
                <a:effectLst>
                  <a:outerShdw blurRad="38100" dist="38100" dir="2700000" algn="tl">
                    <a:srgbClr val="000000">
                      <a:alpha val="43137"/>
                    </a:srgbClr>
                  </a:outerShdw>
                </a:effectLst>
              </a:rPr>
              <a:t>.  Like “during our father’s day”.</a:t>
            </a:r>
          </a:p>
          <a:p>
            <a:endParaRPr lang="en-US" sz="2000" dirty="0" smtClean="0">
              <a:solidFill>
                <a:srgbClr val="FFFF99"/>
              </a:solidFill>
              <a:effectLst>
                <a:outerShdw blurRad="38100" dist="38100" dir="2700000" algn="tl">
                  <a:srgbClr val="000000">
                    <a:alpha val="43137"/>
                  </a:srgbClr>
                </a:outerShdw>
              </a:effectLst>
            </a:endParaRPr>
          </a:p>
          <a:p>
            <a:r>
              <a:rPr lang="en-US" sz="4000" dirty="0" smtClean="0">
                <a:solidFill>
                  <a:srgbClr val="FFFF99"/>
                </a:solidFill>
                <a:effectLst>
                  <a:outerShdw blurRad="38100" dist="38100" dir="2700000" algn="tl">
                    <a:srgbClr val="000000">
                      <a:alpha val="43137"/>
                    </a:srgbClr>
                  </a:outerShdw>
                </a:effectLst>
              </a:rPr>
              <a:t>It can mean </a:t>
            </a:r>
            <a:r>
              <a:rPr lang="en-US" sz="4000" u="sng" dirty="0" smtClean="0">
                <a:solidFill>
                  <a:srgbClr val="FFFF99"/>
                </a:solidFill>
                <a:effectLst>
                  <a:outerShdw blurRad="38100" dist="38100" dir="2700000" algn="tl">
                    <a:srgbClr val="000000">
                      <a:alpha val="43137"/>
                    </a:srgbClr>
                  </a:outerShdw>
                </a:effectLst>
              </a:rPr>
              <a:t>the daylight portion of the day</a:t>
            </a:r>
            <a:r>
              <a:rPr lang="en-US" sz="4000" dirty="0" smtClean="0">
                <a:solidFill>
                  <a:srgbClr val="FFFF99"/>
                </a:solidFill>
                <a:effectLst>
                  <a:outerShdw blurRad="38100" dist="38100" dir="2700000" algn="tl">
                    <a:srgbClr val="000000">
                      <a:alpha val="43137"/>
                    </a:srgbClr>
                  </a:outerShdw>
                </a:effectLst>
              </a:rPr>
              <a:t>.</a:t>
            </a:r>
            <a:endParaRPr lang="en-US" sz="40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13</a:t>
            </a:fld>
            <a:endParaRPr lang="en-US" dirty="0"/>
          </a:p>
        </p:txBody>
      </p:sp>
      <p:sp>
        <p:nvSpPr>
          <p:cNvPr id="6" name="Title 1"/>
          <p:cNvSpPr>
            <a:spLocks noGrp="1"/>
          </p:cNvSpPr>
          <p:nvPr>
            <p:ph type="ctrTitle"/>
          </p:nvPr>
        </p:nvSpPr>
        <p:spPr>
          <a:xfrm>
            <a:off x="0" y="228600"/>
            <a:ext cx="9144000" cy="1828800"/>
          </a:xfrm>
        </p:spPr>
        <p:txBody>
          <a:bodyPr>
            <a:noAutofit/>
          </a:bodyPr>
          <a:lstStyle/>
          <a:p>
            <a:pPr eaLnBrk="1" fontAlgn="auto" hangingPunct="1">
              <a:spcAft>
                <a:spcPts val="0"/>
              </a:spcAft>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The Word “Day” </a:t>
            </a:r>
            <a:b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Can Mean Many Different Things,      If It Is Divorced From Its Context.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0" y="0"/>
            <a:ext cx="9147457" cy="6858001"/>
          </a:xfrm>
          <a:prstGeom prst="rect">
            <a:avLst/>
          </a:prstGeom>
          <a:noFill/>
          <a:ln w="9525">
            <a:noFill/>
            <a:miter lim="800000"/>
            <a:headEnd/>
            <a:tailEnd/>
          </a:ln>
          <a:effectLst/>
        </p:spPr>
      </p:pic>
      <p:sp>
        <p:nvSpPr>
          <p:cNvPr id="3" name="Content Placeholder 2"/>
          <p:cNvSpPr txBox="1">
            <a:spLocks/>
          </p:cNvSpPr>
          <p:nvPr/>
        </p:nvSpPr>
        <p:spPr bwMode="auto">
          <a:xfrm>
            <a:off x="152400" y="2362200"/>
            <a:ext cx="8763000" cy="3581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US" sz="4400" dirty="0" smtClean="0">
                <a:effectLst>
                  <a:outerShdw blurRad="38100" dist="38100" dir="2700000" algn="tl">
                    <a:srgbClr val="000000">
                      <a:alpha val="43137"/>
                    </a:srgbClr>
                  </a:outerShdw>
                </a:effectLst>
              </a:rPr>
              <a:t>“Back in my father’s </a:t>
            </a:r>
            <a:r>
              <a:rPr lang="en-US" sz="4400" u="sng" dirty="0" smtClean="0">
                <a:effectLst>
                  <a:outerShdw blurRad="38100" dist="38100" dir="2700000" algn="tl">
                    <a:srgbClr val="000000">
                      <a:alpha val="43137"/>
                    </a:srgbClr>
                  </a:outerShdw>
                </a:effectLst>
              </a:rPr>
              <a:t>day</a:t>
            </a:r>
            <a:r>
              <a:rPr lang="en-US" sz="4400" dirty="0" smtClean="0">
                <a:effectLst>
                  <a:outerShdw blurRad="38100" dist="38100" dir="2700000" algn="tl">
                    <a:srgbClr val="000000">
                      <a:alpha val="43137"/>
                    </a:srgbClr>
                  </a:outerShdw>
                </a:effectLst>
              </a:rPr>
              <a:t>,</a:t>
            </a:r>
          </a:p>
          <a:p>
            <a:pPr algn="ctr"/>
            <a:r>
              <a:rPr lang="en-US" sz="4400" dirty="0" smtClean="0">
                <a:effectLst>
                  <a:outerShdw blurRad="38100" dist="38100" dir="2700000" algn="tl">
                    <a:srgbClr val="000000">
                      <a:alpha val="43137"/>
                    </a:srgbClr>
                  </a:outerShdw>
                </a:effectLst>
              </a:rPr>
              <a:t>it took three </a:t>
            </a:r>
            <a:r>
              <a:rPr lang="en-US" sz="4400" u="sng" dirty="0" smtClean="0">
                <a:effectLst>
                  <a:outerShdw blurRad="38100" dist="38100" dir="2700000" algn="tl">
                    <a:srgbClr val="000000">
                      <a:alpha val="43137"/>
                    </a:srgbClr>
                  </a:outerShdw>
                </a:effectLst>
              </a:rPr>
              <a:t>days</a:t>
            </a:r>
            <a:r>
              <a:rPr lang="en-US" sz="4400" dirty="0" smtClean="0">
                <a:effectLst>
                  <a:outerShdw blurRad="38100" dist="38100" dir="2700000" algn="tl">
                    <a:srgbClr val="000000">
                      <a:alpha val="43137"/>
                    </a:srgbClr>
                  </a:outerShdw>
                </a:effectLst>
              </a:rPr>
              <a:t> </a:t>
            </a:r>
          </a:p>
          <a:p>
            <a:pPr algn="ctr"/>
            <a:r>
              <a:rPr lang="en-US" sz="4400" dirty="0" smtClean="0">
                <a:effectLst>
                  <a:outerShdw blurRad="38100" dist="38100" dir="2700000" algn="tl">
                    <a:srgbClr val="000000">
                      <a:alpha val="43137"/>
                    </a:srgbClr>
                  </a:outerShdw>
                </a:effectLst>
              </a:rPr>
              <a:t>to cross the desert </a:t>
            </a:r>
          </a:p>
          <a:p>
            <a:pPr algn="ctr"/>
            <a:r>
              <a:rPr lang="en-US" sz="4400" dirty="0" smtClean="0">
                <a:effectLst>
                  <a:outerShdw blurRad="38100" dist="38100" dir="2700000" algn="tl">
                    <a:srgbClr val="000000">
                      <a:alpha val="43137"/>
                    </a:srgbClr>
                  </a:outerShdw>
                </a:effectLst>
              </a:rPr>
              <a:t>during the </a:t>
            </a:r>
            <a:r>
              <a:rPr lang="en-US" sz="4400" u="sng" dirty="0" smtClean="0">
                <a:effectLst>
                  <a:outerShdw blurRad="38100" dist="38100" dir="2700000" algn="tl">
                    <a:srgbClr val="000000">
                      <a:alpha val="43137"/>
                    </a:srgbClr>
                  </a:outerShdw>
                </a:effectLst>
              </a:rPr>
              <a:t>day</a:t>
            </a:r>
            <a:r>
              <a:rPr lang="en-US" sz="4400" dirty="0" smtClean="0">
                <a:effectLst>
                  <a:outerShdw blurRad="38100" dist="38100" dir="2700000" algn="tl">
                    <a:srgbClr val="000000">
                      <a:alpha val="43137"/>
                    </a:srgbClr>
                  </a:outerShdw>
                </a:effectLst>
              </a:rPr>
              <a:t>.”</a:t>
            </a:r>
            <a:endParaRPr lang="en-US" sz="4400" dirty="0">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14</a:t>
            </a:fld>
            <a:endParaRPr lang="en-US" dirty="0"/>
          </a:p>
        </p:txBody>
      </p:sp>
      <p:pic>
        <p:nvPicPr>
          <p:cNvPr id="3075" name="Picture 3"/>
          <p:cNvPicPr>
            <a:picLocks noChangeAspect="1" noChangeArrowheads="1"/>
          </p:cNvPicPr>
          <p:nvPr/>
        </p:nvPicPr>
        <p:blipFill>
          <a:blip r:embed="rId4" cstate="print"/>
          <a:srcRect/>
          <a:stretch>
            <a:fillRect/>
          </a:stretch>
        </p:blipFill>
        <p:spPr bwMode="auto">
          <a:xfrm>
            <a:off x="6400800" y="4711148"/>
            <a:ext cx="2743200" cy="2146852"/>
          </a:xfrm>
          <a:prstGeom prst="rect">
            <a:avLst/>
          </a:prstGeom>
          <a:noFill/>
          <a:ln w="9525">
            <a:noFill/>
            <a:miter lim="800000"/>
            <a:headEnd/>
            <a:tailEnd/>
          </a:ln>
          <a:effectLst/>
        </p:spPr>
      </p:pic>
      <p:pic>
        <p:nvPicPr>
          <p:cNvPr id="8" name="Picture 3"/>
          <p:cNvPicPr>
            <a:picLocks noChangeAspect="1" noChangeArrowheads="1"/>
          </p:cNvPicPr>
          <p:nvPr/>
        </p:nvPicPr>
        <p:blipFill>
          <a:blip r:embed="rId5" cstate="print"/>
          <a:srcRect/>
          <a:stretch>
            <a:fillRect/>
          </a:stretch>
        </p:blipFill>
        <p:spPr bwMode="auto">
          <a:xfrm>
            <a:off x="0" y="0"/>
            <a:ext cx="1066800" cy="1066800"/>
          </a:xfrm>
          <a:prstGeom prst="rect">
            <a:avLst/>
          </a:prstGeom>
          <a:noFill/>
          <a:ln w="9525">
            <a:noFill/>
            <a:miter lim="800000"/>
            <a:headEnd/>
            <a:tailEnd/>
          </a:ln>
          <a:effectLst/>
        </p:spPr>
      </p:pic>
      <p:sp>
        <p:nvSpPr>
          <p:cNvPr id="2050" name="Title 1"/>
          <p:cNvSpPr>
            <a:spLocks noGrp="1"/>
          </p:cNvSpPr>
          <p:nvPr>
            <p:ph type="ctrTitle"/>
          </p:nvPr>
        </p:nvSpPr>
        <p:spPr>
          <a:xfrm>
            <a:off x="0" y="304800"/>
            <a:ext cx="9144000" cy="1524000"/>
          </a:xfrm>
        </p:spPr>
        <p:txBody>
          <a:bodyPr anchor="t" anchorCtr="0">
            <a:noAutofit/>
          </a:bodyPr>
          <a:lstStyle/>
          <a:p>
            <a:pPr eaLnBrk="1" fontAlgn="auto" hangingPunct="1">
              <a:spcAft>
                <a:spcPts val="0"/>
              </a:spcAft>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The Word “Day” </a:t>
            </a:r>
            <a:b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Can Mean Many Different Things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0" y="0"/>
            <a:ext cx="9147457" cy="6858001"/>
          </a:xfrm>
          <a:prstGeom prst="rect">
            <a:avLst/>
          </a:prstGeom>
          <a:noFill/>
          <a:ln w="9525">
            <a:noFill/>
            <a:miter lim="800000"/>
            <a:headEnd/>
            <a:tailEnd/>
          </a:ln>
          <a:effectLst/>
        </p:spPr>
      </p:pic>
      <p:pic>
        <p:nvPicPr>
          <p:cNvPr id="6" name="Picture 3"/>
          <p:cNvPicPr>
            <a:picLocks noChangeAspect="1" noChangeArrowheads="1"/>
          </p:cNvPicPr>
          <p:nvPr/>
        </p:nvPicPr>
        <p:blipFill>
          <a:blip r:embed="rId4" cstate="print"/>
          <a:srcRect/>
          <a:stretch>
            <a:fillRect/>
          </a:stretch>
        </p:blipFill>
        <p:spPr bwMode="auto">
          <a:xfrm>
            <a:off x="6400800" y="4711148"/>
            <a:ext cx="2743200" cy="2146852"/>
          </a:xfrm>
          <a:prstGeom prst="rect">
            <a:avLst/>
          </a:prstGeom>
          <a:noFill/>
          <a:ln w="9525">
            <a:noFill/>
            <a:miter lim="800000"/>
            <a:headEnd/>
            <a:tailEnd/>
          </a:ln>
          <a:effectLst/>
        </p:spPr>
      </p:pic>
      <p:sp>
        <p:nvSpPr>
          <p:cNvPr id="3" name="Content Placeholder 2"/>
          <p:cNvSpPr txBox="1">
            <a:spLocks/>
          </p:cNvSpPr>
          <p:nvPr/>
        </p:nvSpPr>
        <p:spPr bwMode="auto">
          <a:xfrm>
            <a:off x="152400" y="2057400"/>
            <a:ext cx="8763000" cy="3733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US" sz="4000" dirty="0" smtClean="0">
                <a:effectLst>
                  <a:outerShdw blurRad="38100" dist="38100" dir="2700000" algn="tl">
                    <a:srgbClr val="000000">
                      <a:alpha val="43137"/>
                    </a:srgbClr>
                  </a:outerShdw>
                </a:effectLst>
              </a:rPr>
              <a:t>“Back in my father’s </a:t>
            </a:r>
            <a:r>
              <a:rPr lang="en-US" sz="4000" u="sng" dirty="0" smtClean="0">
                <a:effectLst>
                  <a:outerShdw blurRad="38100" dist="38100" dir="2700000" algn="tl">
                    <a:srgbClr val="000000">
                      <a:alpha val="43137"/>
                    </a:srgbClr>
                  </a:outerShdw>
                </a:effectLst>
              </a:rPr>
              <a:t>day</a:t>
            </a:r>
            <a:endParaRPr lang="en-US" sz="4000" dirty="0" smtClean="0">
              <a:effectLst>
                <a:outerShdw blurRad="38100" dist="38100" dir="2700000" algn="tl">
                  <a:srgbClr val="000000">
                    <a:alpha val="43137"/>
                  </a:srgbClr>
                </a:outerShdw>
              </a:effectLst>
            </a:endParaRPr>
          </a:p>
          <a:p>
            <a:pPr algn="ctr"/>
            <a:r>
              <a:rPr lang="en-US" sz="3200" u="sng" dirty="0" smtClean="0">
                <a:effectLst>
                  <a:outerShdw blurRad="38100" dist="38100" dir="2700000" algn="tl">
                    <a:srgbClr val="000000">
                      <a:alpha val="43137"/>
                    </a:srgbClr>
                  </a:outerShdw>
                </a:effectLst>
              </a:rPr>
              <a:t>(age or long period of time)</a:t>
            </a:r>
            <a:r>
              <a:rPr lang="en-US" sz="3200" dirty="0" smtClean="0">
                <a:effectLst>
                  <a:outerShdw blurRad="38100" dist="38100" dir="2700000" algn="tl">
                    <a:srgbClr val="000000">
                      <a:alpha val="43137"/>
                    </a:srgbClr>
                  </a:outerShdw>
                </a:effectLst>
              </a:rPr>
              <a:t>,</a:t>
            </a:r>
          </a:p>
          <a:p>
            <a:pPr algn="ctr"/>
            <a:endParaRPr lang="en-US" sz="2000" dirty="0" smtClean="0">
              <a:effectLst>
                <a:outerShdw blurRad="38100" dist="38100" dir="2700000" algn="tl">
                  <a:srgbClr val="000000">
                    <a:alpha val="43137"/>
                  </a:srgbClr>
                </a:outerShdw>
              </a:effectLst>
            </a:endParaRPr>
          </a:p>
          <a:p>
            <a:pPr algn="ctr"/>
            <a:r>
              <a:rPr lang="en-US" sz="4000" dirty="0" smtClean="0">
                <a:effectLst>
                  <a:outerShdw blurRad="38100" dist="38100" dir="2700000" algn="tl">
                    <a:srgbClr val="000000">
                      <a:alpha val="43137"/>
                    </a:srgbClr>
                  </a:outerShdw>
                </a:effectLst>
              </a:rPr>
              <a:t>it took three </a:t>
            </a:r>
            <a:r>
              <a:rPr lang="en-US" sz="4000" u="sng" dirty="0" smtClean="0">
                <a:effectLst>
                  <a:outerShdw blurRad="38100" dist="38100" dir="2700000" algn="tl">
                    <a:srgbClr val="000000">
                      <a:alpha val="43137"/>
                    </a:srgbClr>
                  </a:outerShdw>
                </a:effectLst>
              </a:rPr>
              <a:t>days</a:t>
            </a:r>
            <a:endParaRPr lang="en-US" sz="4000" dirty="0" smtClean="0">
              <a:effectLst>
                <a:outerShdw blurRad="38100" dist="38100" dir="2700000" algn="tl">
                  <a:srgbClr val="000000">
                    <a:alpha val="43137"/>
                  </a:srgbClr>
                </a:outerShdw>
              </a:effectLst>
            </a:endParaRPr>
          </a:p>
          <a:p>
            <a:pPr algn="ctr"/>
            <a:r>
              <a:rPr lang="en-US" sz="3200" u="sng" dirty="0" smtClean="0">
                <a:effectLst>
                  <a:outerShdw blurRad="38100" dist="38100" dir="2700000" algn="tl">
                    <a:srgbClr val="000000">
                      <a:alpha val="43137"/>
                    </a:srgbClr>
                  </a:outerShdw>
                </a:effectLst>
              </a:rPr>
              <a:t>(solar day</a:t>
            </a:r>
            <a:r>
              <a:rPr lang="en-US" sz="3200" dirty="0" smtClean="0">
                <a:effectLst>
                  <a:outerShdw blurRad="38100" dist="38100" dir="2700000" algn="tl">
                    <a:srgbClr val="000000">
                      <a:alpha val="43137"/>
                    </a:srgbClr>
                  </a:outerShdw>
                </a:effectLst>
              </a:rPr>
              <a:t>, </a:t>
            </a:r>
            <a:r>
              <a:rPr lang="en-US" sz="3200" u="sng" dirty="0" smtClean="0">
                <a:effectLst>
                  <a:outerShdw blurRad="38100" dist="38100" dir="2700000" algn="tl">
                    <a:srgbClr val="000000">
                      <a:alpha val="43137"/>
                    </a:srgbClr>
                  </a:outerShdw>
                </a:effectLst>
              </a:rPr>
              <a:t>rotation of the earth</a:t>
            </a:r>
            <a:r>
              <a:rPr lang="en-US" sz="3200" dirty="0" smtClean="0">
                <a:effectLst>
                  <a:outerShdw blurRad="38100" dist="38100" dir="2700000" algn="tl">
                    <a:srgbClr val="000000">
                      <a:alpha val="43137"/>
                    </a:srgbClr>
                  </a:outerShdw>
                </a:effectLst>
              </a:rPr>
              <a:t>, </a:t>
            </a:r>
            <a:r>
              <a:rPr lang="en-US" sz="3200" u="sng" dirty="0" smtClean="0">
                <a:effectLst>
                  <a:outerShdw blurRad="38100" dist="38100" dir="2700000" algn="tl">
                    <a:srgbClr val="000000">
                      <a:alpha val="43137"/>
                    </a:srgbClr>
                  </a:outerShdw>
                </a:effectLst>
              </a:rPr>
              <a:t>~24 hours)</a:t>
            </a:r>
          </a:p>
          <a:p>
            <a:pPr algn="ctr"/>
            <a:r>
              <a:rPr lang="en-US" sz="3200" u="sng" dirty="0" smtClean="0">
                <a:effectLst>
                  <a:outerShdw blurRad="38100" dist="38100" dir="2700000" algn="tl">
                    <a:srgbClr val="000000">
                      <a:alpha val="43137"/>
                    </a:srgbClr>
                  </a:outerShdw>
                </a:effectLst>
              </a:rPr>
              <a:t> </a:t>
            </a:r>
            <a:endParaRPr lang="en-US" sz="2000" u="sng" dirty="0" smtClean="0">
              <a:effectLst>
                <a:outerShdw blurRad="38100" dist="38100" dir="2700000" algn="tl">
                  <a:srgbClr val="000000">
                    <a:alpha val="43137"/>
                  </a:srgbClr>
                </a:outerShdw>
              </a:effectLst>
            </a:endParaRPr>
          </a:p>
          <a:p>
            <a:pPr algn="ctr"/>
            <a:r>
              <a:rPr lang="en-US" sz="4000" dirty="0" smtClean="0">
                <a:effectLst>
                  <a:outerShdw blurRad="38100" dist="38100" dir="2700000" algn="tl">
                    <a:srgbClr val="000000">
                      <a:alpha val="43137"/>
                    </a:srgbClr>
                  </a:outerShdw>
                </a:effectLst>
              </a:rPr>
              <a:t>to cross the desert during the </a:t>
            </a:r>
            <a:r>
              <a:rPr lang="en-US" sz="4000" u="sng" dirty="0" smtClean="0">
                <a:effectLst>
                  <a:outerShdw blurRad="38100" dist="38100" dir="2700000" algn="tl">
                    <a:srgbClr val="000000">
                      <a:alpha val="43137"/>
                    </a:srgbClr>
                  </a:outerShdw>
                </a:effectLst>
              </a:rPr>
              <a:t>day</a:t>
            </a:r>
          </a:p>
          <a:p>
            <a:pPr algn="ctr"/>
            <a:r>
              <a:rPr lang="en-US" sz="3200" u="sng" dirty="0" smtClean="0">
                <a:effectLst>
                  <a:outerShdw blurRad="38100" dist="38100" dir="2700000" algn="tl">
                    <a:srgbClr val="000000">
                      <a:alpha val="43137"/>
                    </a:srgbClr>
                  </a:outerShdw>
                </a:effectLst>
              </a:rPr>
              <a:t>(daylight portion of the day)</a:t>
            </a:r>
            <a:r>
              <a:rPr lang="en-US" sz="4000" dirty="0" smtClean="0">
                <a:effectLst>
                  <a:outerShdw blurRad="38100" dist="38100" dir="2700000" algn="tl">
                    <a:srgbClr val="000000">
                      <a:alpha val="43137"/>
                    </a:srgbClr>
                  </a:outerShdw>
                </a:effectLst>
              </a:rPr>
              <a:t>.”</a:t>
            </a:r>
            <a:endParaRPr lang="en-US" sz="4000" dirty="0">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15</a:t>
            </a:fld>
            <a:endParaRPr lang="en-US" dirty="0"/>
          </a:p>
        </p:txBody>
      </p:sp>
      <p:sp>
        <p:nvSpPr>
          <p:cNvPr id="2050" name="Title 1"/>
          <p:cNvSpPr>
            <a:spLocks noGrp="1"/>
          </p:cNvSpPr>
          <p:nvPr>
            <p:ph type="ctrTitle"/>
          </p:nvPr>
        </p:nvSpPr>
        <p:spPr>
          <a:xfrm>
            <a:off x="0" y="304800"/>
            <a:ext cx="9144000" cy="1295400"/>
          </a:xfrm>
        </p:spPr>
        <p:txBody>
          <a:bodyPr>
            <a:noAutofit/>
          </a:bodyPr>
          <a:lstStyle/>
          <a:p>
            <a:pPr eaLnBrk="1" fontAlgn="auto" hangingPunct="1">
              <a:spcAft>
                <a:spcPts val="0"/>
              </a:spcAft>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The Word “Day” Within Its Context, </a:t>
            </a:r>
            <a:b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It Has One Specific Meaning</a:t>
            </a:r>
          </a:p>
        </p:txBody>
      </p:sp>
      <p:pic>
        <p:nvPicPr>
          <p:cNvPr id="9" name="Picture 3"/>
          <p:cNvPicPr>
            <a:picLocks noChangeAspect="1" noChangeArrowheads="1"/>
          </p:cNvPicPr>
          <p:nvPr/>
        </p:nvPicPr>
        <p:blipFill>
          <a:blip r:embed="rId5" cstate="print"/>
          <a:srcRect/>
          <a:stretch>
            <a:fillRect/>
          </a:stretch>
        </p:blipFill>
        <p:spPr bwMode="auto">
          <a:xfrm>
            <a:off x="0" y="990600"/>
            <a:ext cx="1066800" cy="106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noFill/>
        </p:spPr>
        <p:txBody>
          <a:bodyPr>
            <a:normAutofit fontScale="90000"/>
          </a:bodyPr>
          <a:lstStyle/>
          <a:p>
            <a:pPr marL="25400" defTabSz="642938">
              <a:spcAft>
                <a:spcPts val="13"/>
              </a:spcAft>
            </a:pPr>
            <a:r>
              <a:rPr lang="en-US"/>
              <a:t>Mil of yrs-Scientist &amp; Theologian 00843</a:t>
            </a:r>
          </a:p>
        </p:txBody>
      </p:sp>
      <p:sp>
        <p:nvSpPr>
          <p:cNvPr id="141315" name="Freeform 3"/>
          <p:cNvSpPr>
            <a:spLocks/>
          </p:cNvSpPr>
          <p:nvPr/>
        </p:nvSpPr>
        <p:spPr bwMode="auto">
          <a:xfrm>
            <a:off x="0" y="0"/>
            <a:ext cx="9144000" cy="6858000"/>
          </a:xfrm>
          <a:custGeom>
            <a:avLst/>
            <a:gdLst/>
            <a:ahLst/>
            <a:cxnLst>
              <a:cxn ang="0">
                <a:pos x="0" y="0"/>
              </a:cxn>
              <a:cxn ang="0">
                <a:pos x="10000" y="0"/>
              </a:cxn>
              <a:cxn ang="0">
                <a:pos x="10000" y="10000"/>
              </a:cxn>
              <a:cxn ang="0">
                <a:pos x="0" y="10000"/>
              </a:cxn>
              <a:cxn ang="0">
                <a:pos x="0" y="0"/>
              </a:cxn>
            </a:cxnLst>
            <a:rect l="0" t="0" r="r" b="b"/>
            <a:pathLst>
              <a:path w="10000" h="10000">
                <a:moveTo>
                  <a:pt x="0" y="0"/>
                </a:moveTo>
                <a:lnTo>
                  <a:pt x="10000" y="0"/>
                </a:lnTo>
                <a:lnTo>
                  <a:pt x="10000" y="10000"/>
                </a:lnTo>
                <a:lnTo>
                  <a:pt x="0" y="10000"/>
                </a:lnTo>
                <a:close/>
                <a:moveTo>
                  <a:pt x="0" y="0"/>
                </a:moveTo>
              </a:path>
            </a:pathLst>
          </a:custGeom>
          <a:blipFill dpi="0" rotWithShape="0">
            <a:blip r:embed="rId3" cstate="print"/>
            <a:srcRect/>
            <a:stretch>
              <a:fillRect/>
            </a:stretch>
          </a:blipFill>
          <a:ln w="9525">
            <a:noFill/>
            <a:round/>
            <a:headEnd/>
            <a:tailEnd/>
          </a:ln>
          <a:effectLst/>
        </p:spPr>
        <p:txBody>
          <a:bodyPr/>
          <a:lstStyle/>
          <a:p>
            <a:endParaRPr lang="en-US"/>
          </a:p>
        </p:txBody>
      </p:sp>
      <p:sp>
        <p:nvSpPr>
          <p:cNvPr id="4" name="TextBox 3"/>
          <p:cNvSpPr txBox="1"/>
          <p:nvPr/>
        </p:nvSpPr>
        <p:spPr>
          <a:xfrm>
            <a:off x="1905000" y="5257800"/>
            <a:ext cx="3810000" cy="523220"/>
          </a:xfrm>
          <a:prstGeom prst="rect">
            <a:avLst/>
          </a:prstGeom>
          <a:noFill/>
        </p:spPr>
        <p:txBody>
          <a:bodyPr wrap="square" rtlCol="0">
            <a:spAutoFit/>
          </a:bodyPr>
          <a:lstStyle/>
          <a:p>
            <a:r>
              <a:rPr lang="en-US" sz="2800" b="1" dirty="0" smtClean="0">
                <a:solidFill>
                  <a:schemeClr val="bg1"/>
                </a:solidFill>
                <a:latin typeface="Calibri" pitchFamily="34" charset="0"/>
                <a:cs typeface="Times New Roman" pitchFamily="18" charset="0"/>
              </a:rPr>
              <a:t>(Evolutionary Geologist)</a:t>
            </a:r>
            <a:endParaRPr lang="en-US" sz="2800" b="1" dirty="0">
              <a:solidFill>
                <a:schemeClr val="bg1"/>
              </a:solidFill>
              <a:latin typeface="Calibri" pitchFamily="34"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ay Used 2301x 00824"/>
          <p:cNvPicPr preferRelativeResize="0">
            <a:picLocks noChangeAspect="1" noChangeArrowheads="1"/>
          </p:cNvPicPr>
          <p:nvPr>
            <p:custDataLst>
              <p:tags r:id="rId1"/>
            </p:custDataLst>
          </p:nvPr>
        </p:nvPicPr>
        <p:blipFill>
          <a:blip r:embed="rId5" cstate="print"/>
          <a:srcRect/>
          <a:stretch>
            <a:fillRect/>
          </a:stretch>
        </p:blipFill>
        <p:spPr bwMode="auto">
          <a:xfrm>
            <a:off x="0" y="0"/>
            <a:ext cx="9144000" cy="6858000"/>
          </a:xfrm>
          <a:prstGeom prst="rect">
            <a:avLst/>
          </a:prstGeom>
          <a:noFill/>
          <a:ln w="9525">
            <a:noFill/>
            <a:miter lim="800000"/>
            <a:headEnd/>
            <a:tailEnd/>
          </a:ln>
          <a:effectLst/>
        </p:spPr>
      </p:pic>
      <p:sp>
        <p:nvSpPr>
          <p:cNvPr id="13315" name="Rectangle 3" hidden="1"/>
          <p:cNvSpPr>
            <a:spLocks noGrp="1" noChangeArrowheads="1"/>
          </p:cNvSpPr>
          <p:nvPr>
            <p:ph type="title"/>
          </p:nvPr>
        </p:nvSpPr>
        <p:spPr/>
        <p:txBody>
          <a:bodyPr/>
          <a:lstStyle/>
          <a:p>
            <a:pPr marL="73025" indent="-55563" defTabSz="642938"/>
            <a:r>
              <a:rPr lang="en-US"/>
              <a:t>Day Used 2301x 00824</a:t>
            </a:r>
          </a:p>
        </p:txBody>
      </p:sp>
      <p:pic>
        <p:nvPicPr>
          <p:cNvPr id="13316" name="Picture 4" descr="Day Used 2301x 00824"/>
          <p:cNvPicPr>
            <a:picLocks noChangeAspect="1" noChangeArrowheads="1"/>
          </p:cNvPicPr>
          <p:nvPr/>
        </p:nvPicPr>
        <p:blipFill>
          <a:blip r:embed="rId6" cstate="print"/>
          <a:srcRect/>
          <a:stretch>
            <a:fillRect/>
          </a:stretch>
        </p:blipFill>
        <p:spPr bwMode="auto">
          <a:xfrm>
            <a:off x="381000" y="3725863"/>
            <a:ext cx="8382000" cy="2901950"/>
          </a:xfrm>
          <a:prstGeom prst="rect">
            <a:avLst/>
          </a:prstGeom>
          <a:noFill/>
        </p:spPr>
      </p:pic>
      <p:sp>
        <p:nvSpPr>
          <p:cNvPr id="5" name="TextBox 4"/>
          <p:cNvSpPr txBox="1"/>
          <p:nvPr/>
        </p:nvSpPr>
        <p:spPr>
          <a:xfrm>
            <a:off x="1828800" y="2057400"/>
            <a:ext cx="1752600" cy="338554"/>
          </a:xfrm>
          <a:prstGeom prst="rect">
            <a:avLst/>
          </a:prstGeom>
          <a:noFill/>
        </p:spPr>
        <p:txBody>
          <a:bodyPr wrap="square" rtlCol="0">
            <a:spAutoFit/>
          </a:bodyPr>
          <a:lstStyle/>
          <a:p>
            <a:pPr algn="ctr"/>
            <a:r>
              <a:rPr lang="en-US" sz="1600" b="1" dirty="0" err="1" smtClean="0"/>
              <a:t>Strongs</a:t>
            </a:r>
            <a:r>
              <a:rPr lang="en-US" sz="1600" b="1" dirty="0" smtClean="0"/>
              <a:t> 3117</a:t>
            </a:r>
            <a:endParaRPr lang="en-US" sz="1600" b="1" dirty="0"/>
          </a:p>
        </p:txBody>
      </p:sp>
      <p:pic>
        <p:nvPicPr>
          <p:cNvPr id="6" name="Picture 2" descr="Hebrew Yom 02008"/>
          <p:cNvPicPr preferRelativeResize="0">
            <a:picLocks noChangeAspect="1" noChangeArrowheads="1"/>
          </p:cNvPicPr>
          <p:nvPr>
            <p:custDataLst>
              <p:tags r:id="rId2"/>
            </p:custDataLst>
          </p:nvPr>
        </p:nvPicPr>
        <p:blipFill>
          <a:blip r:embed="rId7" cstate="print"/>
          <a:srcRect/>
          <a:stretch>
            <a:fillRect/>
          </a:stretch>
        </p:blipFill>
        <p:spPr bwMode="auto">
          <a:xfrm>
            <a:off x="1905000" y="914400"/>
            <a:ext cx="1600200" cy="120015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3316"/>
                                        </p:tgtEl>
                                        <p:attrNameLst>
                                          <p:attrName>style.visibility</p:attrName>
                                        </p:attrNameLst>
                                      </p:cBhvr>
                                      <p:to>
                                        <p:strVal val="visible"/>
                                      </p:to>
                                    </p:set>
                                    <p:anim calcmode="lin" valueType="num">
                                      <p:cBhvr>
                                        <p:cTn id="7" dur="500" fill="hold"/>
                                        <p:tgtEl>
                                          <p:spTgt spid="13316"/>
                                        </p:tgtEl>
                                        <p:attrNameLst>
                                          <p:attrName>ppt_w</p:attrName>
                                        </p:attrNameLst>
                                      </p:cBhvr>
                                      <p:tavLst>
                                        <p:tav tm="0">
                                          <p:val>
                                            <p:fltVal val="0"/>
                                          </p:val>
                                        </p:tav>
                                        <p:tav tm="100000">
                                          <p:val>
                                            <p:strVal val="#ppt_w"/>
                                          </p:val>
                                        </p:tav>
                                      </p:tavLst>
                                    </p:anim>
                                    <p:anim calcmode="lin" valueType="num">
                                      <p:cBhvr>
                                        <p:cTn id="8" dur="500" fill="hold"/>
                                        <p:tgtEl>
                                          <p:spTgt spid="13316"/>
                                        </p:tgtEl>
                                        <p:attrNameLst>
                                          <p:attrName>ppt_h</p:attrName>
                                        </p:attrNameLst>
                                      </p:cBhvr>
                                      <p:tavLst>
                                        <p:tav tm="0">
                                          <p:val>
                                            <p:fltVal val="0"/>
                                          </p:val>
                                        </p:tav>
                                        <p:tav tm="100000">
                                          <p:val>
                                            <p:strVal val="#ppt_h"/>
                                          </p:val>
                                        </p:tav>
                                      </p:tavLst>
                                    </p:anim>
                                    <p:animEffect transition="in" filter="fade">
                                      <p:cBhvr>
                                        <p:cTn id="9"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1295400"/>
          </a:xfrm>
        </p:spPr>
        <p:txBody>
          <a:bodyPr>
            <a:noAutofit/>
          </a:bodyPr>
          <a:lstStyle/>
          <a:p>
            <a:pPr eaLnBrk="1" fontAlgn="auto" hangingPunct="1">
              <a:spcAft>
                <a:spcPts val="0"/>
              </a:spcAft>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Old </a:t>
            </a:r>
            <a:r>
              <a:rPr lang="en-US" sz="4000" cap="none" dirty="0" err="1" smtClean="0">
                <a:solidFill>
                  <a:srgbClr val="FFFF99"/>
                </a:solidFill>
                <a:effectLst>
                  <a:outerShdw blurRad="127000" dist="63500" dir="2700000" algn="tl" rotWithShape="0">
                    <a:prstClr val="black"/>
                  </a:outerShdw>
                </a:effectLst>
                <a:latin typeface="Arial" pitchFamily="34" charset="0"/>
                <a:cs typeface="Arial" pitchFamily="34" charset="0"/>
              </a:rPr>
              <a:t>Earthers</a:t>
            </a: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Don’t Question the Meaning of “Day” Outside of Genesis</a:t>
            </a:r>
          </a:p>
        </p:txBody>
      </p:sp>
      <p:sp>
        <p:nvSpPr>
          <p:cNvPr id="3" name="Content Placeholder 2"/>
          <p:cNvSpPr txBox="1">
            <a:spLocks/>
          </p:cNvSpPr>
          <p:nvPr/>
        </p:nvSpPr>
        <p:spPr bwMode="auto">
          <a:xfrm>
            <a:off x="152400" y="2057400"/>
            <a:ext cx="8763000" cy="3733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US" sz="3800" dirty="0" smtClean="0">
                <a:solidFill>
                  <a:srgbClr val="FFFF99"/>
                </a:solidFill>
                <a:effectLst>
                  <a:outerShdw blurRad="127000" dist="63500" dir="2700000" algn="tl" rotWithShape="0">
                    <a:prstClr val="black"/>
                  </a:outerShdw>
                </a:effectLst>
                <a:latin typeface="Arial" pitchFamily="34" charset="0"/>
                <a:cs typeface="Arial" pitchFamily="34" charset="0"/>
              </a:rPr>
              <a:t>They Don’t Question                           the Meaning of “Day” in Exodus</a:t>
            </a:r>
          </a:p>
          <a:p>
            <a:pPr algn="ctr"/>
            <a:r>
              <a:rPr lang="en-US" sz="3800" dirty="0" smtClean="0">
                <a:solidFill>
                  <a:srgbClr val="FFFF99"/>
                </a:solidFill>
                <a:effectLst>
                  <a:outerShdw blurRad="127000" dist="63500" dir="2700000" algn="tl" rotWithShape="0">
                    <a:prstClr val="black"/>
                  </a:outerShdw>
                </a:effectLst>
                <a:latin typeface="Arial" pitchFamily="34" charset="0"/>
                <a:cs typeface="Arial" pitchFamily="34" charset="0"/>
              </a:rPr>
              <a:t>When Moses was on the Mountain getting the 10 Commandments</a:t>
            </a:r>
          </a:p>
          <a:p>
            <a:pPr algn="ctr"/>
            <a:r>
              <a:rPr lang="en-US" sz="3800" dirty="0" smtClean="0">
                <a:solidFill>
                  <a:srgbClr val="FFFF99"/>
                </a:solidFill>
                <a:effectLst>
                  <a:outerShdw blurRad="127000" dist="63500" dir="2700000" algn="tl" rotWithShape="0">
                    <a:prstClr val="black"/>
                  </a:outerShdw>
                </a:effectLst>
                <a:latin typeface="Arial" pitchFamily="34" charset="0"/>
                <a:cs typeface="Arial" pitchFamily="34" charset="0"/>
              </a:rPr>
              <a:t>for </a:t>
            </a:r>
            <a:r>
              <a:rPr lang="en-US" sz="3800" dirty="0" smtClean="0">
                <a:effectLst>
                  <a:outerShdw blurRad="127000" dist="63500" dir="2700000" algn="tl" rotWithShape="0">
                    <a:prstClr val="black"/>
                  </a:outerShdw>
                </a:effectLst>
                <a:latin typeface="Arial" pitchFamily="34" charset="0"/>
                <a:cs typeface="Arial" pitchFamily="34" charset="0"/>
              </a:rPr>
              <a:t>40 Days</a:t>
            </a:r>
          </a:p>
          <a:p>
            <a:pPr algn="ctr"/>
            <a:r>
              <a:rPr lang="en-US" sz="3800" dirty="0" smtClean="0">
                <a:solidFill>
                  <a:srgbClr val="FFFF99"/>
                </a:solidFill>
                <a:effectLst>
                  <a:outerShdw blurRad="127000" dist="63500" dir="2700000" algn="tl" rotWithShape="0">
                    <a:prstClr val="black"/>
                  </a:outerShdw>
                </a:effectLst>
                <a:latin typeface="Arial" pitchFamily="34" charset="0"/>
                <a:cs typeface="Arial" pitchFamily="34" charset="0"/>
              </a:rPr>
              <a:t>(40 thousand years?)</a:t>
            </a:r>
            <a:endParaRPr lang="en-US" sz="38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hidden="1"/>
          <p:cNvSpPr>
            <a:spLocks noGrp="1" noChangeArrowheads="1"/>
          </p:cNvSpPr>
          <p:nvPr>
            <p:ph type="title"/>
          </p:nvPr>
        </p:nvSpPr>
        <p:spPr/>
        <p:txBody>
          <a:bodyPr/>
          <a:lstStyle/>
          <a:p>
            <a:r>
              <a:rPr lang="en-US"/>
              <a:t>Joshua + Jericho March 00297</a:t>
            </a:r>
          </a:p>
        </p:txBody>
      </p:sp>
      <p:pic>
        <p:nvPicPr>
          <p:cNvPr id="115715" name="Picture 3" descr="Joshua + Jericho March 00297"/>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4" name="Title 1"/>
          <p:cNvSpPr txBox="1">
            <a:spLocks/>
          </p:cNvSpPr>
          <p:nvPr/>
        </p:nvSpPr>
        <p:spPr>
          <a:xfrm>
            <a:off x="152400" y="228600"/>
            <a:ext cx="5715000" cy="1295400"/>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w="6350">
                  <a:noFill/>
                </a:ln>
                <a:solidFill>
                  <a:srgbClr val="FFFF00"/>
                </a:solidFill>
                <a:effectLst>
                  <a:outerShdw blurRad="127000" dist="63500" dir="2700000" algn="tl" rotWithShape="0">
                    <a:prstClr val="black"/>
                  </a:outerShdw>
                </a:effectLst>
                <a:uLnTx/>
                <a:uFillTx/>
                <a:latin typeface="Arial" pitchFamily="34" charset="0"/>
                <a:ea typeface="+mj-ea"/>
                <a:cs typeface="Arial" pitchFamily="34" charset="0"/>
              </a:rPr>
              <a:t>Old </a:t>
            </a:r>
            <a:r>
              <a:rPr kumimoji="0" lang="en-US" sz="4000" b="1" i="0" u="none" strike="noStrike" kern="1200" cap="none" spc="0" normalizeH="0" baseline="0" noProof="0" dirty="0" err="1" smtClean="0">
                <a:ln w="6350">
                  <a:noFill/>
                </a:ln>
                <a:solidFill>
                  <a:srgbClr val="FFFF00"/>
                </a:solidFill>
                <a:effectLst>
                  <a:outerShdw blurRad="127000" dist="63500" dir="2700000" algn="tl" rotWithShape="0">
                    <a:prstClr val="black"/>
                  </a:outerShdw>
                </a:effectLst>
                <a:uLnTx/>
                <a:uFillTx/>
                <a:latin typeface="Arial" pitchFamily="34" charset="0"/>
                <a:ea typeface="+mj-ea"/>
                <a:cs typeface="Arial" pitchFamily="34" charset="0"/>
              </a:rPr>
              <a:t>Earthers</a:t>
            </a:r>
            <a:r>
              <a:rPr kumimoji="0" lang="en-US" sz="4000" b="1" i="0" u="none" strike="noStrike" kern="1200" cap="none" spc="0" normalizeH="0" baseline="0" noProof="0" dirty="0" smtClean="0">
                <a:ln w="6350">
                  <a:noFill/>
                </a:ln>
                <a:solidFill>
                  <a:srgbClr val="FFFF00"/>
                </a:solidFill>
                <a:effectLst>
                  <a:outerShdw blurRad="127000" dist="63500" dir="2700000" algn="tl" rotWithShape="0">
                    <a:prstClr val="black"/>
                  </a:outerShdw>
                </a:effectLst>
                <a:uLnTx/>
                <a:uFillTx/>
                <a:latin typeface="Arial" pitchFamily="34" charset="0"/>
                <a:ea typeface="+mj-ea"/>
                <a:cs typeface="Arial" pitchFamily="34" charset="0"/>
              </a:rPr>
              <a:t> Don’t Question the Meaning of Day” in Joshua</a:t>
            </a:r>
          </a:p>
        </p:txBody>
      </p:sp>
      <p:sp>
        <p:nvSpPr>
          <p:cNvPr id="5" name="Content Placeholder 2"/>
          <p:cNvSpPr txBox="1">
            <a:spLocks/>
          </p:cNvSpPr>
          <p:nvPr/>
        </p:nvSpPr>
        <p:spPr bwMode="auto">
          <a:xfrm>
            <a:off x="0" y="2286000"/>
            <a:ext cx="3886200" cy="3276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US" sz="3600" dirty="0" smtClean="0">
                <a:solidFill>
                  <a:srgbClr val="FFFF99"/>
                </a:solidFill>
                <a:effectLst>
                  <a:outerShdw blurRad="127000" dist="63500" dir="2700000" algn="tl" rotWithShape="0">
                    <a:prstClr val="black"/>
                  </a:outerShdw>
                </a:effectLst>
                <a:latin typeface="Arial" pitchFamily="34" charset="0"/>
                <a:cs typeface="Arial" pitchFamily="34" charset="0"/>
              </a:rPr>
              <a:t>Joshua marching around Jericho</a:t>
            </a:r>
          </a:p>
          <a:p>
            <a:pPr algn="ctr"/>
            <a:r>
              <a:rPr lang="en-US" sz="3600" dirty="0" smtClean="0">
                <a:solidFill>
                  <a:srgbClr val="FFFF99"/>
                </a:solidFill>
                <a:effectLst>
                  <a:outerShdw blurRad="127000" dist="63500" dir="2700000" algn="tl" rotWithShape="0">
                    <a:prstClr val="black"/>
                  </a:outerShdw>
                </a:effectLst>
                <a:latin typeface="Arial" pitchFamily="34" charset="0"/>
                <a:cs typeface="Arial" pitchFamily="34" charset="0"/>
              </a:rPr>
              <a:t>7 days                 </a:t>
            </a:r>
            <a:r>
              <a:rPr lang="en-US" sz="3200" dirty="0" smtClean="0">
                <a:solidFill>
                  <a:srgbClr val="FFFF99"/>
                </a:solidFill>
                <a:effectLst>
                  <a:outerShdw blurRad="127000" dist="63500" dir="2700000" algn="tl" rotWithShape="0">
                    <a:prstClr val="black"/>
                  </a:outerShdw>
                </a:effectLst>
                <a:latin typeface="Arial" pitchFamily="34" charset="0"/>
                <a:cs typeface="Arial" pitchFamily="34" charset="0"/>
              </a:rPr>
              <a:t>(7 thousand years?)</a:t>
            </a:r>
            <a:endParaRPr lang="en-US" sz="3600" dirty="0">
              <a:solidFill>
                <a:srgbClr val="FFFF99"/>
              </a:solidFill>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Jonah-3000 Yrs in Great Fish 00296"/>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4" name="Title 1"/>
          <p:cNvSpPr txBox="1">
            <a:spLocks/>
          </p:cNvSpPr>
          <p:nvPr/>
        </p:nvSpPr>
        <p:spPr>
          <a:xfrm>
            <a:off x="0" y="3886200"/>
            <a:ext cx="4495800" cy="2971800"/>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w="6350">
                  <a:noFill/>
                </a:ln>
                <a:solidFill>
                  <a:srgbClr val="FFFF00"/>
                </a:solidFill>
                <a:effectLst>
                  <a:outerShdw blurRad="127000" dist="63500" dir="2700000" algn="tl" rotWithShape="0">
                    <a:prstClr val="black"/>
                  </a:outerShdw>
                </a:effectLst>
                <a:uLnTx/>
                <a:uFillTx/>
                <a:latin typeface="Arial" pitchFamily="34" charset="0"/>
                <a:ea typeface="+mj-ea"/>
                <a:cs typeface="Arial" pitchFamily="34" charset="0"/>
              </a:rPr>
              <a:t>Old </a:t>
            </a:r>
            <a:r>
              <a:rPr kumimoji="0" lang="en-US" sz="4000" b="1" i="0" u="none" strike="noStrike" kern="1200" cap="none" spc="0" normalizeH="0" baseline="0" noProof="0" dirty="0" err="1" smtClean="0">
                <a:ln w="6350">
                  <a:noFill/>
                </a:ln>
                <a:solidFill>
                  <a:srgbClr val="FFFF00"/>
                </a:solidFill>
                <a:effectLst>
                  <a:outerShdw blurRad="127000" dist="63500" dir="2700000" algn="tl" rotWithShape="0">
                    <a:prstClr val="black"/>
                  </a:outerShdw>
                </a:effectLst>
                <a:uLnTx/>
                <a:uFillTx/>
                <a:latin typeface="Arial" pitchFamily="34" charset="0"/>
                <a:ea typeface="+mj-ea"/>
                <a:cs typeface="Arial" pitchFamily="34" charset="0"/>
              </a:rPr>
              <a:t>Earthers</a:t>
            </a:r>
            <a:r>
              <a:rPr kumimoji="0" lang="en-US" sz="4000" b="1" i="0" u="none" strike="noStrike" kern="1200" cap="none" spc="0" normalizeH="0" baseline="0" noProof="0" dirty="0" smtClean="0">
                <a:ln w="6350">
                  <a:noFill/>
                </a:ln>
                <a:solidFill>
                  <a:srgbClr val="FFFF00"/>
                </a:solidFill>
                <a:effectLst>
                  <a:outerShdw blurRad="127000" dist="63500" dir="2700000" algn="tl" rotWithShape="0">
                    <a:prstClr val="black"/>
                  </a:outerShdw>
                </a:effectLst>
                <a:uLnTx/>
                <a:uFillTx/>
                <a:latin typeface="Arial" pitchFamily="34" charset="0"/>
                <a:ea typeface="+mj-ea"/>
                <a:cs typeface="Arial" pitchFamily="34" charset="0"/>
              </a:rPr>
              <a:t> Don’t Question</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w="6350">
                  <a:noFill/>
                </a:ln>
                <a:solidFill>
                  <a:srgbClr val="FFFF00"/>
                </a:solidFill>
                <a:effectLst>
                  <a:outerShdw blurRad="127000" dist="63500" dir="2700000" algn="tl" rotWithShape="0">
                    <a:prstClr val="black"/>
                  </a:outerShdw>
                </a:effectLst>
                <a:uLnTx/>
                <a:uFillTx/>
                <a:latin typeface="Arial" pitchFamily="34" charset="0"/>
                <a:ea typeface="+mj-ea"/>
                <a:cs typeface="Arial" pitchFamily="34" charset="0"/>
              </a:rPr>
              <a:t>the Meaning of “Day” in Jonah</a:t>
            </a:r>
          </a:p>
        </p:txBody>
      </p:sp>
      <p:sp>
        <p:nvSpPr>
          <p:cNvPr id="5" name="Content Placeholder 2"/>
          <p:cNvSpPr txBox="1">
            <a:spLocks/>
          </p:cNvSpPr>
          <p:nvPr/>
        </p:nvSpPr>
        <p:spPr bwMode="auto">
          <a:xfrm>
            <a:off x="6019800" y="914400"/>
            <a:ext cx="3124200" cy="1905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US" sz="3600" dirty="0" smtClean="0">
                <a:solidFill>
                  <a:srgbClr val="FFFF99"/>
                </a:solidFill>
                <a:effectLst>
                  <a:outerShdw blurRad="127000" dist="63500" dir="2700000" algn="tl" rotWithShape="0">
                    <a:prstClr val="black"/>
                  </a:outerShdw>
                </a:effectLst>
                <a:latin typeface="Arial" pitchFamily="34" charset="0"/>
                <a:cs typeface="Arial" pitchFamily="34" charset="0"/>
              </a:rPr>
              <a:t>Jonah 3 days in the belly of the fish</a:t>
            </a:r>
            <a:endParaRPr lang="en-US" sz="3600" dirty="0">
              <a:solidFill>
                <a:srgbClr val="FFFF99"/>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1295400"/>
          </a:xfrm>
        </p:spPr>
        <p:txBody>
          <a:bodyPr anchor="t" anchorCtr="0">
            <a:noAutofit/>
          </a:bodyPr>
          <a:lstStyle/>
          <a:p>
            <a:pPr eaLnBrk="1" fontAlgn="auto" hangingPunct="1">
              <a:spcAft>
                <a:spcPts val="0"/>
              </a:spcAft>
              <a:defRPr/>
            </a:pPr>
            <a:r>
              <a:rPr lang="en-US" sz="3600" cap="none" dirty="0" smtClean="0">
                <a:solidFill>
                  <a:srgbClr val="FFFF99"/>
                </a:solidFill>
                <a:effectLst>
                  <a:outerShdw blurRad="127000" dist="63500" dir="2700000" algn="tl" rotWithShape="0">
                    <a:prstClr val="black"/>
                  </a:outerShdw>
                </a:effectLst>
                <a:latin typeface="Arial" pitchFamily="34" charset="0"/>
                <a:cs typeface="Arial" pitchFamily="34" charset="0"/>
              </a:rPr>
              <a:t>Genealogies Forbid Old </a:t>
            </a:r>
            <a:r>
              <a:rPr lang="en-US" sz="3600" cap="none" dirty="0" err="1" smtClean="0">
                <a:solidFill>
                  <a:srgbClr val="FFFF99"/>
                </a:solidFill>
                <a:effectLst>
                  <a:outerShdw blurRad="127000" dist="63500" dir="2700000" algn="tl" rotWithShape="0">
                    <a:prstClr val="black"/>
                  </a:outerShdw>
                </a:effectLst>
                <a:latin typeface="Arial" pitchFamily="34" charset="0"/>
                <a:cs typeface="Arial" pitchFamily="34" charset="0"/>
              </a:rPr>
              <a:t>Earthers</a:t>
            </a:r>
            <a:r>
              <a:rPr lang="en-US" sz="36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from Inserting Millions of Years after Adam</a:t>
            </a:r>
          </a:p>
        </p:txBody>
      </p:sp>
      <p:sp>
        <p:nvSpPr>
          <p:cNvPr id="3" name="Content Placeholder 2"/>
          <p:cNvSpPr txBox="1">
            <a:spLocks/>
          </p:cNvSpPr>
          <p:nvPr/>
        </p:nvSpPr>
        <p:spPr bwMode="auto">
          <a:xfrm>
            <a:off x="533400" y="1905000"/>
            <a:ext cx="80772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3200" dirty="0" smtClean="0">
                <a:solidFill>
                  <a:srgbClr val="FFFF99"/>
                </a:solidFill>
                <a:effectLst>
                  <a:outerShdw blurRad="38100" dist="38100" dir="2700000" algn="tl">
                    <a:srgbClr val="000000">
                      <a:alpha val="43137"/>
                    </a:srgbClr>
                  </a:outerShdw>
                </a:effectLst>
              </a:rPr>
              <a:t>Genealogies :</a:t>
            </a:r>
          </a:p>
          <a:p>
            <a:pPr lvl="2"/>
            <a:r>
              <a:rPr lang="en-US" sz="3200" dirty="0" smtClean="0">
                <a:solidFill>
                  <a:srgbClr val="FFFF99"/>
                </a:solidFill>
                <a:effectLst>
                  <a:outerShdw blurRad="38100" dist="38100" dir="2700000" algn="tl">
                    <a:srgbClr val="000000">
                      <a:alpha val="43137"/>
                    </a:srgbClr>
                  </a:outerShdw>
                </a:effectLst>
              </a:rPr>
              <a:t>    Genesis 5              Genesis 11</a:t>
            </a:r>
          </a:p>
          <a:p>
            <a:pPr lvl="2"/>
            <a:r>
              <a:rPr lang="en-US" sz="3200" dirty="0" smtClean="0">
                <a:solidFill>
                  <a:srgbClr val="FFFF99"/>
                </a:solidFill>
                <a:effectLst>
                  <a:outerShdw blurRad="38100" dist="38100" dir="2700000" algn="tl">
                    <a:srgbClr val="000000">
                      <a:alpha val="43137"/>
                    </a:srgbClr>
                  </a:outerShdw>
                </a:effectLst>
              </a:rPr>
              <a:t>    1 Chronicles 1        Luke 3</a:t>
            </a:r>
          </a:p>
          <a:p>
            <a:pPr lvl="2"/>
            <a:r>
              <a:rPr lang="en-US" sz="3200" dirty="0" smtClean="0">
                <a:solidFill>
                  <a:srgbClr val="FFFF99"/>
                </a:solidFill>
                <a:effectLst>
                  <a:outerShdw blurRad="38100" dist="38100" dir="2700000" algn="tl">
                    <a:srgbClr val="000000">
                      <a:alpha val="43137"/>
                    </a:srgbClr>
                  </a:outerShdw>
                </a:effectLst>
              </a:rPr>
              <a:t>    Jude 14</a:t>
            </a:r>
          </a:p>
          <a:p>
            <a:endParaRPr lang="en-US" sz="2000" dirty="0" smtClean="0">
              <a:solidFill>
                <a:srgbClr val="FFFF99"/>
              </a:solidFill>
              <a:effectLst>
                <a:outerShdw blurRad="38100" dist="38100" dir="2700000" algn="tl">
                  <a:srgbClr val="000000">
                    <a:alpha val="43137"/>
                  </a:srgbClr>
                </a:outerShdw>
              </a:effectLst>
            </a:endParaRPr>
          </a:p>
          <a:p>
            <a:r>
              <a:rPr lang="en-US" sz="3200" dirty="0" smtClean="0">
                <a:solidFill>
                  <a:srgbClr val="FFFF99"/>
                </a:solidFill>
                <a:effectLst>
                  <a:outerShdw blurRad="38100" dist="38100" dir="2700000" algn="tl">
                    <a:srgbClr val="000000">
                      <a:alpha val="43137"/>
                    </a:srgbClr>
                  </a:outerShdw>
                </a:effectLst>
              </a:rPr>
              <a:t>Do </a:t>
            </a:r>
            <a:r>
              <a:rPr lang="en-US" sz="3200" u="sng" dirty="0" smtClean="0">
                <a:solidFill>
                  <a:srgbClr val="FFFF99"/>
                </a:solidFill>
                <a:effectLst>
                  <a:outerShdw blurRad="38100" dist="38100" dir="2700000" algn="tl">
                    <a:srgbClr val="000000">
                      <a:alpha val="43137"/>
                    </a:srgbClr>
                  </a:outerShdw>
                </a:effectLst>
              </a:rPr>
              <a:t>not</a:t>
            </a:r>
            <a:r>
              <a:rPr lang="en-US" sz="3200" dirty="0" smtClean="0">
                <a:solidFill>
                  <a:srgbClr val="FFFF99"/>
                </a:solidFill>
                <a:effectLst>
                  <a:outerShdw blurRad="38100" dist="38100" dir="2700000" algn="tl">
                    <a:srgbClr val="000000">
                      <a:alpha val="43137"/>
                    </a:srgbClr>
                  </a:outerShdw>
                </a:effectLst>
              </a:rPr>
              <a:t> allow millions of years after Adam.</a:t>
            </a:r>
          </a:p>
          <a:p>
            <a:r>
              <a:rPr lang="en-US" sz="3200" dirty="0" smtClean="0">
                <a:solidFill>
                  <a:srgbClr val="FFFF99"/>
                </a:solidFill>
                <a:effectLst>
                  <a:outerShdw blurRad="38100" dist="38100" dir="2700000" algn="tl">
                    <a:srgbClr val="000000">
                      <a:alpha val="43137"/>
                    </a:srgbClr>
                  </a:outerShdw>
                </a:effectLst>
              </a:rPr>
              <a:t> </a:t>
            </a:r>
            <a:endParaRPr lang="en-US" sz="2000" dirty="0" smtClean="0">
              <a:solidFill>
                <a:srgbClr val="FFFF99"/>
              </a:solidFill>
              <a:effectLst>
                <a:outerShdw blurRad="38100" dist="38100" dir="2700000" algn="tl">
                  <a:srgbClr val="000000">
                    <a:alpha val="43137"/>
                  </a:srgbClr>
                </a:outerShdw>
              </a:effectLst>
            </a:endParaRPr>
          </a:p>
          <a:p>
            <a:r>
              <a:rPr lang="en-US" sz="3200" dirty="0" smtClean="0">
                <a:solidFill>
                  <a:srgbClr val="FFFF99"/>
                </a:solidFill>
                <a:effectLst>
                  <a:outerShdw blurRad="38100" dist="38100" dir="2700000" algn="tl">
                    <a:srgbClr val="000000">
                      <a:alpha val="43137"/>
                    </a:srgbClr>
                  </a:outerShdw>
                </a:effectLst>
              </a:rPr>
              <a:t>That is why they can only attack Genesis 1.</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Adam to Christ 00028"/>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Gap Where Fit Mil of Yrs 00845"/>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marL="73025" indent="-55563" defTabSz="642938"/>
            <a:r>
              <a:rPr lang="en-US"/>
              <a:t>Gap -3 long ages</a:t>
            </a:r>
          </a:p>
        </p:txBody>
      </p:sp>
      <p:pic>
        <p:nvPicPr>
          <p:cNvPr id="97283" name="Picture 3"/>
          <p:cNvPicPr>
            <a:picLocks noChangeAspect="1" noChangeArrowheads="1"/>
          </p:cNvPicPr>
          <p:nvPr/>
        </p:nvPicPr>
        <p:blipFill>
          <a:blip r:embed="rId2" cstate="print"/>
          <a:srcRect/>
          <a:stretch>
            <a:fillRect/>
          </a:stretch>
        </p:blipFill>
        <p:spPr bwMode="auto">
          <a:xfrm>
            <a:off x="0" y="0"/>
            <a:ext cx="9145588" cy="685958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Day Outside Gen1 1 00852"/>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Day Outside Gen1 2 00853"/>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6248400" y="6019800"/>
            <a:ext cx="2590800" cy="369332"/>
          </a:xfrm>
          <a:prstGeom prst="rect">
            <a:avLst/>
          </a:prstGeom>
          <a:noFill/>
        </p:spPr>
        <p:txBody>
          <a:bodyPr wrap="square" rtlCol="0">
            <a:spAutoFit/>
          </a:bodyPr>
          <a:lstStyle/>
          <a:p>
            <a:r>
              <a:rPr lang="en-US" dirty="0" smtClean="0">
                <a:solidFill>
                  <a:srgbClr val="FFFF99"/>
                </a:solidFill>
              </a:rPr>
              <a:t>A Solar Day, ~24 Hours</a:t>
            </a:r>
            <a:endParaRPr lang="en-US" dirty="0">
              <a:solidFill>
                <a:srgbClr val="FFFF99"/>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Day Outside Gen1 3 00854"/>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6248400" y="6019800"/>
            <a:ext cx="2590800" cy="369332"/>
          </a:xfrm>
          <a:prstGeom prst="rect">
            <a:avLst/>
          </a:prstGeom>
          <a:noFill/>
        </p:spPr>
        <p:txBody>
          <a:bodyPr wrap="square" rtlCol="0">
            <a:spAutoFit/>
          </a:bodyPr>
          <a:lstStyle/>
          <a:p>
            <a:r>
              <a:rPr lang="en-US" dirty="0" smtClean="0">
                <a:solidFill>
                  <a:srgbClr val="FFFF99"/>
                </a:solidFill>
              </a:rPr>
              <a:t>A Solar Day, ~24 Hours</a:t>
            </a:r>
            <a:endParaRPr lang="en-US" dirty="0">
              <a:solidFill>
                <a:srgbClr val="FFFF99"/>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Day Outside Gen1 4 00855"/>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6248400" y="6019800"/>
            <a:ext cx="2590800" cy="369332"/>
          </a:xfrm>
          <a:prstGeom prst="rect">
            <a:avLst/>
          </a:prstGeom>
          <a:noFill/>
        </p:spPr>
        <p:txBody>
          <a:bodyPr wrap="square" rtlCol="0">
            <a:spAutoFit/>
          </a:bodyPr>
          <a:lstStyle/>
          <a:p>
            <a:r>
              <a:rPr lang="en-US" dirty="0" smtClean="0">
                <a:solidFill>
                  <a:srgbClr val="FFFF99"/>
                </a:solidFill>
              </a:rPr>
              <a:t>A Solar Day, ~24 Hours</a:t>
            </a:r>
            <a:endParaRPr lang="en-US" dirty="0">
              <a:solidFill>
                <a:srgbClr val="FFFF99"/>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Day Outside Gen1 5 00856"/>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6248400" y="6019800"/>
            <a:ext cx="2590800" cy="369332"/>
          </a:xfrm>
          <a:prstGeom prst="rect">
            <a:avLst/>
          </a:prstGeom>
          <a:noFill/>
        </p:spPr>
        <p:txBody>
          <a:bodyPr wrap="square" rtlCol="0">
            <a:spAutoFit/>
          </a:bodyPr>
          <a:lstStyle/>
          <a:p>
            <a:r>
              <a:rPr lang="en-US" dirty="0" smtClean="0">
                <a:solidFill>
                  <a:srgbClr val="FFFF99"/>
                </a:solidFill>
              </a:rPr>
              <a:t>A Solar Day, ~24 Hours</a:t>
            </a:r>
            <a:endParaRPr lang="en-US" dirty="0">
              <a:solidFill>
                <a:srgbClr val="FFFF99"/>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914400"/>
          </a:xfrm>
        </p:spPr>
        <p:txBody>
          <a:bodyPr anchor="t" anchorCtr="0">
            <a:noAutofit/>
          </a:bodyPr>
          <a:lstStyle/>
          <a:p>
            <a:pPr>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The Word “Day</a:t>
            </a: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 (</a:t>
            </a: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Hebrew = </a:t>
            </a:r>
            <a:r>
              <a:rPr lang="en-US" sz="4000" cap="none" dirty="0" err="1" smtClean="0">
                <a:solidFill>
                  <a:srgbClr val="FFFF99"/>
                </a:solidFill>
                <a:effectLst>
                  <a:outerShdw blurRad="127000" dist="63500" dir="2700000" algn="tl" rotWithShape="0">
                    <a:prstClr val="black"/>
                  </a:outerShdw>
                </a:effectLst>
                <a:latin typeface="Arial" pitchFamily="34" charset="0"/>
                <a:cs typeface="Arial" pitchFamily="34" charset="0"/>
              </a:rPr>
              <a:t>yom</a:t>
            </a: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a:t>
            </a:r>
            <a:b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endPar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endParaRPr>
          </a:p>
        </p:txBody>
      </p:sp>
      <p:sp>
        <p:nvSpPr>
          <p:cNvPr id="3" name="Content Placeholder 2"/>
          <p:cNvSpPr txBox="1">
            <a:spLocks/>
          </p:cNvSpPr>
          <p:nvPr/>
        </p:nvSpPr>
        <p:spPr bwMode="auto">
          <a:xfrm>
            <a:off x="152400" y="1219200"/>
            <a:ext cx="5562600" cy="3276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800" dirty="0" smtClean="0">
                <a:solidFill>
                  <a:srgbClr val="FFFF99"/>
                </a:solidFill>
                <a:effectLst>
                  <a:outerShdw blurRad="38100" dist="38100" dir="2700000" algn="tl">
                    <a:srgbClr val="000000">
                      <a:alpha val="43137"/>
                    </a:srgbClr>
                  </a:outerShdw>
                </a:effectLst>
              </a:rPr>
              <a:t>Therefore, when Day (</a:t>
            </a:r>
            <a:r>
              <a:rPr lang="en-US" sz="2800" dirty="0" err="1" smtClean="0">
                <a:solidFill>
                  <a:srgbClr val="FFFF99"/>
                </a:solidFill>
                <a:effectLst>
                  <a:outerShdw blurRad="38100" dist="38100" dir="2700000" algn="tl">
                    <a:srgbClr val="000000">
                      <a:alpha val="43137"/>
                    </a:srgbClr>
                  </a:outerShdw>
                </a:effectLst>
              </a:rPr>
              <a:t>yom</a:t>
            </a:r>
            <a:r>
              <a:rPr lang="en-US" sz="2800" dirty="0" smtClean="0">
                <a:solidFill>
                  <a:srgbClr val="FFFF99"/>
                </a:solidFill>
                <a:effectLst>
                  <a:outerShdw blurRad="38100" dist="38100" dir="2700000" algn="tl">
                    <a:srgbClr val="000000">
                      <a:alpha val="43137"/>
                    </a:srgbClr>
                  </a:outerShdw>
                </a:effectLst>
              </a:rPr>
              <a:t>) is used in the context </a:t>
            </a:r>
            <a:r>
              <a:rPr lang="en-US" sz="2800" u="sng" dirty="0" smtClean="0">
                <a:solidFill>
                  <a:srgbClr val="FFFF99"/>
                </a:solidFill>
                <a:effectLst>
                  <a:outerShdw blurRad="38100" dist="38100" dir="2700000" algn="tl">
                    <a:srgbClr val="000000">
                      <a:alpha val="43137"/>
                    </a:srgbClr>
                  </a:outerShdw>
                </a:effectLst>
              </a:rPr>
              <a:t>with “evening” and “morning”</a:t>
            </a:r>
            <a:r>
              <a:rPr lang="en-US" sz="2800" dirty="0" smtClean="0">
                <a:solidFill>
                  <a:srgbClr val="FFFF99"/>
                </a:solidFill>
                <a:effectLst>
                  <a:outerShdw blurRad="38100" dist="38100" dir="2700000" algn="tl">
                    <a:srgbClr val="000000">
                      <a:alpha val="43137"/>
                    </a:srgbClr>
                  </a:outerShdw>
                </a:effectLst>
              </a:rPr>
              <a:t>, it always means </a:t>
            </a:r>
            <a:r>
              <a:rPr lang="en-US" sz="2800" u="sng" dirty="0" smtClean="0">
                <a:solidFill>
                  <a:srgbClr val="FFFF99"/>
                </a:solidFill>
                <a:effectLst>
                  <a:outerShdw blurRad="38100" dist="38100" dir="2700000" algn="tl">
                    <a:srgbClr val="000000">
                      <a:alpha val="43137"/>
                    </a:srgbClr>
                  </a:outerShdw>
                </a:effectLst>
              </a:rPr>
              <a:t>a solar day</a:t>
            </a:r>
            <a:r>
              <a:rPr lang="en-US" sz="2800" dirty="0" smtClean="0">
                <a:solidFill>
                  <a:srgbClr val="FFFF99"/>
                </a:solidFill>
                <a:effectLst>
                  <a:outerShdw blurRad="38100" dist="38100" dir="2700000" algn="tl">
                    <a:srgbClr val="000000">
                      <a:alpha val="43137"/>
                    </a:srgbClr>
                  </a:outerShdw>
                </a:effectLst>
              </a:rPr>
              <a:t>, </a:t>
            </a:r>
            <a:r>
              <a:rPr lang="en-US" sz="2800" u="sng" dirty="0" smtClean="0">
                <a:solidFill>
                  <a:srgbClr val="FFFF99"/>
                </a:solidFill>
                <a:effectLst>
                  <a:outerShdw blurRad="38100" dist="38100" dir="2700000" algn="tl">
                    <a:srgbClr val="000000">
                      <a:alpha val="43137"/>
                    </a:srgbClr>
                  </a:outerShdw>
                </a:effectLst>
              </a:rPr>
              <a:t>one rotation of the earth</a:t>
            </a:r>
            <a:r>
              <a:rPr lang="en-US" sz="2800" dirty="0" smtClean="0">
                <a:solidFill>
                  <a:srgbClr val="FFFF99"/>
                </a:solidFill>
                <a:effectLst>
                  <a:outerShdw blurRad="38100" dist="38100" dir="2700000" algn="tl">
                    <a:srgbClr val="000000">
                      <a:alpha val="43137"/>
                    </a:srgbClr>
                  </a:outerShdw>
                </a:effectLst>
              </a:rPr>
              <a:t>, </a:t>
            </a:r>
            <a:r>
              <a:rPr lang="en-US" sz="2800" u="sng" dirty="0" smtClean="0">
                <a:solidFill>
                  <a:srgbClr val="FFFF99"/>
                </a:solidFill>
                <a:effectLst>
                  <a:outerShdw blurRad="38100" dist="38100" dir="2700000" algn="tl">
                    <a:srgbClr val="000000">
                      <a:alpha val="43137"/>
                    </a:srgbClr>
                  </a:outerShdw>
                </a:effectLst>
              </a:rPr>
              <a:t>~24 hours long</a:t>
            </a:r>
            <a:r>
              <a:rPr lang="en-US" sz="2800" dirty="0" smtClean="0">
                <a:solidFill>
                  <a:srgbClr val="FFFF99"/>
                </a:solidFill>
                <a:effectLst>
                  <a:outerShdw blurRad="38100" dist="38100" dir="2700000" algn="tl">
                    <a:srgbClr val="000000">
                      <a:alpha val="43137"/>
                    </a:srgbClr>
                  </a:outerShdw>
                </a:effectLst>
              </a:rPr>
              <a:t>.</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30</a:t>
            </a:fld>
            <a:endParaRPr lang="en-US" dirty="0"/>
          </a:p>
        </p:txBody>
      </p:sp>
      <p:pic>
        <p:nvPicPr>
          <p:cNvPr id="5" name="Picture 2" descr="Hebrew Yom 02008"/>
          <p:cNvPicPr preferRelativeResize="0">
            <a:picLocks noChangeAspect="1" noChangeArrowheads="1"/>
          </p:cNvPicPr>
          <p:nvPr>
            <p:custDataLst>
              <p:tags r:id="rId1"/>
            </p:custDataLst>
          </p:nvPr>
        </p:nvPicPr>
        <p:blipFill>
          <a:blip r:embed="rId4" cstate="print"/>
          <a:srcRect/>
          <a:stretch>
            <a:fillRect/>
          </a:stretch>
        </p:blipFill>
        <p:spPr bwMode="auto">
          <a:xfrm>
            <a:off x="5867400" y="1219200"/>
            <a:ext cx="2895600" cy="2171700"/>
          </a:xfrm>
          <a:prstGeom prst="rect">
            <a:avLst/>
          </a:prstGeom>
          <a:noFill/>
          <a:ln w="9525">
            <a:noFill/>
            <a:miter lim="800000"/>
            <a:headEnd/>
            <a:tailEnd/>
          </a:ln>
          <a:effectLst/>
        </p:spPr>
      </p:pic>
      <p:sp>
        <p:nvSpPr>
          <p:cNvPr id="6" name="Content Placeholder 2"/>
          <p:cNvSpPr txBox="1">
            <a:spLocks/>
          </p:cNvSpPr>
          <p:nvPr/>
        </p:nvSpPr>
        <p:spPr bwMode="auto">
          <a:xfrm>
            <a:off x="228600" y="3581400"/>
            <a:ext cx="8763000" cy="2133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800" dirty="0" smtClean="0">
                <a:solidFill>
                  <a:srgbClr val="FFFF99"/>
                </a:solidFill>
                <a:effectLst>
                  <a:outerShdw blurRad="38100" dist="38100" dir="2700000" algn="tl">
                    <a:srgbClr val="000000">
                      <a:alpha val="43137"/>
                    </a:srgbClr>
                  </a:outerShdw>
                </a:effectLst>
              </a:rPr>
              <a:t>When Day (</a:t>
            </a:r>
            <a:r>
              <a:rPr lang="en-US" sz="2800" dirty="0" err="1" smtClean="0">
                <a:solidFill>
                  <a:srgbClr val="FFFF99"/>
                </a:solidFill>
                <a:effectLst>
                  <a:outerShdw blurRad="38100" dist="38100" dir="2700000" algn="tl">
                    <a:srgbClr val="000000">
                      <a:alpha val="43137"/>
                    </a:srgbClr>
                  </a:outerShdw>
                </a:effectLst>
              </a:rPr>
              <a:t>yom</a:t>
            </a:r>
            <a:r>
              <a:rPr lang="en-US" sz="2800" dirty="0" smtClean="0">
                <a:solidFill>
                  <a:srgbClr val="FFFF99"/>
                </a:solidFill>
                <a:effectLst>
                  <a:outerShdw blurRad="38100" dist="38100" dir="2700000" algn="tl">
                    <a:srgbClr val="000000">
                      <a:alpha val="43137"/>
                    </a:srgbClr>
                  </a:outerShdw>
                </a:effectLst>
              </a:rPr>
              <a:t>) is used in the context </a:t>
            </a:r>
            <a:r>
              <a:rPr lang="en-US" sz="2800" u="sng" dirty="0" smtClean="0">
                <a:solidFill>
                  <a:srgbClr val="FFFF99"/>
                </a:solidFill>
                <a:effectLst>
                  <a:outerShdw blurRad="38100" dist="38100" dir="2700000" algn="tl">
                    <a:srgbClr val="000000">
                      <a:alpha val="43137"/>
                    </a:srgbClr>
                  </a:outerShdw>
                </a:effectLst>
              </a:rPr>
              <a:t>with a number</a:t>
            </a:r>
            <a:r>
              <a:rPr lang="en-US" sz="2800" dirty="0" smtClean="0">
                <a:solidFill>
                  <a:srgbClr val="FFFF99"/>
                </a:solidFill>
                <a:effectLst>
                  <a:outerShdw blurRad="38100" dist="38100" dir="2700000" algn="tl">
                    <a:srgbClr val="000000">
                      <a:alpha val="43137"/>
                    </a:srgbClr>
                  </a:outerShdw>
                </a:effectLst>
              </a:rPr>
              <a:t>, it always means </a:t>
            </a:r>
            <a:r>
              <a:rPr lang="en-US" sz="2800" u="sng" dirty="0" smtClean="0">
                <a:solidFill>
                  <a:srgbClr val="FFFF99"/>
                </a:solidFill>
                <a:effectLst>
                  <a:outerShdw blurRad="38100" dist="38100" dir="2700000" algn="tl">
                    <a:srgbClr val="000000">
                      <a:alpha val="43137"/>
                    </a:srgbClr>
                  </a:outerShdw>
                </a:effectLst>
              </a:rPr>
              <a:t>a solar day</a:t>
            </a:r>
            <a:r>
              <a:rPr lang="en-US" sz="2800" dirty="0" smtClean="0">
                <a:solidFill>
                  <a:srgbClr val="FFFF99"/>
                </a:solidFill>
                <a:effectLst>
                  <a:outerShdw blurRad="38100" dist="38100" dir="2700000" algn="tl">
                    <a:srgbClr val="000000">
                      <a:alpha val="43137"/>
                    </a:srgbClr>
                  </a:outerShdw>
                </a:effectLst>
              </a:rPr>
              <a:t>, </a:t>
            </a:r>
            <a:r>
              <a:rPr lang="en-US" sz="2800" u="sng" dirty="0" smtClean="0">
                <a:solidFill>
                  <a:srgbClr val="FFFF99"/>
                </a:solidFill>
                <a:effectLst>
                  <a:outerShdw blurRad="38100" dist="38100" dir="2700000" algn="tl">
                    <a:srgbClr val="000000">
                      <a:alpha val="43137"/>
                    </a:srgbClr>
                  </a:outerShdw>
                </a:effectLst>
              </a:rPr>
              <a:t>one rotation of the earth</a:t>
            </a:r>
            <a:r>
              <a:rPr lang="en-US" sz="2800" dirty="0" smtClean="0">
                <a:solidFill>
                  <a:srgbClr val="FFFF99"/>
                </a:solidFill>
                <a:effectLst>
                  <a:outerShdw blurRad="38100" dist="38100" dir="2700000" algn="tl">
                    <a:srgbClr val="000000">
                      <a:alpha val="43137"/>
                    </a:srgbClr>
                  </a:outerShdw>
                </a:effectLst>
              </a:rPr>
              <a:t>, </a:t>
            </a:r>
            <a:r>
              <a:rPr lang="en-US" sz="2800" u="sng" dirty="0" smtClean="0">
                <a:solidFill>
                  <a:srgbClr val="FFFF99"/>
                </a:solidFill>
                <a:effectLst>
                  <a:outerShdw blurRad="38100" dist="38100" dir="2700000" algn="tl">
                    <a:srgbClr val="000000">
                      <a:alpha val="43137"/>
                    </a:srgbClr>
                  </a:outerShdw>
                </a:effectLst>
              </a:rPr>
              <a:t>~24 hours long</a:t>
            </a:r>
            <a:r>
              <a:rPr lang="en-US" sz="2800" dirty="0" smtClean="0">
                <a:solidFill>
                  <a:srgbClr val="FFFF99"/>
                </a:solidFill>
                <a:effectLst>
                  <a:outerShdw blurRad="38100" dist="38100" dir="2700000" algn="tl">
                    <a:srgbClr val="000000">
                      <a:alpha val="43137"/>
                    </a:srgbClr>
                  </a:outerShdw>
                </a:effectLst>
              </a:rPr>
              <a:t>.</a:t>
            </a:r>
          </a:p>
          <a:p>
            <a:endParaRPr lang="en-US" sz="2000" dirty="0" smtClean="0">
              <a:solidFill>
                <a:srgbClr val="FFFF99"/>
              </a:solidFill>
              <a:effectLst>
                <a:outerShdw blurRad="38100" dist="38100" dir="2700000" algn="tl">
                  <a:srgbClr val="000000">
                    <a:alpha val="43137"/>
                  </a:srgbClr>
                </a:outerShdw>
              </a:effectLst>
            </a:endParaRPr>
          </a:p>
          <a:p>
            <a:r>
              <a:rPr lang="en-US" sz="2800" dirty="0" smtClean="0">
                <a:solidFill>
                  <a:srgbClr val="FFFF99"/>
                </a:solidFill>
                <a:effectLst>
                  <a:outerShdw blurRad="38100" dist="38100" dir="2700000" algn="tl">
                    <a:srgbClr val="000000">
                      <a:alpha val="43137"/>
                    </a:srgbClr>
                  </a:outerShdw>
                </a:effectLst>
              </a:rPr>
              <a:t>When Day (</a:t>
            </a:r>
            <a:r>
              <a:rPr lang="en-US" sz="2800" dirty="0" err="1" smtClean="0">
                <a:solidFill>
                  <a:srgbClr val="FFFF99"/>
                </a:solidFill>
                <a:effectLst>
                  <a:outerShdw blurRad="38100" dist="38100" dir="2700000" algn="tl">
                    <a:srgbClr val="000000">
                      <a:alpha val="43137"/>
                    </a:srgbClr>
                  </a:outerShdw>
                </a:effectLst>
              </a:rPr>
              <a:t>yom</a:t>
            </a:r>
            <a:r>
              <a:rPr lang="en-US" sz="2800" dirty="0" smtClean="0">
                <a:solidFill>
                  <a:srgbClr val="FFFF99"/>
                </a:solidFill>
                <a:effectLst>
                  <a:outerShdw blurRad="38100" dist="38100" dir="2700000" algn="tl">
                    <a:srgbClr val="000000">
                      <a:alpha val="43137"/>
                    </a:srgbClr>
                  </a:outerShdw>
                </a:effectLst>
              </a:rPr>
              <a:t>) is used in the context </a:t>
            </a:r>
            <a:r>
              <a:rPr lang="en-US" sz="2800" u="sng" dirty="0" smtClean="0">
                <a:solidFill>
                  <a:srgbClr val="FFFF99"/>
                </a:solidFill>
                <a:effectLst>
                  <a:outerShdw blurRad="38100" dist="38100" dir="2700000" algn="tl">
                    <a:srgbClr val="000000">
                      <a:alpha val="43137"/>
                    </a:srgbClr>
                  </a:outerShdw>
                </a:effectLst>
              </a:rPr>
              <a:t>with “night”</a:t>
            </a:r>
            <a:r>
              <a:rPr lang="en-US" sz="2800" dirty="0" smtClean="0">
                <a:solidFill>
                  <a:srgbClr val="FFFF99"/>
                </a:solidFill>
                <a:effectLst>
                  <a:outerShdw blurRad="38100" dist="38100" dir="2700000" algn="tl">
                    <a:srgbClr val="000000">
                      <a:alpha val="43137"/>
                    </a:srgbClr>
                  </a:outerShdw>
                </a:effectLst>
              </a:rPr>
              <a:t>, it always means </a:t>
            </a:r>
            <a:r>
              <a:rPr lang="en-US" sz="2800" u="sng" dirty="0" smtClean="0">
                <a:solidFill>
                  <a:srgbClr val="FFFF99"/>
                </a:solidFill>
                <a:effectLst>
                  <a:outerShdw blurRad="38100" dist="38100" dir="2700000" algn="tl">
                    <a:srgbClr val="000000">
                      <a:alpha val="43137"/>
                    </a:srgbClr>
                  </a:outerShdw>
                </a:effectLst>
              </a:rPr>
              <a:t>a solar day</a:t>
            </a:r>
            <a:r>
              <a:rPr lang="en-US" sz="2800" dirty="0" smtClean="0">
                <a:solidFill>
                  <a:srgbClr val="FFFF99"/>
                </a:solidFill>
                <a:effectLst>
                  <a:outerShdw blurRad="38100" dist="38100" dir="2700000" algn="tl">
                    <a:srgbClr val="000000">
                      <a:alpha val="43137"/>
                    </a:srgbClr>
                  </a:outerShdw>
                </a:effectLst>
              </a:rPr>
              <a:t>, </a:t>
            </a:r>
            <a:r>
              <a:rPr lang="en-US" sz="2800" u="sng" dirty="0" smtClean="0">
                <a:solidFill>
                  <a:srgbClr val="FFFF99"/>
                </a:solidFill>
                <a:effectLst>
                  <a:outerShdw blurRad="38100" dist="38100" dir="2700000" algn="tl">
                    <a:srgbClr val="000000">
                      <a:alpha val="43137"/>
                    </a:srgbClr>
                  </a:outerShdw>
                </a:effectLst>
              </a:rPr>
              <a:t>one rotation of the earth</a:t>
            </a:r>
            <a:r>
              <a:rPr lang="en-US" sz="2800" dirty="0" smtClean="0">
                <a:solidFill>
                  <a:srgbClr val="FFFF99"/>
                </a:solidFill>
                <a:effectLst>
                  <a:outerShdw blurRad="38100" dist="38100" dir="2700000" algn="tl">
                    <a:srgbClr val="000000">
                      <a:alpha val="43137"/>
                    </a:srgbClr>
                  </a:outerShdw>
                </a:effectLst>
              </a:rPr>
              <a:t>, </a:t>
            </a:r>
            <a:r>
              <a:rPr lang="en-US" sz="2800" u="sng" dirty="0" smtClean="0">
                <a:solidFill>
                  <a:srgbClr val="FFFF99"/>
                </a:solidFill>
                <a:effectLst>
                  <a:outerShdw blurRad="38100" dist="38100" dir="2700000" algn="tl">
                    <a:srgbClr val="000000">
                      <a:alpha val="43137"/>
                    </a:srgbClr>
                  </a:outerShdw>
                </a:effectLst>
              </a:rPr>
              <a:t>~24 hours long</a:t>
            </a:r>
            <a:r>
              <a:rPr lang="en-US" sz="2800" dirty="0" smtClean="0">
                <a:solidFill>
                  <a:srgbClr val="FFFF99"/>
                </a:solidFill>
                <a:effectLst>
                  <a:outerShdw blurRad="38100" dist="38100" dir="2700000" algn="tl">
                    <a:srgbClr val="000000">
                      <a:alpha val="43137"/>
                    </a:srgbClr>
                  </a:outerShdw>
                </a:effectLst>
              </a:rPr>
              <a:t>.</a:t>
            </a:r>
            <a:endParaRPr lang="en-US" sz="2800" dirty="0">
              <a:solidFill>
                <a:srgbClr val="FFFF99"/>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Gen1-Evening + Morning 00815NASB"/>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6553200" y="76200"/>
            <a:ext cx="2743200" cy="584775"/>
          </a:xfrm>
          <a:prstGeom prst="rect">
            <a:avLst/>
          </a:prstGeom>
          <a:noFill/>
        </p:spPr>
        <p:txBody>
          <a:bodyPr wrap="square" rtlCol="0">
            <a:spAutoFit/>
          </a:bodyPr>
          <a:lstStyle/>
          <a:p>
            <a:r>
              <a:rPr lang="en-US" sz="1600" b="1" dirty="0" smtClean="0">
                <a:solidFill>
                  <a:srgbClr val="FFFF99"/>
                </a:solidFill>
              </a:rPr>
              <a:t>Parallels Numbers 7</a:t>
            </a:r>
          </a:p>
          <a:p>
            <a:r>
              <a:rPr lang="en-US" sz="1600" b="1" dirty="0" smtClean="0">
                <a:solidFill>
                  <a:srgbClr val="FFFF99"/>
                </a:solidFill>
              </a:rPr>
              <a:t>Dedication of the Temple</a:t>
            </a:r>
            <a:endParaRPr lang="en-US" sz="1600" b="1" dirty="0">
              <a:solidFill>
                <a:srgbClr val="FFFF99"/>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0" y="274638"/>
            <a:ext cx="9144000" cy="868362"/>
          </a:xfrm>
        </p:spPr>
        <p:txBody>
          <a:bodyPr anchor="t" anchorCtr="0">
            <a:normAutofit/>
          </a:bodyPr>
          <a:lstStyle/>
          <a:p>
            <a:pPr marL="73025" indent="-55563" defTabSz="642938"/>
            <a:r>
              <a:rPr lang="en-US" sz="3600" dirty="0">
                <a:solidFill>
                  <a:srgbClr val="FFFF99"/>
                </a:solidFill>
                <a:latin typeface="Arial" pitchFamily="34" charset="0"/>
                <a:cs typeface="Arial" pitchFamily="34" charset="0"/>
              </a:rPr>
              <a:t>Long </a:t>
            </a:r>
            <a:r>
              <a:rPr lang="en-US" sz="3600" dirty="0" smtClean="0">
                <a:solidFill>
                  <a:srgbClr val="FFFF99"/>
                </a:solidFill>
                <a:latin typeface="Arial" pitchFamily="34" charset="0"/>
                <a:cs typeface="Arial" pitchFamily="34" charset="0"/>
              </a:rPr>
              <a:t>Period </a:t>
            </a:r>
            <a:r>
              <a:rPr lang="en-US" sz="3600" dirty="0">
                <a:solidFill>
                  <a:srgbClr val="FFFF99"/>
                </a:solidFill>
                <a:latin typeface="Arial" pitchFamily="34" charset="0"/>
                <a:cs typeface="Arial" pitchFamily="34" charset="0"/>
              </a:rPr>
              <a:t>of </a:t>
            </a:r>
            <a:r>
              <a:rPr lang="en-US" sz="3600" dirty="0" smtClean="0">
                <a:solidFill>
                  <a:srgbClr val="FFFF99"/>
                </a:solidFill>
                <a:latin typeface="Arial" pitchFamily="34" charset="0"/>
                <a:cs typeface="Arial" pitchFamily="34" charset="0"/>
              </a:rPr>
              <a:t>Time Words-</a:t>
            </a:r>
            <a:r>
              <a:rPr lang="en-US" sz="3600" dirty="0" err="1" smtClean="0">
                <a:solidFill>
                  <a:srgbClr val="FFFF99"/>
                </a:solidFill>
                <a:latin typeface="Arial" pitchFamily="34" charset="0"/>
                <a:cs typeface="Arial" pitchFamily="34" charset="0"/>
              </a:rPr>
              <a:t>Stambaugh</a:t>
            </a:r>
            <a:endParaRPr lang="en-US" sz="3600" dirty="0">
              <a:solidFill>
                <a:srgbClr val="FFFF99"/>
              </a:solidFill>
              <a:latin typeface="Arial" pitchFamily="34" charset="0"/>
              <a:cs typeface="Arial" pitchFamily="34" charset="0"/>
            </a:endParaRPr>
          </a:p>
        </p:txBody>
      </p:sp>
      <p:pic>
        <p:nvPicPr>
          <p:cNvPr id="103427" name="Picture 3" descr="027 Stamb Heb wrds(96)"/>
          <p:cNvPicPr>
            <a:picLocks noChangeArrowheads="1"/>
          </p:cNvPicPr>
          <p:nvPr/>
        </p:nvPicPr>
        <p:blipFill>
          <a:blip r:embed="rId2" cstate="print"/>
          <a:srcRect/>
          <a:stretch>
            <a:fillRect/>
          </a:stretch>
        </p:blipFill>
        <p:spPr bwMode="auto">
          <a:xfrm>
            <a:off x="2438400" y="914400"/>
            <a:ext cx="4267200" cy="59436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914400"/>
          </a:xfrm>
        </p:spPr>
        <p:txBody>
          <a:bodyPr anchor="t" anchorCtr="0">
            <a:noAutofit/>
          </a:bodyPr>
          <a:lstStyle/>
          <a:p>
            <a:pPr>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Old </a:t>
            </a:r>
            <a:r>
              <a:rPr lang="en-US" sz="4000" cap="none" dirty="0" err="1" smtClean="0">
                <a:solidFill>
                  <a:srgbClr val="FFFF99"/>
                </a:solidFill>
                <a:effectLst>
                  <a:outerShdw blurRad="127000" dist="63500" dir="2700000" algn="tl" rotWithShape="0">
                    <a:prstClr val="black"/>
                  </a:outerShdw>
                </a:effectLst>
                <a:latin typeface="Arial" pitchFamily="34" charset="0"/>
                <a:cs typeface="Arial" pitchFamily="34" charset="0"/>
              </a:rPr>
              <a:t>Earthers</a:t>
            </a: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Twist the Clear Meaning of the Biblical Text (and admit it)</a:t>
            </a: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endPar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endParaRPr>
          </a:p>
        </p:txBody>
      </p:sp>
      <p:sp>
        <p:nvSpPr>
          <p:cNvPr id="3" name="Content Placeholder 2"/>
          <p:cNvSpPr txBox="1">
            <a:spLocks/>
          </p:cNvSpPr>
          <p:nvPr/>
        </p:nvSpPr>
        <p:spPr bwMode="auto">
          <a:xfrm>
            <a:off x="152400" y="1905000"/>
            <a:ext cx="65532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US" sz="3200" dirty="0" smtClean="0">
                <a:solidFill>
                  <a:srgbClr val="FFFF99"/>
                </a:solidFill>
                <a:effectLst>
                  <a:outerShdw blurRad="38100" dist="38100" dir="2700000" algn="tl">
                    <a:srgbClr val="000000">
                      <a:alpha val="43137"/>
                    </a:srgbClr>
                  </a:outerShdw>
                </a:effectLst>
              </a:rPr>
              <a:t>“… Christians are often inclined to take the </a:t>
            </a:r>
            <a:r>
              <a:rPr lang="en-US" sz="3200" u="sng" dirty="0" smtClean="0">
                <a:solidFill>
                  <a:srgbClr val="FFFF99"/>
                </a:solidFill>
                <a:effectLst>
                  <a:outerShdw blurRad="38100" dist="38100" dir="2700000" algn="tl">
                    <a:srgbClr val="000000">
                      <a:alpha val="43137"/>
                    </a:srgbClr>
                  </a:outerShdw>
                </a:effectLst>
              </a:rPr>
              <a:t>young-earth position</a:t>
            </a:r>
            <a:r>
              <a:rPr lang="en-US" sz="3200" dirty="0" smtClean="0">
                <a:solidFill>
                  <a:srgbClr val="FFFF99"/>
                </a:solidFill>
                <a:effectLst>
                  <a:outerShdw blurRad="38100" dist="38100" dir="2700000" algn="tl">
                    <a:srgbClr val="000000">
                      <a:alpha val="43137"/>
                    </a:srgbClr>
                  </a:outerShdw>
                </a:effectLst>
              </a:rPr>
              <a:t> simply because it </a:t>
            </a:r>
            <a:r>
              <a:rPr lang="en-US" sz="3200" u="sng" dirty="0" smtClean="0">
                <a:solidFill>
                  <a:srgbClr val="FFFF99"/>
                </a:solidFill>
                <a:effectLst>
                  <a:outerShdw blurRad="38100" dist="38100" dir="2700000" algn="tl">
                    <a:srgbClr val="000000">
                      <a:alpha val="43137"/>
                    </a:srgbClr>
                  </a:outerShdw>
                </a:effectLst>
              </a:rPr>
              <a:t>appears to be the plainest reading of the Bible</a:t>
            </a:r>
            <a:r>
              <a:rPr lang="en-US" sz="3200" dirty="0" smtClean="0">
                <a:solidFill>
                  <a:srgbClr val="FFFF99"/>
                </a:solidFill>
                <a:effectLst>
                  <a:outerShdw blurRad="38100" dist="38100" dir="2700000" algn="tl">
                    <a:srgbClr val="000000">
                      <a:alpha val="43137"/>
                    </a:srgbClr>
                  </a:outerShdw>
                </a:effectLst>
              </a:rPr>
              <a:t>”  </a:t>
            </a:r>
          </a:p>
          <a:p>
            <a:pPr algn="ctr"/>
            <a:endParaRPr lang="en-US" sz="3200" dirty="0" smtClean="0">
              <a:solidFill>
                <a:srgbClr val="FFFF99"/>
              </a:solidFill>
              <a:effectLst>
                <a:outerShdw blurRad="38100" dist="38100" dir="2700000" algn="tl">
                  <a:srgbClr val="000000">
                    <a:alpha val="43137"/>
                  </a:srgbClr>
                </a:outerShdw>
              </a:effectLst>
            </a:endParaRPr>
          </a:p>
          <a:p>
            <a:pPr algn="ctr"/>
            <a:r>
              <a:rPr lang="en-US" sz="3200" dirty="0" smtClean="0">
                <a:solidFill>
                  <a:srgbClr val="FFFF99"/>
                </a:solidFill>
                <a:effectLst>
                  <a:outerShdw blurRad="38100" dist="38100" dir="2700000" algn="tl">
                    <a:srgbClr val="000000">
                      <a:alpha val="43137"/>
                    </a:srgbClr>
                  </a:outerShdw>
                </a:effectLst>
              </a:rPr>
              <a:t>Don Stoner, A New Look at an Old Earth, Pg.32-33, 37.</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33</a:t>
            </a:fld>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6629400" y="2057400"/>
            <a:ext cx="2343150" cy="304390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914400"/>
          </a:xfrm>
        </p:spPr>
        <p:txBody>
          <a:bodyPr anchor="t" anchorCtr="0">
            <a:noAutofit/>
          </a:bodyPr>
          <a:lstStyle/>
          <a:p>
            <a:pPr>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Old </a:t>
            </a:r>
            <a:r>
              <a:rPr lang="en-US" sz="4000" cap="none" dirty="0" err="1" smtClean="0">
                <a:solidFill>
                  <a:srgbClr val="FFFF99"/>
                </a:solidFill>
                <a:effectLst>
                  <a:outerShdw blurRad="127000" dist="63500" dir="2700000" algn="tl" rotWithShape="0">
                    <a:prstClr val="black"/>
                  </a:outerShdw>
                </a:effectLst>
                <a:latin typeface="Arial" pitchFamily="34" charset="0"/>
                <a:cs typeface="Arial" pitchFamily="34" charset="0"/>
              </a:rPr>
              <a:t>Earthers</a:t>
            </a: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Twist the Clear Meaning of the Biblical Text (and admit it)</a:t>
            </a: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endPar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endParaRPr>
          </a:p>
        </p:txBody>
      </p:sp>
      <p:sp>
        <p:nvSpPr>
          <p:cNvPr id="3" name="Content Placeholder 2"/>
          <p:cNvSpPr txBox="1">
            <a:spLocks/>
          </p:cNvSpPr>
          <p:nvPr/>
        </p:nvSpPr>
        <p:spPr bwMode="auto">
          <a:xfrm>
            <a:off x="152400" y="1524000"/>
            <a:ext cx="88392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US" sz="2800" dirty="0" smtClean="0">
                <a:solidFill>
                  <a:srgbClr val="FFFF99"/>
                </a:solidFill>
                <a:effectLst>
                  <a:outerShdw blurRad="38100" dist="38100" dir="2700000" algn="tl">
                    <a:srgbClr val="000000">
                      <a:alpha val="43137"/>
                    </a:srgbClr>
                  </a:outerShdw>
                </a:effectLst>
              </a:rPr>
              <a:t>“It is apparent that </a:t>
            </a:r>
            <a:r>
              <a:rPr lang="en-US" sz="2800" u="sng" dirty="0" smtClean="0">
                <a:solidFill>
                  <a:srgbClr val="FFFF99"/>
                </a:solidFill>
                <a:effectLst>
                  <a:outerShdw blurRad="38100" dist="38100" dir="2700000" algn="tl">
                    <a:srgbClr val="000000">
                      <a:alpha val="43137"/>
                    </a:srgbClr>
                  </a:outerShdw>
                </a:effectLst>
              </a:rPr>
              <a:t>the most straight forward understanding of the Genesis record</a:t>
            </a:r>
            <a:r>
              <a:rPr lang="en-US" sz="2800" dirty="0" smtClean="0">
                <a:solidFill>
                  <a:srgbClr val="FFFF99"/>
                </a:solidFill>
                <a:effectLst>
                  <a:outerShdw blurRad="38100" dist="38100" dir="2700000" algn="tl">
                    <a:srgbClr val="000000">
                      <a:alpha val="43137"/>
                    </a:srgbClr>
                  </a:outerShdw>
                </a:effectLst>
              </a:rPr>
              <a:t>, </a:t>
            </a:r>
            <a:r>
              <a:rPr lang="en-US" sz="2800" u="sng" dirty="0" smtClean="0">
                <a:solidFill>
                  <a:srgbClr val="FFFF99"/>
                </a:solidFill>
                <a:effectLst>
                  <a:outerShdw blurRad="38100" dist="38100" dir="2700000" algn="tl">
                    <a:srgbClr val="000000">
                      <a:alpha val="43137"/>
                    </a:srgbClr>
                  </a:outerShdw>
                </a:effectLst>
              </a:rPr>
              <a:t>without regard to all of the hermeneutical considerations </a:t>
            </a:r>
            <a:r>
              <a:rPr lang="en-US" sz="2800" b="1" u="sng" dirty="0" smtClean="0">
                <a:solidFill>
                  <a:srgbClr val="FFFF99"/>
                </a:solidFill>
                <a:effectLst>
                  <a:outerShdw blurRad="38100" dist="38100" dir="2700000" algn="tl">
                    <a:srgbClr val="000000">
                      <a:alpha val="43137"/>
                    </a:srgbClr>
                  </a:outerShdw>
                </a:effectLst>
              </a:rPr>
              <a:t>suggested by science</a:t>
            </a:r>
            <a:r>
              <a:rPr lang="en-US" sz="2800" dirty="0" smtClean="0">
                <a:solidFill>
                  <a:srgbClr val="FFFF99"/>
                </a:solidFill>
                <a:effectLst>
                  <a:outerShdw blurRad="38100" dist="38100" dir="2700000" algn="tl">
                    <a:srgbClr val="000000">
                      <a:alpha val="43137"/>
                    </a:srgbClr>
                  </a:outerShdw>
                </a:effectLst>
              </a:rPr>
              <a:t>, is that God created heaven and earth in </a:t>
            </a:r>
            <a:r>
              <a:rPr lang="en-US" sz="2800" u="sng" dirty="0" smtClean="0">
                <a:solidFill>
                  <a:srgbClr val="FFFF99"/>
                </a:solidFill>
                <a:effectLst>
                  <a:outerShdw blurRad="38100" dist="38100" dir="2700000" algn="tl">
                    <a:srgbClr val="000000">
                      <a:alpha val="43137"/>
                    </a:srgbClr>
                  </a:outerShdw>
                </a:effectLst>
              </a:rPr>
              <a:t>six solar days</a:t>
            </a:r>
            <a:r>
              <a:rPr lang="en-US" sz="2800" dirty="0" smtClean="0">
                <a:solidFill>
                  <a:srgbClr val="FFFF99"/>
                </a:solidFill>
                <a:effectLst>
                  <a:outerShdw blurRad="38100" dist="38100" dir="2700000" algn="tl">
                    <a:srgbClr val="000000">
                      <a:alpha val="43137"/>
                    </a:srgbClr>
                  </a:outerShdw>
                </a:effectLst>
              </a:rPr>
              <a:t>, that man was created in the sixth day, that death and chaos entered the world after the Fall of Adam and Eve, that all of the fossils were the result of the catastrophic universal deluge which spared only Noah’s family and the animals with them.”   </a:t>
            </a:r>
            <a:endParaRPr lang="en-US" sz="28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34</a:t>
            </a:fld>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7467600" y="5486400"/>
            <a:ext cx="1600200" cy="1295400"/>
          </a:xfrm>
          <a:prstGeom prst="rect">
            <a:avLst/>
          </a:prstGeom>
          <a:noFill/>
          <a:ln w="9525">
            <a:noFill/>
            <a:miter lim="800000"/>
            <a:headEnd/>
            <a:tailEnd/>
          </a:ln>
          <a:effectLst/>
        </p:spPr>
      </p:pic>
      <p:sp>
        <p:nvSpPr>
          <p:cNvPr id="6" name="Content Placeholder 2"/>
          <p:cNvSpPr txBox="1">
            <a:spLocks/>
          </p:cNvSpPr>
          <p:nvPr/>
        </p:nvSpPr>
        <p:spPr bwMode="auto">
          <a:xfrm>
            <a:off x="304800" y="5410200"/>
            <a:ext cx="7162800" cy="121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dirty="0" err="1" smtClean="0">
                <a:solidFill>
                  <a:srgbClr val="FFFF99"/>
                </a:solidFill>
                <a:effectLst>
                  <a:outerShdw blurRad="38100" dist="38100" dir="2700000" algn="tl">
                    <a:srgbClr val="000000">
                      <a:alpha val="43137"/>
                    </a:srgbClr>
                  </a:outerShdw>
                </a:effectLst>
              </a:rPr>
              <a:t>Pattle</a:t>
            </a:r>
            <a:r>
              <a:rPr lang="en-US" sz="2400" dirty="0" smtClean="0">
                <a:solidFill>
                  <a:srgbClr val="FFFF99"/>
                </a:solidFill>
                <a:effectLst>
                  <a:outerShdw blurRad="38100" dist="38100" dir="2700000" algn="tl">
                    <a:srgbClr val="000000">
                      <a:alpha val="43137"/>
                    </a:srgbClr>
                  </a:outerShdw>
                </a:effectLst>
              </a:rPr>
              <a:t> P.T. Pun (Wheaton College), “A Theology of Progressive Creationism”, Perspectives on Science and the Christian Faith, Vol. 38, No.1, March 1987.</a:t>
            </a:r>
            <a:endParaRPr lang="en-US" sz="2800" dirty="0">
              <a:solidFill>
                <a:srgbClr val="FFFF99"/>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914400"/>
          </a:xfrm>
        </p:spPr>
        <p:txBody>
          <a:bodyPr anchor="t" anchorCtr="0">
            <a:noAutofit/>
          </a:bodyPr>
          <a:lstStyle/>
          <a:p>
            <a:pPr>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Old </a:t>
            </a:r>
            <a:r>
              <a:rPr lang="en-US" sz="4000" cap="none" dirty="0" err="1" smtClean="0">
                <a:solidFill>
                  <a:srgbClr val="FFFF99"/>
                </a:solidFill>
                <a:effectLst>
                  <a:outerShdw blurRad="127000" dist="63500" dir="2700000" algn="tl" rotWithShape="0">
                    <a:prstClr val="black"/>
                  </a:outerShdw>
                </a:effectLst>
                <a:latin typeface="Arial" pitchFamily="34" charset="0"/>
                <a:cs typeface="Arial" pitchFamily="34" charset="0"/>
              </a:rPr>
              <a:t>Earthers</a:t>
            </a: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Twist the Clear Meaning of the Biblical Text (and admit it)</a:t>
            </a: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endPar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endParaRPr>
          </a:p>
        </p:txBody>
      </p:sp>
      <p:sp>
        <p:nvSpPr>
          <p:cNvPr id="3" name="Content Placeholder 2"/>
          <p:cNvSpPr txBox="1">
            <a:spLocks/>
          </p:cNvSpPr>
          <p:nvPr/>
        </p:nvSpPr>
        <p:spPr bwMode="auto">
          <a:xfrm>
            <a:off x="152400" y="1676400"/>
            <a:ext cx="7086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US" sz="2800" dirty="0" smtClean="0">
                <a:solidFill>
                  <a:srgbClr val="FFFF99"/>
                </a:solidFill>
                <a:effectLst>
                  <a:outerShdw blurRad="38100" dist="38100" dir="2700000" algn="tl">
                    <a:srgbClr val="000000">
                      <a:alpha val="43137"/>
                    </a:srgbClr>
                  </a:outerShdw>
                </a:effectLst>
              </a:rPr>
              <a:t>“From a superficial reading of Genesis 1, the impression would seem to be that the entire creative process took place in </a:t>
            </a:r>
            <a:r>
              <a:rPr lang="en-US" sz="2800" u="sng" dirty="0" smtClean="0">
                <a:solidFill>
                  <a:srgbClr val="FFFF99"/>
                </a:solidFill>
                <a:effectLst>
                  <a:outerShdw blurRad="38100" dist="38100" dir="2700000" algn="tl">
                    <a:srgbClr val="000000">
                      <a:alpha val="43137"/>
                    </a:srgbClr>
                  </a:outerShdw>
                </a:effectLst>
              </a:rPr>
              <a:t>six twenty-four-hour days</a:t>
            </a:r>
            <a:r>
              <a:rPr lang="en-US" sz="2800" dirty="0" smtClean="0">
                <a:solidFill>
                  <a:srgbClr val="FFFF99"/>
                </a:solidFill>
                <a:effectLst>
                  <a:outerShdw blurRad="38100" dist="38100" dir="2700000" algn="tl">
                    <a:srgbClr val="000000">
                      <a:alpha val="43137"/>
                    </a:srgbClr>
                  </a:outerShdw>
                </a:effectLst>
              </a:rPr>
              <a:t>.  If this was the true intent of the Hebrew author … this </a:t>
            </a:r>
            <a:r>
              <a:rPr lang="en-US" sz="2800" u="sng" dirty="0" smtClean="0">
                <a:solidFill>
                  <a:srgbClr val="FFFF99"/>
                </a:solidFill>
                <a:effectLst>
                  <a:outerShdw blurRad="38100" dist="38100" dir="2700000" algn="tl">
                    <a:srgbClr val="000000">
                      <a:alpha val="43137"/>
                    </a:srgbClr>
                  </a:outerShdw>
                </a:effectLst>
              </a:rPr>
              <a:t>seems to run counter to</a:t>
            </a:r>
            <a:r>
              <a:rPr lang="en-US" sz="2800" dirty="0" smtClean="0">
                <a:solidFill>
                  <a:srgbClr val="FFFF99"/>
                </a:solidFill>
                <a:effectLst>
                  <a:outerShdw blurRad="38100" dist="38100" dir="2700000" algn="tl">
                    <a:srgbClr val="000000">
                      <a:alpha val="43137"/>
                    </a:srgbClr>
                  </a:outerShdw>
                </a:effectLst>
              </a:rPr>
              <a:t> </a:t>
            </a:r>
            <a:r>
              <a:rPr lang="en-US" sz="2800" b="1" u="sng" dirty="0" smtClean="0">
                <a:solidFill>
                  <a:srgbClr val="FFFF99"/>
                </a:solidFill>
                <a:effectLst>
                  <a:outerShdw blurRad="38100" dist="38100" dir="2700000" algn="tl">
                    <a:srgbClr val="000000">
                      <a:alpha val="43137"/>
                    </a:srgbClr>
                  </a:outerShdw>
                </a:effectLst>
              </a:rPr>
              <a:t>modern scientific research</a:t>
            </a:r>
            <a:r>
              <a:rPr lang="en-US" sz="2800" dirty="0" smtClean="0">
                <a:solidFill>
                  <a:srgbClr val="FFFF99"/>
                </a:solidFill>
                <a:effectLst>
                  <a:outerShdw blurRad="38100" dist="38100" dir="2700000" algn="tl">
                    <a:srgbClr val="000000">
                      <a:alpha val="43137"/>
                    </a:srgbClr>
                  </a:outerShdw>
                </a:effectLst>
              </a:rPr>
              <a:t>, which indicates that the planet Earth was created several billion years ago …”  </a:t>
            </a:r>
          </a:p>
          <a:p>
            <a:pPr algn="ctr"/>
            <a:r>
              <a:rPr lang="en-US" sz="2800" dirty="0" smtClean="0">
                <a:solidFill>
                  <a:srgbClr val="FFFF99"/>
                </a:solidFill>
                <a:effectLst>
                  <a:outerShdw blurRad="38100" dist="38100" dir="2700000" algn="tl">
                    <a:srgbClr val="000000">
                      <a:alpha val="43137"/>
                    </a:srgbClr>
                  </a:outerShdw>
                </a:effectLst>
              </a:rPr>
              <a:t>Gleason L. Archer, A Survey of the Old Testament Introduction, Pgs. 196-197.</a:t>
            </a:r>
            <a:endParaRPr lang="en-US" sz="28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35</a:t>
            </a:fld>
            <a:endParaRPr lang="en-US" dirty="0"/>
          </a:p>
        </p:txBody>
      </p:sp>
      <p:pic>
        <p:nvPicPr>
          <p:cNvPr id="6146" name="Picture 2"/>
          <p:cNvPicPr>
            <a:picLocks noChangeAspect="1" noChangeArrowheads="1"/>
          </p:cNvPicPr>
          <p:nvPr/>
        </p:nvPicPr>
        <p:blipFill>
          <a:blip r:embed="rId3" cstate="print"/>
          <a:srcRect/>
          <a:stretch>
            <a:fillRect/>
          </a:stretch>
        </p:blipFill>
        <p:spPr bwMode="auto">
          <a:xfrm>
            <a:off x="7162800" y="2438400"/>
            <a:ext cx="1905000" cy="28289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914400"/>
          </a:xfrm>
        </p:spPr>
        <p:txBody>
          <a:bodyPr anchor="t" anchorCtr="0">
            <a:noAutofit/>
          </a:bodyPr>
          <a:lstStyle/>
          <a:p>
            <a:pPr>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Old </a:t>
            </a:r>
            <a:r>
              <a:rPr lang="en-US" sz="4000" cap="none" dirty="0" err="1" smtClean="0">
                <a:solidFill>
                  <a:srgbClr val="FFFF99"/>
                </a:solidFill>
                <a:effectLst>
                  <a:outerShdw blurRad="127000" dist="63500" dir="2700000" algn="tl" rotWithShape="0">
                    <a:prstClr val="black"/>
                  </a:outerShdw>
                </a:effectLst>
                <a:latin typeface="Arial" pitchFamily="34" charset="0"/>
                <a:cs typeface="Arial" pitchFamily="34" charset="0"/>
              </a:rPr>
              <a:t>Earthers</a:t>
            </a: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Twist the Clear Meaning of the Biblical Text (and admit it)</a:t>
            </a: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endPar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endParaRPr>
          </a:p>
        </p:txBody>
      </p:sp>
      <p:sp>
        <p:nvSpPr>
          <p:cNvPr id="3" name="Content Placeholder 2"/>
          <p:cNvSpPr txBox="1">
            <a:spLocks/>
          </p:cNvSpPr>
          <p:nvPr/>
        </p:nvSpPr>
        <p:spPr bwMode="auto">
          <a:xfrm>
            <a:off x="304800" y="1752600"/>
            <a:ext cx="6629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US" sz="2800" dirty="0" smtClean="0">
                <a:solidFill>
                  <a:srgbClr val="FFFF99"/>
                </a:solidFill>
                <a:effectLst>
                  <a:outerShdw blurRad="38100" dist="38100" dir="2700000" algn="tl">
                    <a:srgbClr val="000000">
                      <a:alpha val="43137"/>
                    </a:srgbClr>
                  </a:outerShdw>
                </a:effectLst>
              </a:rPr>
              <a:t>“It is of course admitted that, taking this account by itself, it would be most natural to understand the word [day] in its ordinary sense; </a:t>
            </a:r>
            <a:r>
              <a:rPr lang="en-US" sz="2800" u="sng" dirty="0" smtClean="0">
                <a:solidFill>
                  <a:srgbClr val="FFFF99"/>
                </a:solidFill>
                <a:effectLst>
                  <a:outerShdw blurRad="38100" dist="38100" dir="2700000" algn="tl">
                    <a:srgbClr val="000000">
                      <a:alpha val="43137"/>
                    </a:srgbClr>
                  </a:outerShdw>
                </a:effectLst>
              </a:rPr>
              <a:t>but if that sense brings the Mosaic account into conflict with </a:t>
            </a:r>
            <a:r>
              <a:rPr lang="en-US" sz="2800" b="1" u="sng" dirty="0" smtClean="0">
                <a:solidFill>
                  <a:srgbClr val="FFFF99"/>
                </a:solidFill>
                <a:effectLst>
                  <a:outerShdw blurRad="38100" dist="38100" dir="2700000" algn="tl">
                    <a:srgbClr val="000000">
                      <a:alpha val="43137"/>
                    </a:srgbClr>
                  </a:outerShdw>
                </a:effectLst>
              </a:rPr>
              <a:t>facts</a:t>
            </a:r>
            <a:r>
              <a:rPr lang="en-US" sz="2800" dirty="0" smtClean="0">
                <a:solidFill>
                  <a:srgbClr val="FFFF99"/>
                </a:solidFill>
                <a:effectLst>
                  <a:outerShdw blurRad="38100" dist="38100" dir="2700000" algn="tl">
                    <a:srgbClr val="000000">
                      <a:alpha val="43137"/>
                    </a:srgbClr>
                  </a:outerShdw>
                </a:effectLst>
              </a:rPr>
              <a:t>, and another sense avoids such conflict, then </a:t>
            </a:r>
            <a:r>
              <a:rPr lang="en-US" sz="2800" u="sng" dirty="0" smtClean="0">
                <a:solidFill>
                  <a:srgbClr val="FFFF99"/>
                </a:solidFill>
                <a:effectLst>
                  <a:outerShdw blurRad="38100" dist="38100" dir="2700000" algn="tl">
                    <a:srgbClr val="000000">
                      <a:alpha val="43137"/>
                    </a:srgbClr>
                  </a:outerShdw>
                </a:effectLst>
              </a:rPr>
              <a:t>it is obligatory on us to adopt the other</a:t>
            </a:r>
            <a:r>
              <a:rPr lang="en-US" sz="2800" dirty="0" smtClean="0">
                <a:solidFill>
                  <a:srgbClr val="FFFF99"/>
                </a:solidFill>
                <a:effectLst>
                  <a:outerShdw blurRad="38100" dist="38100" dir="2700000" algn="tl">
                    <a:srgbClr val="000000">
                      <a:alpha val="43137"/>
                    </a:srgbClr>
                  </a:outerShdw>
                </a:effectLst>
              </a:rPr>
              <a:t>.  </a:t>
            </a:r>
          </a:p>
          <a:p>
            <a:pPr algn="ctr"/>
            <a:endParaRPr lang="en-US" sz="2800" dirty="0" smtClean="0">
              <a:solidFill>
                <a:srgbClr val="FFFF99"/>
              </a:solidFill>
              <a:effectLst>
                <a:outerShdw blurRad="38100" dist="38100" dir="2700000" algn="tl">
                  <a:srgbClr val="000000">
                    <a:alpha val="43137"/>
                  </a:srgbClr>
                </a:outerShdw>
              </a:effectLst>
            </a:endParaRPr>
          </a:p>
          <a:p>
            <a:pPr algn="ctr"/>
            <a:r>
              <a:rPr lang="en-US" sz="2800" dirty="0" smtClean="0">
                <a:solidFill>
                  <a:srgbClr val="FFFF99"/>
                </a:solidFill>
                <a:effectLst>
                  <a:outerShdw blurRad="38100" dist="38100" dir="2700000" algn="tl">
                    <a:srgbClr val="000000">
                      <a:alpha val="43137"/>
                    </a:srgbClr>
                  </a:outerShdw>
                </a:effectLst>
              </a:rPr>
              <a:t>Charles Hodge (Princeton University), Systematic Theology, Pg. 571.</a:t>
            </a:r>
            <a:endParaRPr lang="en-US" sz="28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36</a:t>
            </a:fld>
            <a:endParaRPr lang="en-US" dirty="0"/>
          </a:p>
        </p:txBody>
      </p:sp>
      <p:pic>
        <p:nvPicPr>
          <p:cNvPr id="7170" name="Picture 2"/>
          <p:cNvPicPr>
            <a:picLocks noChangeAspect="1" noChangeArrowheads="1"/>
          </p:cNvPicPr>
          <p:nvPr/>
        </p:nvPicPr>
        <p:blipFill>
          <a:blip r:embed="rId3" cstate="print"/>
          <a:srcRect/>
          <a:stretch>
            <a:fillRect/>
          </a:stretch>
        </p:blipFill>
        <p:spPr bwMode="auto">
          <a:xfrm>
            <a:off x="6934200" y="2438400"/>
            <a:ext cx="2095500" cy="2667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914400"/>
          </a:xfrm>
        </p:spPr>
        <p:txBody>
          <a:bodyPr anchor="t" anchorCtr="0">
            <a:noAutofit/>
          </a:bodyPr>
          <a:lstStyle/>
          <a:p>
            <a:pPr>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Old </a:t>
            </a:r>
            <a:r>
              <a:rPr lang="en-US" sz="4000" cap="none" dirty="0" err="1" smtClean="0">
                <a:solidFill>
                  <a:srgbClr val="FFFF99"/>
                </a:solidFill>
                <a:effectLst>
                  <a:outerShdw blurRad="127000" dist="63500" dir="2700000" algn="tl" rotWithShape="0">
                    <a:prstClr val="black"/>
                  </a:outerShdw>
                </a:effectLst>
                <a:latin typeface="Arial" pitchFamily="34" charset="0"/>
                <a:cs typeface="Arial" pitchFamily="34" charset="0"/>
              </a:rPr>
              <a:t>Earthers</a:t>
            </a: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Twist the Clear Meaning of the Biblical Text (and admit it)</a:t>
            </a: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endPar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endParaRPr>
          </a:p>
        </p:txBody>
      </p:sp>
      <p:sp>
        <p:nvSpPr>
          <p:cNvPr id="3" name="Content Placeholder 2"/>
          <p:cNvSpPr txBox="1">
            <a:spLocks/>
          </p:cNvSpPr>
          <p:nvPr/>
        </p:nvSpPr>
        <p:spPr bwMode="auto">
          <a:xfrm>
            <a:off x="152400" y="1600200"/>
            <a:ext cx="86868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800" dirty="0" smtClean="0">
                <a:solidFill>
                  <a:srgbClr val="FFFF99"/>
                </a:solidFill>
                <a:effectLst>
                  <a:outerShdw blurRad="38100" dist="38100" dir="2700000" algn="tl">
                    <a:srgbClr val="000000">
                      <a:alpha val="43137"/>
                    </a:srgbClr>
                  </a:outerShdw>
                </a:effectLst>
              </a:rPr>
              <a:t>“… We have to admit here that </a:t>
            </a:r>
            <a:r>
              <a:rPr lang="en-US" sz="2800" u="sng" dirty="0" smtClean="0">
                <a:solidFill>
                  <a:srgbClr val="FFFF99"/>
                </a:solidFill>
                <a:effectLst>
                  <a:outerShdw blurRad="38100" dist="38100" dir="2700000" algn="tl">
                    <a:srgbClr val="000000">
                      <a:alpha val="43137"/>
                    </a:srgbClr>
                  </a:outerShdw>
                </a:effectLst>
              </a:rPr>
              <a:t>the exegetical basis of the creationists is strong</a:t>
            </a:r>
            <a:r>
              <a:rPr lang="en-US" sz="2800" dirty="0" smtClean="0">
                <a:solidFill>
                  <a:srgbClr val="FFFF99"/>
                </a:solidFill>
                <a:effectLst>
                  <a:outerShdw blurRad="38100" dist="38100" dir="2700000" algn="tl">
                    <a:srgbClr val="000000">
                      <a:alpha val="43137"/>
                    </a:srgbClr>
                  </a:outerShdw>
                </a:effectLst>
              </a:rPr>
              <a:t> … in spite of the careful biblical and scientific research that has accumulated in support of the creationists’ view, there are problems that make the theory wrong to most (including many evangelical) scientists …</a:t>
            </a:r>
            <a:r>
              <a:rPr lang="en-US" sz="2800" b="1" u="sng" dirty="0" smtClean="0">
                <a:solidFill>
                  <a:srgbClr val="FFFF99"/>
                </a:solidFill>
                <a:effectLst>
                  <a:outerShdw blurRad="38100" dist="38100" dir="2700000" algn="tl">
                    <a:srgbClr val="000000">
                      <a:alpha val="43137"/>
                    </a:srgbClr>
                  </a:outerShdw>
                </a:effectLst>
              </a:rPr>
              <a:t> Data from various </a:t>
            </a:r>
            <a:endParaRPr lang="en-US" sz="28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37</a:t>
            </a:fld>
            <a:endParaRPr lang="en-US" dirty="0"/>
          </a:p>
        </p:txBody>
      </p:sp>
      <p:pic>
        <p:nvPicPr>
          <p:cNvPr id="8194" name="Picture 2"/>
          <p:cNvPicPr>
            <a:picLocks noChangeAspect="1" noChangeArrowheads="1"/>
          </p:cNvPicPr>
          <p:nvPr/>
        </p:nvPicPr>
        <p:blipFill>
          <a:blip r:embed="rId3" cstate="print"/>
          <a:srcRect/>
          <a:stretch>
            <a:fillRect/>
          </a:stretch>
        </p:blipFill>
        <p:spPr bwMode="auto">
          <a:xfrm>
            <a:off x="7326085" y="4038600"/>
            <a:ext cx="1741714" cy="2438400"/>
          </a:xfrm>
          <a:prstGeom prst="rect">
            <a:avLst/>
          </a:prstGeom>
          <a:noFill/>
          <a:ln w="9525">
            <a:noFill/>
            <a:miter lim="800000"/>
            <a:headEnd/>
            <a:tailEnd/>
          </a:ln>
          <a:effectLst/>
        </p:spPr>
      </p:pic>
      <p:sp>
        <p:nvSpPr>
          <p:cNvPr id="6" name="Content Placeholder 2"/>
          <p:cNvSpPr txBox="1">
            <a:spLocks/>
          </p:cNvSpPr>
          <p:nvPr/>
        </p:nvSpPr>
        <p:spPr bwMode="auto">
          <a:xfrm>
            <a:off x="152400" y="4114800"/>
            <a:ext cx="7315200" cy="2743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800" b="1" u="sng" dirty="0" smtClean="0">
                <a:solidFill>
                  <a:srgbClr val="FFFF99"/>
                </a:solidFill>
                <a:effectLst>
                  <a:outerShdw blurRad="38100" dist="38100" dir="2700000" algn="tl">
                    <a:srgbClr val="000000">
                      <a:alpha val="43137"/>
                    </a:srgbClr>
                  </a:outerShdw>
                </a:effectLst>
              </a:rPr>
              <a:t>disciplines point to</a:t>
            </a:r>
            <a:r>
              <a:rPr lang="en-US" sz="2800" u="sng" dirty="0" smtClean="0">
                <a:solidFill>
                  <a:srgbClr val="FFFF99"/>
                </a:solidFill>
                <a:effectLst>
                  <a:outerShdw blurRad="38100" dist="38100" dir="2700000" algn="tl">
                    <a:srgbClr val="000000">
                      <a:alpha val="43137"/>
                    </a:srgbClr>
                  </a:outerShdw>
                </a:effectLst>
              </a:rPr>
              <a:t> a very old earth and an even older universe</a:t>
            </a:r>
            <a:r>
              <a:rPr lang="en-US" sz="2800" dirty="0" smtClean="0">
                <a:solidFill>
                  <a:srgbClr val="FFFF99"/>
                </a:solidFill>
                <a:effectLst>
                  <a:outerShdw blurRad="38100" dist="38100" dir="2700000" algn="tl">
                    <a:srgbClr val="000000">
                      <a:alpha val="43137"/>
                    </a:srgbClr>
                  </a:outerShdw>
                </a:effectLst>
              </a:rPr>
              <a:t> …”  </a:t>
            </a:r>
          </a:p>
          <a:p>
            <a:pPr algn="ctr"/>
            <a:endParaRPr lang="en-US" sz="1050" dirty="0" smtClean="0">
              <a:solidFill>
                <a:srgbClr val="FFFF99"/>
              </a:solidFill>
              <a:effectLst>
                <a:outerShdw blurRad="38100" dist="38100" dir="2700000" algn="tl">
                  <a:srgbClr val="000000">
                    <a:alpha val="43137"/>
                  </a:srgbClr>
                </a:outerShdw>
              </a:effectLst>
            </a:endParaRPr>
          </a:p>
          <a:p>
            <a:pPr algn="ctr"/>
            <a:r>
              <a:rPr lang="en-US" sz="2800" dirty="0" smtClean="0">
                <a:solidFill>
                  <a:srgbClr val="FFFF99"/>
                </a:solidFill>
                <a:effectLst>
                  <a:outerShdw blurRad="38100" dist="38100" dir="2700000" algn="tl">
                    <a:srgbClr val="000000">
                      <a:alpha val="43137"/>
                    </a:srgbClr>
                  </a:outerShdw>
                </a:effectLst>
              </a:rPr>
              <a:t>Dr. James </a:t>
            </a:r>
            <a:r>
              <a:rPr lang="en-US" sz="2800" dirty="0" err="1" smtClean="0">
                <a:solidFill>
                  <a:srgbClr val="FFFF99"/>
                </a:solidFill>
                <a:effectLst>
                  <a:outerShdw blurRad="38100" dist="38100" dir="2700000" algn="tl">
                    <a:srgbClr val="000000">
                      <a:alpha val="43137"/>
                    </a:srgbClr>
                  </a:outerShdw>
                </a:effectLst>
              </a:rPr>
              <a:t>Boice</a:t>
            </a:r>
            <a:r>
              <a:rPr lang="en-US" sz="2800" dirty="0" smtClean="0">
                <a:solidFill>
                  <a:srgbClr val="FFFF99"/>
                </a:solidFill>
                <a:effectLst>
                  <a:outerShdw blurRad="38100" dist="38100" dir="2700000" algn="tl">
                    <a:srgbClr val="000000">
                      <a:alpha val="43137"/>
                    </a:srgbClr>
                  </a:outerShdw>
                </a:effectLst>
              </a:rPr>
              <a:t>, Pastor (speaker on The Biblical Study Hour), Genesis, An Expositional Commentary, Vol.1, Pgs. 57-62.</a:t>
            </a:r>
            <a:endParaRPr lang="en-US" sz="2800" dirty="0">
              <a:solidFill>
                <a:srgbClr val="FFFF99"/>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914400"/>
          </a:xfrm>
        </p:spPr>
        <p:txBody>
          <a:bodyPr anchor="t" anchorCtr="0">
            <a:noAutofit/>
          </a:bodyPr>
          <a:lstStyle/>
          <a:p>
            <a:pPr>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Old </a:t>
            </a:r>
            <a:r>
              <a:rPr lang="en-US" sz="4000" cap="none" dirty="0" err="1" smtClean="0">
                <a:solidFill>
                  <a:srgbClr val="FFFF99"/>
                </a:solidFill>
                <a:effectLst>
                  <a:outerShdw blurRad="127000" dist="63500" dir="2700000" algn="tl" rotWithShape="0">
                    <a:prstClr val="black"/>
                  </a:outerShdw>
                </a:effectLst>
                <a:latin typeface="Arial" pitchFamily="34" charset="0"/>
                <a:cs typeface="Arial" pitchFamily="34" charset="0"/>
              </a:rPr>
              <a:t>Earthers</a:t>
            </a: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Twist the Clear Meaning of the Biblical Text (and admit it)</a:t>
            </a: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endPar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endParaRPr>
          </a:p>
        </p:txBody>
      </p:sp>
      <p:sp>
        <p:nvSpPr>
          <p:cNvPr id="3" name="Content Placeholder 2"/>
          <p:cNvSpPr txBox="1">
            <a:spLocks/>
          </p:cNvSpPr>
          <p:nvPr/>
        </p:nvSpPr>
        <p:spPr bwMode="auto">
          <a:xfrm>
            <a:off x="152400" y="1676400"/>
            <a:ext cx="67056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US" sz="2800" dirty="0" smtClean="0">
                <a:solidFill>
                  <a:srgbClr val="FFFF99"/>
                </a:solidFill>
                <a:effectLst>
                  <a:outerShdw blurRad="38100" dist="38100" dir="2700000" algn="tl">
                    <a:srgbClr val="000000">
                      <a:alpha val="43137"/>
                    </a:srgbClr>
                  </a:outerShdw>
                </a:effectLst>
              </a:rPr>
              <a:t>“In this article I have advocated an interpretation of biblical cosmogony according to which Scripture is </a:t>
            </a:r>
            <a:r>
              <a:rPr lang="en-US" sz="2800" u="sng" dirty="0" smtClean="0">
                <a:solidFill>
                  <a:srgbClr val="FFFF99"/>
                </a:solidFill>
                <a:effectLst>
                  <a:outerShdw blurRad="38100" dist="38100" dir="2700000" algn="tl">
                    <a:srgbClr val="000000">
                      <a:alpha val="43137"/>
                    </a:srgbClr>
                  </a:outerShdw>
                </a:effectLst>
              </a:rPr>
              <a:t>open to the </a:t>
            </a:r>
            <a:r>
              <a:rPr lang="en-US" sz="2800" b="1" u="sng" dirty="0" smtClean="0">
                <a:solidFill>
                  <a:srgbClr val="FFFF99"/>
                </a:solidFill>
                <a:effectLst>
                  <a:outerShdw blurRad="38100" dist="38100" dir="2700000" algn="tl">
                    <a:srgbClr val="000000">
                      <a:alpha val="43137"/>
                    </a:srgbClr>
                  </a:outerShdw>
                </a:effectLst>
              </a:rPr>
              <a:t>current scientific view</a:t>
            </a:r>
            <a:r>
              <a:rPr lang="en-US" sz="2800" u="sng" dirty="0" smtClean="0">
                <a:solidFill>
                  <a:srgbClr val="FFFF99"/>
                </a:solidFill>
                <a:effectLst>
                  <a:outerShdw blurRad="38100" dist="38100" dir="2700000" algn="tl">
                    <a:srgbClr val="000000">
                      <a:alpha val="43137"/>
                    </a:srgbClr>
                  </a:outerShdw>
                </a:effectLst>
              </a:rPr>
              <a:t> of a very old universe</a:t>
            </a:r>
            <a:r>
              <a:rPr lang="en-US" sz="2800" dirty="0" smtClean="0">
                <a:solidFill>
                  <a:srgbClr val="FFFF99"/>
                </a:solidFill>
                <a:effectLst>
                  <a:outerShdw blurRad="38100" dist="38100" dir="2700000" algn="tl">
                    <a:srgbClr val="000000">
                      <a:alpha val="43137"/>
                    </a:srgbClr>
                  </a:outerShdw>
                </a:effectLst>
              </a:rPr>
              <a:t>, and in that respect, does not discountenance the theory of the evolutionary origin of man.”  </a:t>
            </a:r>
          </a:p>
          <a:p>
            <a:pPr algn="ctr"/>
            <a:endParaRPr lang="en-US" sz="1100" dirty="0" smtClean="0">
              <a:solidFill>
                <a:srgbClr val="FFFF99"/>
              </a:solidFill>
              <a:effectLst>
                <a:outerShdw blurRad="38100" dist="38100" dir="2700000" algn="tl">
                  <a:srgbClr val="000000">
                    <a:alpha val="43137"/>
                  </a:srgbClr>
                </a:outerShdw>
              </a:effectLst>
            </a:endParaRPr>
          </a:p>
          <a:p>
            <a:pPr algn="ctr"/>
            <a:r>
              <a:rPr lang="en-US" sz="2800" dirty="0" smtClean="0">
                <a:solidFill>
                  <a:srgbClr val="FFFF99"/>
                </a:solidFill>
                <a:effectLst>
                  <a:outerShdw blurRad="38100" dist="38100" dir="2700000" algn="tl">
                    <a:srgbClr val="000000">
                      <a:alpha val="43137"/>
                    </a:srgbClr>
                  </a:outerShdw>
                </a:effectLst>
              </a:rPr>
              <a:t>Meredith Kline (Framework Hypothesis), “Space and Time in the Genesis Cosmogony”, Perspectives on Science and the Christian Faith, 48:2-15, 1996.</a:t>
            </a:r>
            <a:endParaRPr lang="en-US" sz="28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38</a:t>
            </a:fld>
            <a:endParaRPr lang="en-US" dirty="0"/>
          </a:p>
        </p:txBody>
      </p:sp>
      <p:pic>
        <p:nvPicPr>
          <p:cNvPr id="9218" name="Picture 2"/>
          <p:cNvPicPr>
            <a:picLocks noChangeAspect="1" noChangeArrowheads="1"/>
          </p:cNvPicPr>
          <p:nvPr/>
        </p:nvPicPr>
        <p:blipFill>
          <a:blip r:embed="rId3" cstate="print"/>
          <a:srcRect/>
          <a:stretch>
            <a:fillRect/>
          </a:stretch>
        </p:blipFill>
        <p:spPr bwMode="auto">
          <a:xfrm>
            <a:off x="6705600" y="2362200"/>
            <a:ext cx="2286000" cy="29832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914400"/>
          </a:xfrm>
        </p:spPr>
        <p:txBody>
          <a:bodyPr anchor="t" anchorCtr="0">
            <a:noAutofit/>
          </a:bodyPr>
          <a:lstStyle/>
          <a:p>
            <a:pPr>
              <a:defRPr/>
            </a:pP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Old </a:t>
            </a:r>
            <a:r>
              <a:rPr lang="en-US" sz="4000" cap="none" dirty="0" err="1" smtClean="0">
                <a:solidFill>
                  <a:srgbClr val="FFFF99"/>
                </a:solidFill>
                <a:effectLst>
                  <a:outerShdw blurRad="127000" dist="63500" dir="2700000" algn="tl" rotWithShape="0">
                    <a:prstClr val="black"/>
                  </a:outerShdw>
                </a:effectLst>
                <a:latin typeface="Arial" pitchFamily="34" charset="0"/>
                <a:cs typeface="Arial" pitchFamily="34" charset="0"/>
              </a:rPr>
              <a:t>Earthers</a:t>
            </a:r>
            <a:r>
              <a:rPr lang="en-US" sz="4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Twist the Clear Meaning of the Biblical Text (and admit it)</a:t>
            </a:r>
            <a: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10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endParaRPr lang="en-US" sz="4000" dirty="0" smtClean="0">
              <a:solidFill>
                <a:srgbClr val="FFFF99"/>
              </a:solidFill>
              <a:effectLst>
                <a:outerShdw blurRad="127000" dist="63500" dir="2700000" algn="tl" rotWithShape="0">
                  <a:prstClr val="black"/>
                </a:outerShdw>
              </a:effectLst>
              <a:latin typeface="Arial" pitchFamily="34" charset="0"/>
              <a:cs typeface="Arial" pitchFamily="34" charset="0"/>
            </a:endParaRPr>
          </a:p>
        </p:txBody>
      </p:sp>
      <p:sp>
        <p:nvSpPr>
          <p:cNvPr id="3" name="Content Placeholder 2"/>
          <p:cNvSpPr txBox="1">
            <a:spLocks/>
          </p:cNvSpPr>
          <p:nvPr/>
        </p:nvSpPr>
        <p:spPr bwMode="auto">
          <a:xfrm>
            <a:off x="304800" y="1981200"/>
            <a:ext cx="61722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n-US" sz="2800" dirty="0" smtClean="0">
                <a:solidFill>
                  <a:srgbClr val="FFFF99"/>
                </a:solidFill>
                <a:effectLst>
                  <a:outerShdw blurRad="38100" dist="38100" dir="2700000" algn="tl">
                    <a:srgbClr val="000000">
                      <a:alpha val="43137"/>
                    </a:srgbClr>
                  </a:outerShdw>
                </a:effectLst>
              </a:rPr>
              <a:t>“Yes, the </a:t>
            </a:r>
            <a:r>
              <a:rPr lang="en-US" sz="2800" u="sng" dirty="0" smtClean="0">
                <a:solidFill>
                  <a:srgbClr val="FFFF99"/>
                </a:solidFill>
                <a:effectLst>
                  <a:outerShdw blurRad="38100" dist="38100" dir="2700000" algn="tl">
                    <a:srgbClr val="000000">
                      <a:alpha val="43137"/>
                    </a:srgbClr>
                  </a:outerShdw>
                </a:effectLst>
              </a:rPr>
              <a:t>young earth creationists have the strongest exegetical case</a:t>
            </a:r>
            <a:r>
              <a:rPr lang="en-US" sz="2800" dirty="0" smtClean="0">
                <a:solidFill>
                  <a:srgbClr val="FFFF99"/>
                </a:solidFill>
                <a:effectLst>
                  <a:outerShdw blurRad="38100" dist="38100" dir="2700000" algn="tl">
                    <a:srgbClr val="000000">
                      <a:alpha val="43137"/>
                    </a:srgbClr>
                  </a:outerShdw>
                </a:effectLst>
              </a:rPr>
              <a:t> … </a:t>
            </a:r>
          </a:p>
          <a:p>
            <a:pPr algn="ctr"/>
            <a:endParaRPr lang="en-US" sz="2800" dirty="0" smtClean="0">
              <a:solidFill>
                <a:srgbClr val="FFFF99"/>
              </a:solidFill>
              <a:effectLst>
                <a:outerShdw blurRad="38100" dist="38100" dir="2700000" algn="tl">
                  <a:srgbClr val="000000">
                    <a:alpha val="43137"/>
                  </a:srgbClr>
                </a:outerShdw>
              </a:effectLst>
            </a:endParaRPr>
          </a:p>
          <a:p>
            <a:pPr algn="ctr"/>
            <a:r>
              <a:rPr lang="en-US" sz="2800" dirty="0" smtClean="0">
                <a:solidFill>
                  <a:srgbClr val="FFFF99"/>
                </a:solidFill>
                <a:effectLst>
                  <a:outerShdw blurRad="38100" dist="38100" dir="2700000" algn="tl">
                    <a:srgbClr val="000000">
                      <a:alpha val="43137"/>
                    </a:srgbClr>
                  </a:outerShdw>
                </a:effectLst>
              </a:rPr>
              <a:t>Well, </a:t>
            </a:r>
            <a:r>
              <a:rPr lang="en-US" sz="2800" b="1" u="sng" dirty="0" smtClean="0">
                <a:solidFill>
                  <a:srgbClr val="FFFF99"/>
                </a:solidFill>
                <a:effectLst>
                  <a:outerShdw blurRad="38100" dist="38100" dir="2700000" algn="tl">
                    <a:srgbClr val="000000">
                      <a:alpha val="43137"/>
                    </a:srgbClr>
                  </a:outerShdw>
                </a:effectLst>
              </a:rPr>
              <a:t>science teaches</a:t>
            </a:r>
            <a:r>
              <a:rPr lang="en-US" sz="2800" u="sng" dirty="0" smtClean="0">
                <a:solidFill>
                  <a:srgbClr val="FFFF99"/>
                </a:solidFill>
                <a:effectLst>
                  <a:outerShdw blurRad="38100" dist="38100" dir="2700000" algn="tl">
                    <a:srgbClr val="000000">
                      <a:alpha val="43137"/>
                    </a:srgbClr>
                  </a:outerShdw>
                </a:effectLst>
              </a:rPr>
              <a:t> an old earth, so we have to go along with it</a:t>
            </a:r>
            <a:r>
              <a:rPr lang="en-US" sz="2800" dirty="0" smtClean="0">
                <a:solidFill>
                  <a:srgbClr val="FFFF99"/>
                </a:solidFill>
                <a:effectLst>
                  <a:outerShdw blurRad="38100" dist="38100" dir="2700000" algn="tl">
                    <a:srgbClr val="000000">
                      <a:alpha val="43137"/>
                    </a:srgbClr>
                  </a:outerShdw>
                </a:effectLst>
              </a:rPr>
              <a:t>.”, </a:t>
            </a:r>
          </a:p>
          <a:p>
            <a:pPr algn="ctr"/>
            <a:endParaRPr lang="en-US" sz="2800" dirty="0" smtClean="0">
              <a:solidFill>
                <a:srgbClr val="FFFF99"/>
              </a:solidFill>
              <a:effectLst>
                <a:outerShdw blurRad="38100" dist="38100" dir="2700000" algn="tl">
                  <a:srgbClr val="000000">
                    <a:alpha val="43137"/>
                  </a:srgbClr>
                </a:outerShdw>
              </a:effectLst>
            </a:endParaRPr>
          </a:p>
          <a:p>
            <a:pPr algn="ctr"/>
            <a:endParaRPr lang="en-US" sz="2800" dirty="0" smtClean="0">
              <a:solidFill>
                <a:srgbClr val="FFFF99"/>
              </a:solidFill>
              <a:effectLst>
                <a:outerShdw blurRad="38100" dist="38100" dir="2700000" algn="tl">
                  <a:srgbClr val="000000">
                    <a:alpha val="43137"/>
                  </a:srgbClr>
                </a:outerShdw>
              </a:effectLst>
            </a:endParaRPr>
          </a:p>
          <a:p>
            <a:pPr algn="ctr"/>
            <a:r>
              <a:rPr lang="en-US" sz="2800" dirty="0" smtClean="0">
                <a:solidFill>
                  <a:srgbClr val="FFFF99"/>
                </a:solidFill>
                <a:effectLst>
                  <a:outerShdw blurRad="38100" dist="38100" dir="2700000" algn="tl">
                    <a:srgbClr val="000000">
                      <a:alpha val="43137"/>
                    </a:srgbClr>
                  </a:outerShdw>
                </a:effectLst>
              </a:rPr>
              <a:t>William </a:t>
            </a:r>
            <a:r>
              <a:rPr lang="en-US" sz="2800" dirty="0" err="1" smtClean="0">
                <a:solidFill>
                  <a:srgbClr val="FFFF99"/>
                </a:solidFill>
                <a:effectLst>
                  <a:outerShdw blurRad="38100" dist="38100" dir="2700000" algn="tl">
                    <a:srgbClr val="000000">
                      <a:alpha val="43137"/>
                    </a:srgbClr>
                  </a:outerShdw>
                </a:effectLst>
              </a:rPr>
              <a:t>Dembski</a:t>
            </a:r>
            <a:r>
              <a:rPr lang="en-US" sz="2800" dirty="0" smtClean="0">
                <a:solidFill>
                  <a:srgbClr val="FFFF99"/>
                </a:solidFill>
                <a:effectLst>
                  <a:outerShdw blurRad="38100" dist="38100" dir="2700000" algn="tl">
                    <a:srgbClr val="000000">
                      <a:alpha val="43137"/>
                    </a:srgbClr>
                  </a:outerShdw>
                </a:effectLst>
              </a:rPr>
              <a:t> </a:t>
            </a:r>
          </a:p>
          <a:p>
            <a:pPr algn="ctr"/>
            <a:r>
              <a:rPr lang="en-US" sz="2800" dirty="0" smtClean="0">
                <a:solidFill>
                  <a:srgbClr val="FFFF99"/>
                </a:solidFill>
                <a:effectLst>
                  <a:outerShdw blurRad="38100" dist="38100" dir="2700000" algn="tl">
                    <a:srgbClr val="000000">
                      <a:alpha val="43137"/>
                    </a:srgbClr>
                  </a:outerShdw>
                </a:effectLst>
              </a:rPr>
              <a:t>(Intelligent Design Movement).</a:t>
            </a:r>
            <a:endParaRPr lang="en-US" sz="28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39</a:t>
            </a:fld>
            <a:endParaRPr lang="en-US" dirty="0"/>
          </a:p>
        </p:txBody>
      </p:sp>
      <p:pic>
        <p:nvPicPr>
          <p:cNvPr id="10242" name="Picture 2"/>
          <p:cNvPicPr>
            <a:picLocks noChangeAspect="1" noChangeArrowheads="1"/>
          </p:cNvPicPr>
          <p:nvPr/>
        </p:nvPicPr>
        <p:blipFill>
          <a:blip r:embed="rId3" cstate="print"/>
          <a:srcRect/>
          <a:stretch>
            <a:fillRect/>
          </a:stretch>
        </p:blipFill>
        <p:spPr bwMode="auto">
          <a:xfrm>
            <a:off x="6400800" y="2286000"/>
            <a:ext cx="2600325" cy="28652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Day means 01620"/>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914400"/>
          </a:xfrm>
        </p:spPr>
        <p:txBody>
          <a:bodyPr anchor="t" anchorCtr="0">
            <a:noAutofit/>
          </a:bodyPr>
          <a:lstStyle/>
          <a:p>
            <a:pPr>
              <a:defRPr/>
            </a:pPr>
            <a:r>
              <a:rPr lang="en-US" sz="3400" cap="none" dirty="0" smtClean="0">
                <a:solidFill>
                  <a:srgbClr val="FFFF99"/>
                </a:solidFill>
                <a:effectLst>
                  <a:outerShdw blurRad="127000" dist="63500" dir="2700000" algn="tl" rotWithShape="0">
                    <a:prstClr val="black"/>
                  </a:outerShdw>
                </a:effectLst>
                <a:latin typeface="Arial" pitchFamily="34" charset="0"/>
                <a:cs typeface="Arial" pitchFamily="34" charset="0"/>
              </a:rPr>
              <a:t>Old </a:t>
            </a:r>
            <a:r>
              <a:rPr lang="en-US" sz="3400" cap="none" dirty="0" err="1" smtClean="0">
                <a:solidFill>
                  <a:srgbClr val="FFFF99"/>
                </a:solidFill>
                <a:effectLst>
                  <a:outerShdw blurRad="127000" dist="63500" dir="2700000" algn="tl" rotWithShape="0">
                    <a:prstClr val="black"/>
                  </a:outerShdw>
                </a:effectLst>
                <a:latin typeface="Arial" pitchFamily="34" charset="0"/>
                <a:cs typeface="Arial" pitchFamily="34" charset="0"/>
              </a:rPr>
              <a:t>Earthers</a:t>
            </a:r>
            <a:r>
              <a:rPr lang="en-US" sz="34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Twist the Clear Meaning of the Biblical Text Because of a Higher Authority</a:t>
            </a:r>
            <a:r>
              <a:rPr lang="en-US" sz="3400"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3400"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34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34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endParaRPr lang="en-US" sz="3400" dirty="0" smtClean="0">
              <a:solidFill>
                <a:srgbClr val="FFFF99"/>
              </a:solidFill>
              <a:effectLst>
                <a:outerShdw blurRad="127000" dist="63500" dir="2700000" algn="tl" rotWithShape="0">
                  <a:prstClr val="black"/>
                </a:outerShdw>
              </a:effectLst>
              <a:latin typeface="Arial" pitchFamily="34" charset="0"/>
              <a:cs typeface="Arial" pitchFamily="34" charset="0"/>
            </a:endParaRPr>
          </a:p>
        </p:txBody>
      </p:sp>
      <p:sp>
        <p:nvSpPr>
          <p:cNvPr id="3" name="Content Placeholder 2"/>
          <p:cNvSpPr txBox="1">
            <a:spLocks/>
          </p:cNvSpPr>
          <p:nvPr/>
        </p:nvSpPr>
        <p:spPr bwMode="auto">
          <a:xfrm>
            <a:off x="304800" y="1524000"/>
            <a:ext cx="88392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800" b="1" dirty="0" smtClean="0">
                <a:solidFill>
                  <a:srgbClr val="FFFF99"/>
                </a:solidFill>
                <a:effectLst>
                  <a:outerShdw blurRad="38100" dist="38100" dir="2700000" algn="tl">
                    <a:srgbClr val="000000">
                      <a:alpha val="43137"/>
                    </a:srgbClr>
                  </a:outerShdw>
                </a:effectLst>
              </a:rPr>
              <a:t>According to Old </a:t>
            </a:r>
            <a:r>
              <a:rPr lang="en-US" sz="2800" b="1" dirty="0" err="1" smtClean="0">
                <a:solidFill>
                  <a:srgbClr val="FFFF99"/>
                </a:solidFill>
                <a:effectLst>
                  <a:outerShdw blurRad="38100" dist="38100" dir="2700000" algn="tl">
                    <a:srgbClr val="000000">
                      <a:alpha val="43137"/>
                    </a:srgbClr>
                  </a:outerShdw>
                </a:effectLst>
              </a:rPr>
              <a:t>Earthers</a:t>
            </a:r>
            <a:r>
              <a:rPr lang="en-US" sz="2800" b="1" dirty="0" smtClean="0">
                <a:solidFill>
                  <a:srgbClr val="FFFF99"/>
                </a:solidFill>
                <a:effectLst>
                  <a:outerShdw blurRad="38100" dist="38100" dir="2700000" algn="tl">
                    <a:srgbClr val="000000">
                      <a:alpha val="43137"/>
                    </a:srgbClr>
                  </a:outerShdw>
                </a:effectLst>
              </a:rPr>
              <a:t>,</a:t>
            </a:r>
            <a:r>
              <a:rPr lang="en-US" sz="2800" b="1" u="sng" dirty="0" smtClean="0">
                <a:solidFill>
                  <a:srgbClr val="FFFF99"/>
                </a:solidFill>
                <a:effectLst>
                  <a:outerShdw blurRad="38100" dist="38100" dir="2700000" algn="tl">
                    <a:srgbClr val="000000">
                      <a:alpha val="43137"/>
                    </a:srgbClr>
                  </a:outerShdw>
                </a:effectLst>
              </a:rPr>
              <a:t> Evolutionist religious interpretations</a:t>
            </a:r>
            <a:r>
              <a:rPr lang="en-US" sz="2800" b="1" dirty="0" smtClean="0">
                <a:solidFill>
                  <a:srgbClr val="FFFF99"/>
                </a:solidFill>
                <a:effectLst>
                  <a:outerShdw blurRad="38100" dist="38100" dir="2700000" algn="tl">
                    <a:srgbClr val="000000">
                      <a:alpha val="43137"/>
                    </a:srgbClr>
                  </a:outerShdw>
                </a:effectLst>
              </a:rPr>
              <a:t> of some scientific data </a:t>
            </a:r>
            <a:r>
              <a:rPr lang="en-US" sz="2800" b="1" u="sng" dirty="0" smtClean="0">
                <a:solidFill>
                  <a:srgbClr val="FFFF99"/>
                </a:solidFill>
                <a:effectLst>
                  <a:outerShdw blurRad="38100" dist="38100" dir="2700000" algn="tl">
                    <a:srgbClr val="000000">
                      <a:alpha val="43137"/>
                    </a:srgbClr>
                  </a:outerShdw>
                </a:effectLst>
              </a:rPr>
              <a:t>takes precedence over the clear meaning of the Biblical text.</a:t>
            </a:r>
            <a:r>
              <a:rPr lang="en-US" sz="2800" b="1" dirty="0" smtClean="0">
                <a:solidFill>
                  <a:srgbClr val="FFFF99"/>
                </a:solidFill>
                <a:effectLst>
                  <a:outerShdw blurRad="38100" dist="38100" dir="2700000" algn="tl">
                    <a:srgbClr val="000000">
                      <a:alpha val="43137"/>
                    </a:srgbClr>
                  </a:outerShdw>
                </a:effectLst>
              </a:rPr>
              <a:t>  Therefore, they are saying , </a:t>
            </a:r>
            <a:r>
              <a:rPr lang="en-US" sz="2800" b="1" u="sng" dirty="0" smtClean="0">
                <a:effectLst>
                  <a:outerShdw blurRad="38100" dist="38100" dir="2700000" algn="tl">
                    <a:srgbClr val="000000">
                      <a:alpha val="43137"/>
                    </a:srgbClr>
                  </a:outerShdw>
                </a:effectLst>
              </a:rPr>
              <a:t>you don’t have to take God’s word as written</a:t>
            </a:r>
            <a:r>
              <a:rPr lang="en-US" sz="2800" b="1" dirty="0" smtClean="0">
                <a:solidFill>
                  <a:srgbClr val="FFFF99"/>
                </a:solidFill>
                <a:effectLst>
                  <a:outerShdw blurRad="38100" dist="38100" dir="2700000" algn="tl">
                    <a:srgbClr val="000000">
                      <a:alpha val="43137"/>
                    </a:srgbClr>
                  </a:outerShdw>
                </a:effectLst>
              </a:rPr>
              <a:t> and you can interpret it based on external interpretations.  </a:t>
            </a:r>
          </a:p>
          <a:p>
            <a:endParaRPr lang="en-US" sz="1000" dirty="0" smtClean="0">
              <a:solidFill>
                <a:srgbClr val="FFFF99"/>
              </a:solidFill>
              <a:effectLst>
                <a:outerShdw blurRad="38100" dist="38100" dir="2700000" algn="tl">
                  <a:srgbClr val="000000">
                    <a:alpha val="43137"/>
                  </a:srgbClr>
                </a:outerShdw>
              </a:effectLst>
            </a:endParaRPr>
          </a:p>
          <a:p>
            <a:r>
              <a:rPr lang="en-US" sz="2800" b="1" dirty="0" smtClean="0">
                <a:solidFill>
                  <a:srgbClr val="FFFF99"/>
                </a:solidFill>
                <a:effectLst>
                  <a:outerShdw blurRad="38100" dist="38100" dir="2700000" algn="tl">
                    <a:srgbClr val="000000">
                      <a:alpha val="43137"/>
                    </a:srgbClr>
                  </a:outerShdw>
                </a:effectLst>
              </a:rPr>
              <a:t>Thus, the </a:t>
            </a:r>
            <a:r>
              <a:rPr lang="en-US" sz="2800" b="1" dirty="0" err="1" smtClean="0">
                <a:solidFill>
                  <a:srgbClr val="FFFF99"/>
                </a:solidFill>
                <a:effectLst>
                  <a:outerShdw blurRad="38100" dist="38100" dir="2700000" algn="tl">
                    <a:srgbClr val="000000">
                      <a:alpha val="43137"/>
                    </a:srgbClr>
                  </a:outerShdw>
                </a:effectLst>
              </a:rPr>
              <a:t>interpretetions</a:t>
            </a:r>
            <a:r>
              <a:rPr lang="en-US" sz="2800" b="1" dirty="0" smtClean="0">
                <a:solidFill>
                  <a:srgbClr val="FFFF99"/>
                </a:solidFill>
                <a:effectLst>
                  <a:outerShdw blurRad="38100" dist="38100" dir="2700000" algn="tl">
                    <a:srgbClr val="000000">
                      <a:alpha val="43137"/>
                    </a:srgbClr>
                  </a:outerShdw>
                </a:effectLst>
              </a:rPr>
              <a:t> of the Evolutionist Scientists have thus become ‘gods’ to these Old </a:t>
            </a:r>
            <a:r>
              <a:rPr lang="en-US" sz="2800" b="1" dirty="0" err="1" smtClean="0">
                <a:solidFill>
                  <a:srgbClr val="FFFF99"/>
                </a:solidFill>
                <a:effectLst>
                  <a:outerShdw blurRad="38100" dist="38100" dir="2700000" algn="tl">
                    <a:srgbClr val="000000">
                      <a:alpha val="43137"/>
                    </a:srgbClr>
                  </a:outerShdw>
                </a:effectLst>
              </a:rPr>
              <a:t>Earthers</a:t>
            </a:r>
            <a:r>
              <a:rPr lang="en-US" sz="2800" b="1" dirty="0" smtClean="0">
                <a:solidFill>
                  <a:srgbClr val="FFFF99"/>
                </a:solidFill>
                <a:effectLst>
                  <a:outerShdw blurRad="38100" dist="38100" dir="2700000" algn="tl">
                    <a:srgbClr val="000000">
                      <a:alpha val="43137"/>
                    </a:srgbClr>
                  </a:outerShdw>
                </a:effectLst>
              </a:rPr>
              <a:t>.  The Evolutionist Scientists’ words have more authority to them than the Word of God itself.</a:t>
            </a:r>
          </a:p>
          <a:p>
            <a:r>
              <a:rPr lang="en-US" sz="1000" b="1" dirty="0" smtClean="0">
                <a:solidFill>
                  <a:srgbClr val="FFFF99"/>
                </a:solidFill>
                <a:effectLst>
                  <a:outerShdw blurRad="38100" dist="38100" dir="2700000" algn="tl">
                    <a:srgbClr val="000000">
                      <a:alpha val="43137"/>
                    </a:srgbClr>
                  </a:outerShdw>
                </a:effectLst>
              </a:rPr>
              <a:t> </a:t>
            </a:r>
          </a:p>
          <a:p>
            <a:pPr algn="ctr"/>
            <a:r>
              <a:rPr lang="en-US" sz="2800" b="1" dirty="0" smtClean="0">
                <a:solidFill>
                  <a:srgbClr val="FFFF99"/>
                </a:solidFill>
                <a:effectLst>
                  <a:outerShdw blurRad="38100" dist="38100" dir="2700000" algn="tl">
                    <a:srgbClr val="000000">
                      <a:alpha val="43137"/>
                    </a:srgbClr>
                  </a:outerShdw>
                </a:effectLst>
              </a:rPr>
              <a:t>(Ex. 20:3 No other gods)    </a:t>
            </a:r>
            <a:endParaRPr lang="en-US" sz="28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304800"/>
            <a:ext cx="9144000" cy="914400"/>
          </a:xfrm>
        </p:spPr>
        <p:txBody>
          <a:bodyPr anchor="t" anchorCtr="0">
            <a:noAutofit/>
          </a:bodyPr>
          <a:lstStyle/>
          <a:p>
            <a:pPr>
              <a:defRPr/>
            </a:pPr>
            <a:r>
              <a:rPr lang="en-US" sz="3400" cap="none" dirty="0" smtClean="0">
                <a:solidFill>
                  <a:srgbClr val="FFFF99"/>
                </a:solidFill>
                <a:effectLst>
                  <a:outerShdw blurRad="127000" dist="63500" dir="2700000" algn="tl" rotWithShape="0">
                    <a:prstClr val="black"/>
                  </a:outerShdw>
                </a:effectLst>
                <a:latin typeface="Arial" pitchFamily="34" charset="0"/>
                <a:cs typeface="Arial" pitchFamily="34" charset="0"/>
              </a:rPr>
              <a:t>Gen. 3:1 “Indeed, Has God Said …”</a:t>
            </a:r>
            <a:r>
              <a:rPr lang="en-US" sz="3400"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3400" dirty="0" smtClean="0">
                <a:solidFill>
                  <a:srgbClr val="FFFF99"/>
                </a:solidFill>
                <a:effectLst>
                  <a:outerShdw blurRad="127000" dist="63500" dir="2700000" algn="tl" rotWithShape="0">
                    <a:prstClr val="black"/>
                  </a:outerShdw>
                </a:effectLst>
                <a:latin typeface="Arial" pitchFamily="34" charset="0"/>
                <a:cs typeface="Arial" pitchFamily="34" charset="0"/>
              </a:rPr>
            </a:br>
            <a:r>
              <a:rPr lang="en-US" sz="3400" cap="none" dirty="0" smtClean="0">
                <a:solidFill>
                  <a:srgbClr val="FFFF99"/>
                </a:solidFill>
                <a:effectLst>
                  <a:outerShdw blurRad="127000" dist="63500" dir="2700000" algn="tl" rotWithShape="0">
                    <a:prstClr val="black"/>
                  </a:outerShdw>
                </a:effectLst>
                <a:latin typeface="Arial" pitchFamily="34" charset="0"/>
                <a:cs typeface="Arial" pitchFamily="34" charset="0"/>
              </a:rPr>
              <a:t/>
            </a:r>
            <a:br>
              <a:rPr lang="en-US" sz="3400" cap="none" dirty="0" smtClean="0">
                <a:solidFill>
                  <a:srgbClr val="FFFF99"/>
                </a:solidFill>
                <a:effectLst>
                  <a:outerShdw blurRad="127000" dist="63500" dir="2700000" algn="tl" rotWithShape="0">
                    <a:prstClr val="black"/>
                  </a:outerShdw>
                </a:effectLst>
                <a:latin typeface="Arial" pitchFamily="34" charset="0"/>
                <a:cs typeface="Arial" pitchFamily="34" charset="0"/>
              </a:rPr>
            </a:br>
            <a:endParaRPr lang="en-US" sz="3400" dirty="0" smtClean="0">
              <a:solidFill>
                <a:srgbClr val="FFFF99"/>
              </a:solidFill>
              <a:effectLst>
                <a:outerShdw blurRad="127000" dist="63500" dir="2700000" algn="tl" rotWithShape="0">
                  <a:prstClr val="black"/>
                </a:outerShdw>
              </a:effectLst>
              <a:latin typeface="Arial" pitchFamily="34" charset="0"/>
              <a:cs typeface="Arial" pitchFamily="34" charset="0"/>
            </a:endParaRPr>
          </a:p>
        </p:txBody>
      </p:sp>
      <p:sp>
        <p:nvSpPr>
          <p:cNvPr id="3" name="Content Placeholder 2"/>
          <p:cNvSpPr txBox="1">
            <a:spLocks/>
          </p:cNvSpPr>
          <p:nvPr/>
        </p:nvSpPr>
        <p:spPr bwMode="auto">
          <a:xfrm>
            <a:off x="304800" y="1524000"/>
            <a:ext cx="88392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sz="28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42</a:t>
            </a:fld>
            <a:endParaRPr lang="en-US" dirty="0"/>
          </a:p>
        </p:txBody>
      </p:sp>
      <p:pic>
        <p:nvPicPr>
          <p:cNvPr id="2" name="Picture 2"/>
          <p:cNvPicPr>
            <a:picLocks noChangeAspect="1" noChangeArrowheads="1"/>
          </p:cNvPicPr>
          <p:nvPr/>
        </p:nvPicPr>
        <p:blipFill>
          <a:blip r:embed="rId3" cstate="print"/>
          <a:srcRect/>
          <a:stretch>
            <a:fillRect/>
          </a:stretch>
        </p:blipFill>
        <p:spPr bwMode="auto">
          <a:xfrm>
            <a:off x="228600" y="838200"/>
            <a:ext cx="8572500" cy="5705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Bible Plus Equals 00512"/>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Bible Modified 00814"/>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Day Thou Yrs 2Pet3"/>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itle 1"/>
          <p:cNvSpPr txBox="1">
            <a:spLocks/>
          </p:cNvSpPr>
          <p:nvPr/>
        </p:nvSpPr>
        <p:spPr>
          <a:xfrm>
            <a:off x="0" y="0"/>
            <a:ext cx="9144000" cy="12192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1 Day = 1000 Years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Day Thou Yrs Day 2Pet3"/>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6" name="Title 1"/>
          <p:cNvSpPr txBox="1">
            <a:spLocks/>
          </p:cNvSpPr>
          <p:nvPr/>
        </p:nvSpPr>
        <p:spPr>
          <a:xfrm>
            <a:off x="0" y="0"/>
            <a:ext cx="9144000" cy="12192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1 Day = 1000 Years   -   No!</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304800" y="1143000"/>
            <a:ext cx="8610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800" dirty="0" smtClean="0">
                <a:solidFill>
                  <a:srgbClr val="FFFF99"/>
                </a:solidFill>
                <a:effectLst>
                  <a:outerShdw blurRad="38100" dist="38100" dir="2700000" algn="tl">
                    <a:srgbClr val="000000">
                      <a:alpha val="43137"/>
                    </a:srgbClr>
                  </a:outerShdw>
                </a:effectLst>
              </a:rPr>
              <a:t>They are trying to take a </a:t>
            </a:r>
            <a:r>
              <a:rPr lang="en-US" sz="2800" u="sng" dirty="0" smtClean="0">
                <a:solidFill>
                  <a:srgbClr val="FFFF99"/>
                </a:solidFill>
                <a:effectLst>
                  <a:outerShdw blurRad="38100" dist="38100" dir="2700000" algn="tl">
                    <a:srgbClr val="000000">
                      <a:alpha val="43137"/>
                    </a:srgbClr>
                  </a:outerShdw>
                </a:effectLst>
              </a:rPr>
              <a:t>New Testament phrase</a:t>
            </a:r>
            <a:r>
              <a:rPr lang="en-US" sz="2800" dirty="0" smtClean="0">
                <a:solidFill>
                  <a:srgbClr val="FFFF99"/>
                </a:solidFill>
                <a:effectLst>
                  <a:outerShdw blurRad="38100" dist="38100" dir="2700000" algn="tl">
                    <a:srgbClr val="000000">
                      <a:alpha val="43137"/>
                    </a:srgbClr>
                  </a:outerShdw>
                </a:effectLst>
              </a:rPr>
              <a:t> </a:t>
            </a:r>
            <a:r>
              <a:rPr lang="en-US" sz="2800" u="sng" dirty="0" smtClean="0">
                <a:solidFill>
                  <a:srgbClr val="FFFF99"/>
                </a:solidFill>
                <a:effectLst>
                  <a:outerShdw blurRad="38100" dist="38100" dir="2700000" algn="tl">
                    <a:srgbClr val="000000">
                      <a:alpha val="43137"/>
                    </a:srgbClr>
                  </a:outerShdw>
                </a:effectLst>
              </a:rPr>
              <a:t>to try to interpret</a:t>
            </a:r>
            <a:r>
              <a:rPr lang="en-US" sz="2800" dirty="0" smtClean="0">
                <a:solidFill>
                  <a:srgbClr val="FFFF99"/>
                </a:solidFill>
                <a:effectLst>
                  <a:outerShdw blurRad="38100" dist="38100" dir="2700000" algn="tl">
                    <a:srgbClr val="000000">
                      <a:alpha val="43137"/>
                    </a:srgbClr>
                  </a:outerShdw>
                </a:effectLst>
              </a:rPr>
              <a:t> </a:t>
            </a:r>
            <a:r>
              <a:rPr lang="en-US" sz="2800" u="sng" dirty="0" smtClean="0">
                <a:solidFill>
                  <a:srgbClr val="FFFF99"/>
                </a:solidFill>
                <a:effectLst>
                  <a:outerShdw blurRad="38100" dist="38100" dir="2700000" algn="tl">
                    <a:srgbClr val="000000">
                      <a:alpha val="43137"/>
                    </a:srgbClr>
                  </a:outerShdw>
                </a:effectLst>
              </a:rPr>
              <a:t>Old Testament Grammar</a:t>
            </a:r>
            <a:r>
              <a:rPr lang="en-US" sz="2800" dirty="0" smtClean="0">
                <a:solidFill>
                  <a:srgbClr val="FFFF99"/>
                </a:solidFill>
                <a:effectLst>
                  <a:outerShdw blurRad="38100" dist="38100" dir="2700000" algn="tl">
                    <a:srgbClr val="000000">
                      <a:alpha val="43137"/>
                    </a:srgbClr>
                  </a:outerShdw>
                </a:effectLst>
              </a:rPr>
              <a:t>.</a:t>
            </a:r>
          </a:p>
          <a:p>
            <a:endParaRPr lang="en-US" sz="2000" dirty="0" smtClean="0">
              <a:solidFill>
                <a:srgbClr val="FFFF99"/>
              </a:solidFill>
              <a:effectLst>
                <a:outerShdw blurRad="38100" dist="38100" dir="2700000" algn="tl">
                  <a:srgbClr val="000000">
                    <a:alpha val="43137"/>
                  </a:srgbClr>
                </a:outerShdw>
              </a:effectLst>
            </a:endParaRPr>
          </a:p>
          <a:p>
            <a:r>
              <a:rPr lang="en-US" sz="2800" dirty="0" smtClean="0">
                <a:solidFill>
                  <a:srgbClr val="FFFF99"/>
                </a:solidFill>
                <a:effectLst>
                  <a:outerShdw blurRad="38100" dist="38100" dir="2700000" algn="tl">
                    <a:srgbClr val="000000">
                      <a:alpha val="43137"/>
                    </a:srgbClr>
                  </a:outerShdw>
                </a:effectLst>
              </a:rPr>
              <a:t>The Old </a:t>
            </a:r>
            <a:r>
              <a:rPr lang="en-US" sz="2800" dirty="0" err="1" smtClean="0">
                <a:solidFill>
                  <a:srgbClr val="FFFF99"/>
                </a:solidFill>
                <a:effectLst>
                  <a:outerShdw blurRad="38100" dist="38100" dir="2700000" algn="tl">
                    <a:srgbClr val="000000">
                      <a:alpha val="43137"/>
                    </a:srgbClr>
                  </a:outerShdw>
                </a:effectLst>
              </a:rPr>
              <a:t>Earthers</a:t>
            </a:r>
            <a:r>
              <a:rPr lang="en-US" sz="2800" dirty="0" smtClean="0">
                <a:solidFill>
                  <a:srgbClr val="FFFF99"/>
                </a:solidFill>
                <a:effectLst>
                  <a:outerShdw blurRad="38100" dist="38100" dir="2700000" algn="tl">
                    <a:srgbClr val="000000">
                      <a:alpha val="43137"/>
                    </a:srgbClr>
                  </a:outerShdw>
                </a:effectLst>
              </a:rPr>
              <a:t> typically </a:t>
            </a:r>
            <a:r>
              <a:rPr lang="en-US" sz="2800" u="sng" dirty="0" smtClean="0">
                <a:solidFill>
                  <a:srgbClr val="FFFF99"/>
                </a:solidFill>
                <a:effectLst>
                  <a:outerShdw blurRad="38100" dist="38100" dir="2700000" algn="tl">
                    <a:srgbClr val="000000">
                      <a:alpha val="43137"/>
                    </a:srgbClr>
                  </a:outerShdw>
                </a:effectLst>
              </a:rPr>
              <a:t>only quote the first half of this verse</a:t>
            </a:r>
            <a:r>
              <a:rPr lang="en-US" sz="2800" dirty="0" smtClean="0">
                <a:solidFill>
                  <a:srgbClr val="FFFF99"/>
                </a:solidFill>
                <a:effectLst>
                  <a:outerShdw blurRad="38100" dist="38100" dir="2700000" algn="tl">
                    <a:srgbClr val="000000">
                      <a:alpha val="43137"/>
                    </a:srgbClr>
                  </a:outerShdw>
                </a:effectLst>
              </a:rPr>
              <a:t> and not the second half of the verse which contradicts their application.  </a:t>
            </a:r>
          </a:p>
          <a:p>
            <a:endParaRPr lang="en-US" sz="2000" dirty="0" smtClean="0">
              <a:solidFill>
                <a:srgbClr val="FFFF99"/>
              </a:solidFill>
              <a:effectLst>
                <a:outerShdw blurRad="38100" dist="38100" dir="2700000" algn="tl">
                  <a:srgbClr val="000000">
                    <a:alpha val="43137"/>
                  </a:srgbClr>
                </a:outerShdw>
              </a:effectLst>
            </a:endParaRPr>
          </a:p>
          <a:p>
            <a:r>
              <a:rPr lang="en-US" sz="2800" dirty="0" smtClean="0">
                <a:solidFill>
                  <a:srgbClr val="FFFF99"/>
                </a:solidFill>
                <a:effectLst>
                  <a:outerShdw blurRad="38100" dist="38100" dir="2700000" algn="tl">
                    <a:srgbClr val="000000">
                      <a:alpha val="43137"/>
                    </a:srgbClr>
                  </a:outerShdw>
                </a:effectLst>
              </a:rPr>
              <a:t>They also </a:t>
            </a:r>
            <a:r>
              <a:rPr lang="en-US" sz="2800" u="sng" dirty="0" smtClean="0">
                <a:solidFill>
                  <a:srgbClr val="FFFF99"/>
                </a:solidFill>
                <a:effectLst>
                  <a:outerShdw blurRad="38100" dist="38100" dir="2700000" algn="tl">
                    <a:srgbClr val="000000">
                      <a:alpha val="43137"/>
                    </a:srgbClr>
                  </a:outerShdw>
                </a:effectLst>
              </a:rPr>
              <a:t>ignore the context of the verse </a:t>
            </a:r>
            <a:r>
              <a:rPr lang="en-US" sz="2800" dirty="0" smtClean="0">
                <a:solidFill>
                  <a:srgbClr val="FFFF99"/>
                </a:solidFill>
                <a:effectLst>
                  <a:outerShdw blurRad="38100" dist="38100" dir="2700000" algn="tl">
                    <a:srgbClr val="000000">
                      <a:alpha val="43137"/>
                    </a:srgbClr>
                  </a:outerShdw>
                </a:effectLst>
              </a:rPr>
              <a:t>that talks about the patience of God not being correlated to time as we know it.  The context is not defining a day.</a:t>
            </a:r>
            <a:endParaRPr lang="en-US" sz="28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47</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1 Day = 1000 Years   -   No!</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304800" y="1143000"/>
            <a:ext cx="8610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800" dirty="0" smtClean="0">
                <a:solidFill>
                  <a:srgbClr val="FFFF99"/>
                </a:solidFill>
                <a:effectLst>
                  <a:outerShdw blurRad="38100" dist="38100" dir="2700000" algn="tl">
                    <a:srgbClr val="000000">
                      <a:alpha val="43137"/>
                    </a:srgbClr>
                  </a:outerShdw>
                </a:effectLst>
              </a:rPr>
              <a:t>Why don’t they quote (out of context also) Psalm 90:4 where it says that </a:t>
            </a:r>
            <a:r>
              <a:rPr lang="en-US" sz="2800" u="sng" dirty="0" smtClean="0">
                <a:solidFill>
                  <a:srgbClr val="FFFF99"/>
                </a:solidFill>
                <a:effectLst>
                  <a:outerShdw blurRad="38100" dist="38100" dir="2700000" algn="tl">
                    <a:srgbClr val="000000">
                      <a:alpha val="43137"/>
                    </a:srgbClr>
                  </a:outerShdw>
                </a:effectLst>
              </a:rPr>
              <a:t>a thousand years are as a watch in the night (3 hours) </a:t>
            </a:r>
            <a:r>
              <a:rPr lang="en-US" sz="2800" dirty="0" smtClean="0">
                <a:solidFill>
                  <a:srgbClr val="FFFF99"/>
                </a:solidFill>
                <a:effectLst>
                  <a:outerShdw blurRad="38100" dist="38100" dir="2700000" algn="tl">
                    <a:srgbClr val="000000">
                      <a:alpha val="43137"/>
                    </a:srgbClr>
                  </a:outerShdw>
                </a:effectLst>
              </a:rPr>
              <a:t>to support their view?</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48</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1 Day = 1000 Years   -   No!</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
        <p:nvSpPr>
          <p:cNvPr id="5" name="Content Placeholder 2"/>
          <p:cNvSpPr txBox="1">
            <a:spLocks/>
          </p:cNvSpPr>
          <p:nvPr/>
        </p:nvSpPr>
        <p:spPr bwMode="auto">
          <a:xfrm>
            <a:off x="1371600" y="3124200"/>
            <a:ext cx="6019800" cy="2362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sz="2800" dirty="0" smtClean="0">
              <a:solidFill>
                <a:srgbClr val="FFFF99"/>
              </a:solidFill>
              <a:effectLst>
                <a:outerShdw blurRad="38100" dist="38100" dir="2700000" algn="tl">
                  <a:srgbClr val="000000">
                    <a:alpha val="43137"/>
                  </a:srgbClr>
                </a:outerShdw>
              </a:effectLst>
            </a:endParaRPr>
          </a:p>
          <a:p>
            <a:r>
              <a:rPr lang="en-US" sz="2800" b="1" dirty="0" smtClean="0">
                <a:solidFill>
                  <a:srgbClr val="FFFF99"/>
                </a:solidFill>
                <a:effectLst>
                  <a:outerShdw blurRad="38100" dist="38100" dir="2700000" algn="tl">
                    <a:srgbClr val="000000">
                      <a:alpha val="43137"/>
                    </a:srgbClr>
                  </a:outerShdw>
                </a:effectLst>
              </a:rPr>
              <a:t>Psalm 90:4</a:t>
            </a:r>
            <a:r>
              <a:rPr lang="en-US" sz="2800" dirty="0" smtClean="0">
                <a:solidFill>
                  <a:srgbClr val="FFFF99"/>
                </a:solidFill>
                <a:effectLst>
                  <a:outerShdw blurRad="38100" dist="38100" dir="2700000" algn="tl">
                    <a:srgbClr val="000000">
                      <a:alpha val="43137"/>
                    </a:srgbClr>
                  </a:outerShdw>
                </a:effectLst>
              </a:rPr>
              <a:t>   </a:t>
            </a:r>
          </a:p>
          <a:p>
            <a:r>
              <a:rPr lang="en-US" sz="2800" dirty="0" smtClean="0">
                <a:solidFill>
                  <a:srgbClr val="FFFF99"/>
                </a:solidFill>
                <a:effectLst>
                  <a:outerShdw blurRad="38100" dist="38100" dir="2700000" algn="tl">
                    <a:srgbClr val="000000">
                      <a:alpha val="43137"/>
                    </a:srgbClr>
                  </a:outerShdw>
                </a:effectLst>
              </a:rPr>
              <a:t>For </a:t>
            </a:r>
            <a:r>
              <a:rPr lang="en-US" sz="2800" u="sng" dirty="0" smtClean="0">
                <a:solidFill>
                  <a:srgbClr val="FFFF99"/>
                </a:solidFill>
                <a:effectLst>
                  <a:outerShdw blurRad="38100" dist="38100" dir="2700000" algn="tl">
                    <a:srgbClr val="000000">
                      <a:alpha val="43137"/>
                    </a:srgbClr>
                  </a:outerShdw>
                </a:effectLst>
              </a:rPr>
              <a:t>a thousand years</a:t>
            </a:r>
            <a:r>
              <a:rPr lang="en-US" sz="2800" dirty="0" smtClean="0">
                <a:solidFill>
                  <a:srgbClr val="FFFF99"/>
                </a:solidFill>
                <a:effectLst>
                  <a:outerShdw blurRad="38100" dist="38100" dir="2700000" algn="tl">
                    <a:srgbClr val="000000">
                      <a:alpha val="43137"/>
                    </a:srgbClr>
                  </a:outerShdw>
                </a:effectLst>
              </a:rPr>
              <a:t> in Your sight  Are like yesterday when it passes by, Or </a:t>
            </a:r>
            <a:r>
              <a:rPr lang="en-US" sz="2800" i="1" u="sng" dirty="0" smtClean="0">
                <a:solidFill>
                  <a:srgbClr val="FFFF99"/>
                </a:solidFill>
                <a:effectLst>
                  <a:outerShdw blurRad="38100" dist="38100" dir="2700000" algn="tl">
                    <a:srgbClr val="000000">
                      <a:alpha val="43137"/>
                    </a:srgbClr>
                  </a:outerShdw>
                </a:effectLst>
              </a:rPr>
              <a:t>as </a:t>
            </a:r>
            <a:r>
              <a:rPr lang="en-US" sz="2800" u="sng" dirty="0" smtClean="0">
                <a:solidFill>
                  <a:srgbClr val="FFFF99"/>
                </a:solidFill>
                <a:effectLst>
                  <a:outerShdw blurRad="38100" dist="38100" dir="2700000" algn="tl">
                    <a:srgbClr val="000000">
                      <a:alpha val="43137"/>
                    </a:srgbClr>
                  </a:outerShdw>
                </a:effectLst>
              </a:rPr>
              <a:t>a watch in the night</a:t>
            </a:r>
            <a:r>
              <a:rPr lang="en-US" sz="2800" dirty="0" smtClean="0">
                <a:solidFill>
                  <a:srgbClr val="FFFF99"/>
                </a:solidFill>
                <a:effectLst>
                  <a:outerShdw blurRad="38100" dist="38100" dir="2700000" algn="tl">
                    <a:srgbClr val="000000">
                      <a:alpha val="43137"/>
                    </a:srgbClr>
                  </a:outerShdw>
                </a:effectLst>
              </a:rPr>
              <a:t>.</a:t>
            </a:r>
            <a:endParaRPr lang="en-US" sz="2800" dirty="0">
              <a:solidFill>
                <a:srgbClr val="FFFF99"/>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elens Long Ages Theory 01445"/>
          <p:cNvPicPr preferRelativeResize="0">
            <a:picLocks noChangeAspect="1" noChangeArrowheads="1"/>
          </p:cNvPicPr>
          <p:nvPr>
            <p:custDataLst>
              <p:tags r:id="rId1"/>
            </p:custDataLst>
          </p:nvPr>
        </p:nvPicPr>
        <p:blipFill>
          <a:blip r:embed="rId3" cstate="print"/>
          <a:srcRect/>
          <a:stretch>
            <a:fillRect/>
          </a:stretch>
        </p:blipFill>
        <p:spPr bwMode="auto">
          <a:xfrm>
            <a:off x="76200" y="0"/>
            <a:ext cx="8999538"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304800" y="14478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800" dirty="0" smtClean="0">
                <a:solidFill>
                  <a:srgbClr val="FFFF99"/>
                </a:solidFill>
                <a:effectLst>
                  <a:outerShdw blurRad="38100" dist="38100" dir="2700000" algn="tl">
                    <a:srgbClr val="000000">
                      <a:alpha val="43137"/>
                    </a:srgbClr>
                  </a:outerShdw>
                </a:effectLst>
              </a:rPr>
              <a:t>Some Old </a:t>
            </a:r>
            <a:r>
              <a:rPr lang="en-US" sz="2800" dirty="0" err="1" smtClean="0">
                <a:solidFill>
                  <a:srgbClr val="FFFF99"/>
                </a:solidFill>
                <a:effectLst>
                  <a:outerShdw blurRad="38100" dist="38100" dir="2700000" algn="tl">
                    <a:srgbClr val="000000">
                      <a:alpha val="43137"/>
                    </a:srgbClr>
                  </a:outerShdw>
                </a:effectLst>
              </a:rPr>
              <a:t>Earthers</a:t>
            </a:r>
            <a:r>
              <a:rPr lang="en-US" sz="2800" dirty="0" smtClean="0">
                <a:solidFill>
                  <a:srgbClr val="FFFF99"/>
                </a:solidFill>
                <a:effectLst>
                  <a:outerShdw blurRad="38100" dist="38100" dir="2700000" algn="tl">
                    <a:srgbClr val="000000">
                      <a:alpha val="43137"/>
                    </a:srgbClr>
                  </a:outerShdw>
                </a:effectLst>
              </a:rPr>
              <a:t> will try to put in a gap between Gen.1 verse 1 and verse 2 to add years to the age of the earth.  </a:t>
            </a:r>
          </a:p>
          <a:p>
            <a:endParaRPr lang="en-US" sz="1000" dirty="0" smtClean="0">
              <a:solidFill>
                <a:srgbClr val="FFFF99"/>
              </a:solidFill>
              <a:effectLst>
                <a:outerShdw blurRad="38100" dist="38100" dir="2700000" algn="tl">
                  <a:srgbClr val="000000">
                    <a:alpha val="43137"/>
                  </a:srgbClr>
                </a:outerShdw>
              </a:effectLst>
            </a:endParaRPr>
          </a:p>
          <a:p>
            <a:r>
              <a:rPr lang="en-US" sz="2800" dirty="0" smtClean="0">
                <a:solidFill>
                  <a:srgbClr val="FFFF99"/>
                </a:solidFill>
                <a:effectLst>
                  <a:outerShdw blurRad="38100" dist="38100" dir="2700000" algn="tl">
                    <a:srgbClr val="000000">
                      <a:alpha val="43137"/>
                    </a:srgbClr>
                  </a:outerShdw>
                </a:effectLst>
              </a:rPr>
              <a:t>They try to say that Lucifer fell during this time and there was a </a:t>
            </a:r>
            <a:r>
              <a:rPr lang="en-US" sz="2800" u="sng" dirty="0" smtClean="0">
                <a:solidFill>
                  <a:srgbClr val="FFFF99"/>
                </a:solidFill>
                <a:effectLst>
                  <a:outerShdw blurRad="38100" dist="38100" dir="2700000" algn="tl">
                    <a:srgbClr val="000000">
                      <a:alpha val="43137"/>
                    </a:srgbClr>
                  </a:outerShdw>
                </a:effectLst>
              </a:rPr>
              <a:t>Lucifer’s destruction</a:t>
            </a:r>
            <a:r>
              <a:rPr lang="en-US" sz="2800" dirty="0" smtClean="0">
                <a:solidFill>
                  <a:srgbClr val="FFFF99"/>
                </a:solidFill>
                <a:effectLst>
                  <a:outerShdw blurRad="38100" dist="38100" dir="2700000" algn="tl">
                    <a:srgbClr val="000000">
                      <a:alpha val="43137"/>
                    </a:srgbClr>
                  </a:outerShdw>
                </a:effectLst>
              </a:rPr>
              <a:t>  (or </a:t>
            </a:r>
            <a:r>
              <a:rPr lang="en-US" sz="2800" u="sng" dirty="0" smtClean="0">
                <a:solidFill>
                  <a:srgbClr val="FFFF99"/>
                </a:solidFill>
                <a:effectLst>
                  <a:outerShdw blurRad="38100" dist="38100" dir="2700000" algn="tl">
                    <a:srgbClr val="000000">
                      <a:alpha val="43137"/>
                    </a:srgbClr>
                  </a:outerShdw>
                </a:effectLst>
              </a:rPr>
              <a:t>Lucifer’s Flood</a:t>
            </a:r>
            <a:r>
              <a:rPr lang="en-US" sz="2800" dirty="0" smtClean="0">
                <a:solidFill>
                  <a:srgbClr val="FFFF99"/>
                </a:solidFill>
                <a:effectLst>
                  <a:outerShdw blurRad="38100" dist="38100" dir="2700000" algn="tl">
                    <a:srgbClr val="000000">
                      <a:alpha val="43137"/>
                    </a:srgbClr>
                  </a:outerShdw>
                </a:effectLst>
              </a:rPr>
              <a:t>) that destroyed the world.</a:t>
            </a:r>
          </a:p>
          <a:p>
            <a:endParaRPr lang="en-US" sz="1000" dirty="0" smtClean="0">
              <a:solidFill>
                <a:srgbClr val="FFFF99"/>
              </a:solidFill>
              <a:effectLst>
                <a:outerShdw blurRad="38100" dist="38100" dir="2700000" algn="tl">
                  <a:srgbClr val="000000">
                    <a:alpha val="43137"/>
                  </a:srgbClr>
                </a:outerShdw>
              </a:effectLst>
            </a:endParaRPr>
          </a:p>
          <a:p>
            <a:r>
              <a:rPr lang="en-US" sz="2800" dirty="0" smtClean="0">
                <a:solidFill>
                  <a:srgbClr val="FFFF99"/>
                </a:solidFill>
                <a:effectLst>
                  <a:outerShdw blurRad="38100" dist="38100" dir="2700000" algn="tl">
                    <a:srgbClr val="000000">
                      <a:alpha val="43137"/>
                    </a:srgbClr>
                  </a:outerShdw>
                </a:effectLst>
              </a:rPr>
              <a:t>The rest of the Genesis 1 story is a </a:t>
            </a:r>
            <a:r>
              <a:rPr lang="en-US" sz="2800" u="sng" dirty="0" smtClean="0">
                <a:solidFill>
                  <a:srgbClr val="FFFF99"/>
                </a:solidFill>
                <a:effectLst>
                  <a:outerShdw blurRad="38100" dist="38100" dir="2700000" algn="tl">
                    <a:srgbClr val="000000">
                      <a:alpha val="43137"/>
                    </a:srgbClr>
                  </a:outerShdw>
                </a:effectLst>
              </a:rPr>
              <a:t>recreation of the earth</a:t>
            </a:r>
            <a:r>
              <a:rPr lang="en-US" sz="2800" dirty="0" smtClean="0">
                <a:solidFill>
                  <a:srgbClr val="FFFF99"/>
                </a:solidFill>
                <a:effectLst>
                  <a:outerShdw blurRad="38100" dist="38100" dir="2700000" algn="tl">
                    <a:srgbClr val="000000">
                      <a:alpha val="43137"/>
                    </a:srgbClr>
                  </a:outerShdw>
                </a:effectLst>
              </a:rPr>
              <a:t>.  </a:t>
            </a:r>
          </a:p>
          <a:p>
            <a:endParaRPr lang="en-US" sz="1000" dirty="0" smtClean="0">
              <a:solidFill>
                <a:srgbClr val="FFFF99"/>
              </a:solidFill>
              <a:effectLst>
                <a:outerShdw blurRad="38100" dist="38100" dir="2700000" algn="tl">
                  <a:srgbClr val="000000">
                    <a:alpha val="43137"/>
                  </a:srgbClr>
                </a:outerShdw>
              </a:effectLst>
            </a:endParaRPr>
          </a:p>
          <a:p>
            <a:r>
              <a:rPr lang="en-US" sz="2800" dirty="0" smtClean="0">
                <a:solidFill>
                  <a:srgbClr val="FFFF99"/>
                </a:solidFill>
                <a:effectLst>
                  <a:outerShdw blurRad="38100" dist="38100" dir="2700000" algn="tl">
                    <a:srgbClr val="000000">
                      <a:alpha val="43137"/>
                    </a:srgbClr>
                  </a:outerShdw>
                </a:effectLst>
              </a:rPr>
              <a:t>This has many problems that will be addressed in more detail later.</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50</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The </a:t>
            </a:r>
            <a:r>
              <a:rPr kumimoji="0" lang="en-US" sz="3400" b="1" i="0" u="none" strike="noStrike" kern="1200" cap="none" spc="0" normalizeH="0" baseline="0" noProof="0" dirty="0" err="1"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Ga</a:t>
            </a:r>
            <a:r>
              <a:rPr lang="en-US" sz="3400" b="1"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p Theory</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Formless</a:t>
            </a: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and Void</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Gap-Gen1"/>
          <p:cNvPicPr preferRelativeResize="0">
            <a:picLocks noChangeAspect="1" noChangeArrowheads="1"/>
          </p:cNvPicPr>
          <p:nvPr>
            <p:custDataLst>
              <p:tags r:id="rId1"/>
            </p:custDataLst>
          </p:nvPr>
        </p:nvPicPr>
        <p:blipFill>
          <a:blip r:embed="rId4" cstate="print"/>
          <a:srcRect/>
          <a:stretch>
            <a:fillRect/>
          </a:stretch>
        </p:blipFill>
        <p:spPr bwMode="auto">
          <a:xfrm>
            <a:off x="0" y="0"/>
            <a:ext cx="9144000" cy="6858000"/>
          </a:xfrm>
          <a:prstGeom prst="rect">
            <a:avLst/>
          </a:prstGeom>
          <a:noFill/>
          <a:ln w="9525">
            <a:noFill/>
            <a:miter lim="800000"/>
            <a:headEnd/>
            <a:tailEnd/>
          </a:ln>
          <a:effectLst/>
        </p:spPr>
      </p:pic>
      <p:sp>
        <p:nvSpPr>
          <p:cNvPr id="63491" name="Rectangle 3" hidden="1"/>
          <p:cNvSpPr>
            <a:spLocks noGrp="1" noChangeArrowheads="1"/>
          </p:cNvSpPr>
          <p:nvPr>
            <p:ph type="title"/>
          </p:nvPr>
        </p:nvSpPr>
        <p:spPr/>
        <p:txBody>
          <a:bodyPr/>
          <a:lstStyle/>
          <a:p>
            <a:pPr marL="73025" indent="-55563" defTabSz="642938"/>
            <a:r>
              <a:rPr lang="en-US"/>
              <a:t>Gap-Gen1.1 + Gen1.2 00828</a:t>
            </a:r>
          </a:p>
        </p:txBody>
      </p:sp>
      <p:pic>
        <p:nvPicPr>
          <p:cNvPr id="63492" name="Picture 4" descr="Gap-Gen1"/>
          <p:cNvPicPr>
            <a:picLocks noChangeAspect="1" noChangeArrowheads="1"/>
          </p:cNvPicPr>
          <p:nvPr/>
        </p:nvPicPr>
        <p:blipFill>
          <a:blip r:embed="rId5" cstate="print"/>
          <a:srcRect/>
          <a:stretch>
            <a:fillRect/>
          </a:stretch>
        </p:blipFill>
        <p:spPr bwMode="auto">
          <a:xfrm>
            <a:off x="0" y="1436688"/>
            <a:ext cx="9144000" cy="3708400"/>
          </a:xfrm>
          <a:prstGeom prst="rect">
            <a:avLst/>
          </a:prstGeom>
          <a:noFill/>
        </p:spPr>
      </p:pic>
      <p:sp>
        <p:nvSpPr>
          <p:cNvPr id="63493" name="Text Box 5"/>
          <p:cNvSpPr txBox="1">
            <a:spLocks noChangeArrowheads="1"/>
          </p:cNvSpPr>
          <p:nvPr/>
        </p:nvSpPr>
        <p:spPr bwMode="auto">
          <a:xfrm>
            <a:off x="457200" y="457200"/>
            <a:ext cx="8229600" cy="1006475"/>
          </a:xfrm>
          <a:prstGeom prst="rect">
            <a:avLst/>
          </a:prstGeom>
          <a:noFill/>
          <a:ln w="9525">
            <a:noFill/>
            <a:miter lim="800000"/>
            <a:headEnd/>
            <a:tailEnd/>
          </a:ln>
          <a:effectLst>
            <a:outerShdw dist="35921" dir="2700000" algn="ctr" rotWithShape="0">
              <a:schemeClr val="bg1">
                <a:alpha val="50000"/>
              </a:schemeClr>
            </a:outerShdw>
          </a:effectLst>
        </p:spPr>
        <p:txBody>
          <a:bodyPr>
            <a:spAutoFit/>
          </a:bodyPr>
          <a:lstStyle/>
          <a:p>
            <a:r>
              <a:rPr lang="en-US" sz="3600" b="1">
                <a:solidFill>
                  <a:srgbClr val="FFCC00"/>
                </a:solidFill>
                <a:latin typeface="Myriad Pro" pitchFamily="34" charset="0"/>
                <a:cs typeface="Arial" charset="0"/>
              </a:rPr>
              <a:t>Genesis 1:1–2</a:t>
            </a:r>
          </a:p>
          <a:p>
            <a:r>
              <a:rPr lang="en-US" sz="2400" b="1">
                <a:solidFill>
                  <a:srgbClr val="FFFFFF"/>
                </a:solidFill>
                <a:latin typeface="Myriad Pro Light" pitchFamily="34" charset="0"/>
                <a:cs typeface="Arial" charset="0"/>
              </a:rPr>
              <a:t>In the beginning God created the heavens and the earth.</a:t>
            </a:r>
          </a:p>
        </p:txBody>
      </p:sp>
      <p:sp>
        <p:nvSpPr>
          <p:cNvPr id="63494" name="Text Box 6"/>
          <p:cNvSpPr txBox="1">
            <a:spLocks noChangeArrowheads="1"/>
          </p:cNvSpPr>
          <p:nvPr/>
        </p:nvSpPr>
        <p:spPr bwMode="auto">
          <a:xfrm>
            <a:off x="457200" y="5137150"/>
            <a:ext cx="8229600" cy="1187450"/>
          </a:xfrm>
          <a:prstGeom prst="rect">
            <a:avLst/>
          </a:prstGeom>
          <a:noFill/>
          <a:ln w="9525">
            <a:noFill/>
            <a:miter lim="800000"/>
            <a:headEnd/>
            <a:tailEnd/>
          </a:ln>
          <a:effectLst>
            <a:outerShdw dist="35921" dir="2700000" algn="ctr" rotWithShape="0">
              <a:schemeClr val="bg1">
                <a:alpha val="50000"/>
              </a:schemeClr>
            </a:outerShdw>
          </a:effectLst>
        </p:spPr>
        <p:txBody>
          <a:bodyPr>
            <a:spAutoFit/>
          </a:bodyPr>
          <a:lstStyle/>
          <a:p>
            <a:r>
              <a:rPr lang="en-US" sz="2400" b="1">
                <a:solidFill>
                  <a:srgbClr val="FFFFFF"/>
                </a:solidFill>
                <a:latin typeface="Myriad Pro Light" pitchFamily="34" charset="0"/>
                <a:cs typeface="Arial" charset="0"/>
              </a:rPr>
              <a:t>The earth was formless and void, and darkness was over the surface of the deep, and the Spirit of God was moving over the surface of the waters.</a:t>
            </a:r>
          </a:p>
        </p:txBody>
      </p:sp>
      <p:sp>
        <p:nvSpPr>
          <p:cNvPr id="63495" name="Text Box 7"/>
          <p:cNvSpPr txBox="1">
            <a:spLocks noChangeArrowheads="1"/>
          </p:cNvSpPr>
          <p:nvPr/>
        </p:nvSpPr>
        <p:spPr bwMode="auto">
          <a:xfrm>
            <a:off x="457200" y="4648200"/>
            <a:ext cx="8229600" cy="641350"/>
          </a:xfrm>
          <a:prstGeom prst="rect">
            <a:avLst/>
          </a:prstGeom>
          <a:noFill/>
          <a:ln w="9525">
            <a:noFill/>
            <a:miter lim="800000"/>
            <a:headEnd/>
            <a:tailEnd/>
          </a:ln>
          <a:effectLst>
            <a:outerShdw dist="35921" dir="2700000" algn="ctr" rotWithShape="0">
              <a:schemeClr val="bg1">
                <a:alpha val="50000"/>
              </a:schemeClr>
            </a:outerShdw>
          </a:effectLst>
        </p:spPr>
        <p:txBody>
          <a:bodyPr>
            <a:spAutoFit/>
          </a:bodyPr>
          <a:lstStyle/>
          <a:p>
            <a:r>
              <a:rPr lang="en-US" sz="3600" b="1">
                <a:solidFill>
                  <a:srgbClr val="FFCC00"/>
                </a:solidFill>
                <a:latin typeface="Myriad Pro" pitchFamily="34" charset="0"/>
                <a:cs typeface="Arial" charset="0"/>
              </a:rPr>
              <a:t>Genesis 1:2</a:t>
            </a:r>
          </a:p>
        </p:txBody>
      </p:sp>
      <p:sp>
        <p:nvSpPr>
          <p:cNvPr id="63496" name="Text Box 8"/>
          <p:cNvSpPr txBox="1">
            <a:spLocks noChangeArrowheads="1"/>
          </p:cNvSpPr>
          <p:nvPr/>
        </p:nvSpPr>
        <p:spPr bwMode="auto">
          <a:xfrm>
            <a:off x="457200" y="457200"/>
            <a:ext cx="8229600" cy="1006475"/>
          </a:xfrm>
          <a:prstGeom prst="rect">
            <a:avLst/>
          </a:prstGeom>
          <a:noFill/>
          <a:ln w="9525">
            <a:noFill/>
            <a:miter lim="800000"/>
            <a:headEnd/>
            <a:tailEnd/>
          </a:ln>
          <a:effectLst>
            <a:outerShdw dist="35921" dir="2700000" algn="ctr" rotWithShape="0">
              <a:schemeClr val="bg1">
                <a:alpha val="50000"/>
              </a:schemeClr>
            </a:outerShdw>
          </a:effectLst>
        </p:spPr>
        <p:txBody>
          <a:bodyPr>
            <a:spAutoFit/>
          </a:bodyPr>
          <a:lstStyle/>
          <a:p>
            <a:r>
              <a:rPr lang="en-US" sz="3600" b="1">
                <a:solidFill>
                  <a:srgbClr val="FFCC00"/>
                </a:solidFill>
                <a:latin typeface="Myriad Pro" pitchFamily="34" charset="0"/>
                <a:cs typeface="Arial" charset="0"/>
              </a:rPr>
              <a:t>Genesis 1:1</a:t>
            </a:r>
          </a:p>
          <a:p>
            <a:r>
              <a:rPr lang="en-US" sz="2400" b="1">
                <a:solidFill>
                  <a:srgbClr val="FFFFFF"/>
                </a:solidFill>
                <a:latin typeface="Myriad Pro Light" pitchFamily="34" charset="0"/>
                <a:cs typeface="Arial" charset="0"/>
              </a:rPr>
              <a:t>In the beginning God created the heavens and the earth.</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304800" y="1524000"/>
            <a:ext cx="8610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sz="1000" b="1" dirty="0" smtClean="0">
              <a:solidFill>
                <a:srgbClr val="FFFF99"/>
              </a:solidFill>
              <a:effectLst>
                <a:outerShdw blurRad="38100" dist="38100" dir="2700000" algn="tl">
                  <a:srgbClr val="000000">
                    <a:alpha val="43137"/>
                  </a:srgbClr>
                </a:outerShdw>
              </a:effectLst>
            </a:endParaRPr>
          </a:p>
          <a:p>
            <a:r>
              <a:rPr lang="en-US" sz="2800" b="1" dirty="0" smtClean="0">
                <a:solidFill>
                  <a:srgbClr val="FFFF99"/>
                </a:solidFill>
                <a:effectLst>
                  <a:outerShdw blurRad="38100" dist="38100" dir="2700000" algn="tl">
                    <a:srgbClr val="000000">
                      <a:alpha val="43137"/>
                    </a:srgbClr>
                  </a:outerShdw>
                </a:effectLst>
              </a:rPr>
              <a:t>King James Version (KJV)</a:t>
            </a:r>
            <a:r>
              <a:rPr lang="en-US" sz="2800" dirty="0" smtClean="0">
                <a:solidFill>
                  <a:srgbClr val="FFFF99"/>
                </a:solidFill>
                <a:effectLst>
                  <a:outerShdw blurRad="38100" dist="38100" dir="2700000" algn="tl">
                    <a:srgbClr val="000000">
                      <a:alpha val="43137"/>
                    </a:srgbClr>
                  </a:outerShdw>
                </a:effectLst>
              </a:rPr>
              <a:t> Gen 1:28 “… God said unto them, Be fruitful, and multiply, and </a:t>
            </a:r>
            <a:r>
              <a:rPr lang="en-US" sz="2800" b="1" u="sng" dirty="0" smtClean="0">
                <a:solidFill>
                  <a:srgbClr val="FFFF99"/>
                </a:solidFill>
                <a:effectLst>
                  <a:outerShdw blurRad="38100" dist="38100" dir="2700000" algn="tl">
                    <a:srgbClr val="000000">
                      <a:alpha val="43137"/>
                    </a:srgbClr>
                  </a:outerShdw>
                </a:effectLst>
              </a:rPr>
              <a:t>replenish</a:t>
            </a:r>
            <a:r>
              <a:rPr lang="en-US" sz="2800" dirty="0" smtClean="0">
                <a:solidFill>
                  <a:srgbClr val="FFFF99"/>
                </a:solidFill>
                <a:effectLst>
                  <a:outerShdw blurRad="38100" dist="38100" dir="2700000" algn="tl">
                    <a:srgbClr val="000000">
                      <a:alpha val="43137"/>
                    </a:srgbClr>
                  </a:outerShdw>
                </a:effectLst>
              </a:rPr>
              <a:t> the earth …”   </a:t>
            </a:r>
          </a:p>
          <a:p>
            <a:endParaRPr lang="en-US" sz="2000" dirty="0" smtClean="0">
              <a:solidFill>
                <a:srgbClr val="FFFF99"/>
              </a:solidFill>
              <a:effectLst>
                <a:outerShdw blurRad="38100" dist="38100" dir="2700000" algn="tl">
                  <a:srgbClr val="000000">
                    <a:alpha val="43137"/>
                  </a:srgbClr>
                </a:outerShdw>
              </a:effectLst>
            </a:endParaRPr>
          </a:p>
          <a:p>
            <a:r>
              <a:rPr lang="en-US" sz="2800" dirty="0" smtClean="0">
                <a:solidFill>
                  <a:srgbClr val="FFFF99"/>
                </a:solidFill>
                <a:effectLst>
                  <a:outerShdw blurRad="38100" dist="38100" dir="2700000" algn="tl">
                    <a:srgbClr val="000000">
                      <a:alpha val="43137"/>
                    </a:srgbClr>
                  </a:outerShdw>
                </a:effectLst>
              </a:rPr>
              <a:t>The </a:t>
            </a:r>
            <a:r>
              <a:rPr lang="en-US" sz="2800" u="sng" dirty="0" smtClean="0">
                <a:solidFill>
                  <a:srgbClr val="FFFF99"/>
                </a:solidFill>
                <a:effectLst>
                  <a:outerShdw blurRad="38100" dist="38100" dir="2700000" algn="tl">
                    <a:srgbClr val="000000">
                      <a:alpha val="43137"/>
                    </a:srgbClr>
                  </a:outerShdw>
                </a:effectLst>
              </a:rPr>
              <a:t>Old English word “replenish”</a:t>
            </a:r>
            <a:r>
              <a:rPr lang="en-US" sz="2800" dirty="0" smtClean="0">
                <a:solidFill>
                  <a:srgbClr val="FFFF99"/>
                </a:solidFill>
                <a:effectLst>
                  <a:outerShdw blurRad="38100" dist="38100" dir="2700000" algn="tl">
                    <a:srgbClr val="000000">
                      <a:alpha val="43137"/>
                    </a:srgbClr>
                  </a:outerShdw>
                </a:effectLst>
              </a:rPr>
              <a:t> does </a:t>
            </a:r>
            <a:r>
              <a:rPr lang="en-US" sz="2800" u="sng" dirty="0" smtClean="0">
                <a:solidFill>
                  <a:srgbClr val="FFFF99"/>
                </a:solidFill>
                <a:effectLst>
                  <a:outerShdw blurRad="38100" dist="38100" dir="2700000" algn="tl">
                    <a:srgbClr val="000000">
                      <a:alpha val="43137"/>
                    </a:srgbClr>
                  </a:outerShdw>
                </a:effectLst>
              </a:rPr>
              <a:t>not</a:t>
            </a:r>
            <a:r>
              <a:rPr lang="en-US" sz="2800" dirty="0" smtClean="0">
                <a:solidFill>
                  <a:srgbClr val="FFFF99"/>
                </a:solidFill>
                <a:effectLst>
                  <a:outerShdw blurRad="38100" dist="38100" dir="2700000" algn="tl">
                    <a:srgbClr val="000000">
                      <a:alpha val="43137"/>
                    </a:srgbClr>
                  </a:outerShdw>
                </a:effectLst>
              </a:rPr>
              <a:t> mean “to </a:t>
            </a:r>
            <a:r>
              <a:rPr lang="en-US" sz="2800" u="sng" dirty="0" smtClean="0">
                <a:solidFill>
                  <a:srgbClr val="FFFF99"/>
                </a:solidFill>
                <a:effectLst>
                  <a:outerShdw blurRad="38100" dist="38100" dir="2700000" algn="tl">
                    <a:srgbClr val="000000">
                      <a:alpha val="43137"/>
                    </a:srgbClr>
                  </a:outerShdw>
                </a:effectLst>
              </a:rPr>
              <a:t>refill</a:t>
            </a:r>
            <a:r>
              <a:rPr lang="en-US" sz="2800" dirty="0" smtClean="0">
                <a:solidFill>
                  <a:srgbClr val="FFFF99"/>
                </a:solidFill>
                <a:effectLst>
                  <a:outerShdw blurRad="38100" dist="38100" dir="2700000" algn="tl">
                    <a:srgbClr val="000000">
                      <a:alpha val="43137"/>
                    </a:srgbClr>
                  </a:outerShdw>
                </a:effectLst>
              </a:rPr>
              <a:t>”, but </a:t>
            </a:r>
            <a:r>
              <a:rPr lang="en-US" sz="2800" u="sng" dirty="0" smtClean="0">
                <a:solidFill>
                  <a:srgbClr val="FFFF99"/>
                </a:solidFill>
                <a:effectLst>
                  <a:outerShdw blurRad="38100" dist="38100" dir="2700000" algn="tl">
                    <a:srgbClr val="000000">
                      <a:alpha val="43137"/>
                    </a:srgbClr>
                  </a:outerShdw>
                </a:effectLst>
              </a:rPr>
              <a:t>“to fill completely”</a:t>
            </a:r>
            <a:r>
              <a:rPr lang="en-US" sz="2800" dirty="0" smtClean="0">
                <a:solidFill>
                  <a:srgbClr val="FFFF99"/>
                </a:solidFill>
                <a:effectLst>
                  <a:outerShdw blurRad="38100" dist="38100" dir="2700000" algn="tl">
                    <a:srgbClr val="000000">
                      <a:alpha val="43137"/>
                    </a:srgbClr>
                  </a:outerShdw>
                </a:effectLst>
              </a:rPr>
              <a:t>.  The meaning of the word has changed over time.</a:t>
            </a:r>
          </a:p>
          <a:p>
            <a:endParaRPr lang="en-US" sz="2000" dirty="0" smtClean="0">
              <a:solidFill>
                <a:srgbClr val="FFFF99"/>
              </a:solidFill>
              <a:effectLst>
                <a:outerShdw blurRad="38100" dist="38100" dir="2700000" algn="tl">
                  <a:srgbClr val="000000">
                    <a:alpha val="43137"/>
                  </a:srgbClr>
                </a:outerShdw>
              </a:effectLst>
            </a:endParaRPr>
          </a:p>
          <a:p>
            <a:r>
              <a:rPr lang="en-US" sz="2800" dirty="0" smtClean="0">
                <a:solidFill>
                  <a:srgbClr val="FFFF99"/>
                </a:solidFill>
                <a:effectLst>
                  <a:outerShdw blurRad="38100" dist="38100" dir="2700000" algn="tl">
                    <a:srgbClr val="000000">
                      <a:alpha val="43137"/>
                    </a:srgbClr>
                  </a:outerShdw>
                </a:effectLst>
              </a:rPr>
              <a:t>The Hebrew word “mala” is accurately translated in modern English in the New American Standard Bible (NASB) as “</a:t>
            </a:r>
            <a:r>
              <a:rPr lang="en-US" sz="2800" b="1" u="sng" dirty="0" smtClean="0">
                <a:solidFill>
                  <a:srgbClr val="FFFF99"/>
                </a:solidFill>
                <a:effectLst>
                  <a:outerShdw blurRad="38100" dist="38100" dir="2700000" algn="tl">
                    <a:srgbClr val="000000">
                      <a:alpha val="43137"/>
                    </a:srgbClr>
                  </a:outerShdw>
                </a:effectLst>
              </a:rPr>
              <a:t>fill</a:t>
            </a:r>
            <a:r>
              <a:rPr lang="en-US" sz="2800" dirty="0" smtClean="0">
                <a:solidFill>
                  <a:srgbClr val="FFFF99"/>
                </a:solidFill>
                <a:effectLst>
                  <a:outerShdw blurRad="38100" dist="38100" dir="2700000" algn="tl">
                    <a:srgbClr val="000000">
                      <a:alpha val="43137"/>
                    </a:srgbClr>
                  </a:outerShdw>
                </a:effectLst>
              </a:rPr>
              <a:t>”.</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52</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The </a:t>
            </a:r>
            <a:r>
              <a:rPr kumimoji="0" lang="en-US" sz="3400" b="1" i="0" u="none" strike="noStrike" kern="1200" cap="none" spc="0" normalizeH="0" baseline="0" noProof="0" dirty="0" err="1"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Ga</a:t>
            </a:r>
            <a:r>
              <a:rPr lang="en-US" sz="3400" b="1"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p Theory</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Replenish the Earth, </a:t>
            </a:r>
            <a:r>
              <a:rPr kumimoji="0" lang="en-US" sz="32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Gen 1:28</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Replenish 00842"/>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136195" name="Rectangle 3" hidden="1"/>
          <p:cNvSpPr>
            <a:spLocks noGrp="1" noChangeArrowheads="1"/>
          </p:cNvSpPr>
          <p:nvPr>
            <p:ph type="title"/>
          </p:nvPr>
        </p:nvSpPr>
        <p:spPr/>
        <p:txBody>
          <a:bodyPr/>
          <a:lstStyle/>
          <a:p>
            <a:pPr marL="73025" indent="-55563" defTabSz="642938"/>
            <a:r>
              <a:rPr lang="en-US" dirty="0"/>
              <a:t>Replenish 00842</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304800" y="2057400"/>
            <a:ext cx="86106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800" dirty="0" smtClean="0">
                <a:solidFill>
                  <a:srgbClr val="FFFF99"/>
                </a:solidFill>
                <a:effectLst>
                  <a:outerShdw blurRad="38100" dist="38100" dir="2700000" algn="tl">
                    <a:srgbClr val="000000">
                      <a:alpha val="43137"/>
                    </a:srgbClr>
                  </a:outerShdw>
                </a:effectLst>
              </a:rPr>
              <a:t>They will also claim that the phrase in </a:t>
            </a:r>
            <a:r>
              <a:rPr lang="en-US" sz="2800" dirty="0" smtClean="0">
                <a:effectLst>
                  <a:outerShdw blurRad="38100" dist="38100" dir="2700000" algn="tl">
                    <a:srgbClr val="000000">
                      <a:alpha val="43137"/>
                    </a:srgbClr>
                  </a:outerShdw>
                </a:effectLst>
              </a:rPr>
              <a:t>Gen 1:2 </a:t>
            </a:r>
            <a:r>
              <a:rPr lang="en-US" sz="2800" b="1" dirty="0" smtClean="0">
                <a:solidFill>
                  <a:srgbClr val="FFFF99"/>
                </a:solidFill>
                <a:effectLst>
                  <a:outerShdw blurRad="38100" dist="38100" dir="2700000" algn="tl">
                    <a:srgbClr val="000000">
                      <a:alpha val="43137"/>
                    </a:srgbClr>
                  </a:outerShdw>
                </a:effectLst>
              </a:rPr>
              <a:t>“</a:t>
            </a:r>
            <a:r>
              <a:rPr lang="en-US" sz="2800" b="1" u="sng" dirty="0" smtClean="0">
                <a:solidFill>
                  <a:srgbClr val="FFFF99"/>
                </a:solidFill>
                <a:effectLst>
                  <a:outerShdw blurRad="38100" dist="38100" dir="2700000" algn="tl">
                    <a:srgbClr val="000000">
                      <a:alpha val="43137"/>
                    </a:srgbClr>
                  </a:outerShdw>
                </a:effectLst>
              </a:rPr>
              <a:t>formless and void</a:t>
            </a:r>
            <a:r>
              <a:rPr lang="en-US" sz="2800" b="1" dirty="0" smtClean="0">
                <a:solidFill>
                  <a:srgbClr val="FFFF99"/>
                </a:solidFill>
                <a:effectLst>
                  <a:outerShdw blurRad="38100" dist="38100" dir="2700000" algn="tl">
                    <a:srgbClr val="000000">
                      <a:alpha val="43137"/>
                    </a:srgbClr>
                  </a:outerShdw>
                </a:effectLst>
              </a:rPr>
              <a:t>”</a:t>
            </a:r>
            <a:r>
              <a:rPr lang="en-US" sz="2800" dirty="0" smtClean="0">
                <a:solidFill>
                  <a:srgbClr val="FFFF99"/>
                </a:solidFill>
                <a:effectLst>
                  <a:outerShdw blurRad="38100" dist="38100" dir="2700000" algn="tl">
                    <a:srgbClr val="000000">
                      <a:alpha val="43137"/>
                    </a:srgbClr>
                  </a:outerShdw>
                </a:effectLst>
              </a:rPr>
              <a:t> {Hebrew  </a:t>
            </a:r>
            <a:r>
              <a:rPr lang="en-US" sz="2800" dirty="0" err="1" smtClean="0">
                <a:solidFill>
                  <a:srgbClr val="FFFF99"/>
                </a:solidFill>
                <a:effectLst>
                  <a:outerShdw blurRad="38100" dist="38100" dir="2700000" algn="tl">
                    <a:srgbClr val="000000">
                      <a:alpha val="43137"/>
                    </a:srgbClr>
                  </a:outerShdw>
                </a:effectLst>
              </a:rPr>
              <a:t>tohu</a:t>
            </a:r>
            <a:r>
              <a:rPr lang="en-US" sz="2800" dirty="0" smtClean="0">
                <a:solidFill>
                  <a:srgbClr val="FFFF99"/>
                </a:solidFill>
                <a:effectLst>
                  <a:outerShdw blurRad="38100" dist="38100" dir="2700000" algn="tl">
                    <a:srgbClr val="000000">
                      <a:alpha val="43137"/>
                    </a:srgbClr>
                  </a:outerShdw>
                </a:effectLst>
              </a:rPr>
              <a:t> (</a:t>
            </a:r>
            <a:r>
              <a:rPr lang="en-US" sz="2800" dirty="0" err="1" smtClean="0">
                <a:solidFill>
                  <a:srgbClr val="FFFF99"/>
                </a:solidFill>
                <a:effectLst>
                  <a:outerShdw blurRad="38100" dist="38100" dir="2700000" algn="tl">
                    <a:srgbClr val="000000">
                      <a:alpha val="43137"/>
                    </a:srgbClr>
                  </a:outerShdw>
                </a:effectLst>
              </a:rPr>
              <a:t>Strongs</a:t>
            </a:r>
            <a:r>
              <a:rPr lang="en-US" sz="2800" dirty="0" smtClean="0">
                <a:solidFill>
                  <a:srgbClr val="FFFF99"/>
                </a:solidFill>
                <a:effectLst>
                  <a:outerShdw blurRad="38100" dist="38100" dir="2700000" algn="tl">
                    <a:srgbClr val="000000">
                      <a:alpha val="43137"/>
                    </a:srgbClr>
                  </a:outerShdw>
                </a:effectLst>
              </a:rPr>
              <a:t> 8414) </a:t>
            </a:r>
            <a:r>
              <a:rPr lang="en-US" sz="2800" dirty="0" err="1" smtClean="0">
                <a:solidFill>
                  <a:srgbClr val="FFFF99"/>
                </a:solidFill>
                <a:effectLst>
                  <a:outerShdw blurRad="38100" dist="38100" dir="2700000" algn="tl">
                    <a:srgbClr val="000000">
                      <a:alpha val="43137"/>
                    </a:srgbClr>
                  </a:outerShdw>
                </a:effectLst>
              </a:rPr>
              <a:t>wa</a:t>
            </a:r>
            <a:r>
              <a:rPr lang="en-US" sz="2800" dirty="0" smtClean="0">
                <a:solidFill>
                  <a:srgbClr val="FFFF99"/>
                </a:solidFill>
                <a:effectLst>
                  <a:outerShdw blurRad="38100" dist="38100" dir="2700000" algn="tl">
                    <a:srgbClr val="000000">
                      <a:alpha val="43137"/>
                    </a:srgbClr>
                  </a:outerShdw>
                </a:effectLst>
              </a:rPr>
              <a:t> </a:t>
            </a:r>
            <a:r>
              <a:rPr lang="en-US" sz="2800" dirty="0" err="1" smtClean="0">
                <a:solidFill>
                  <a:srgbClr val="FFFF99"/>
                </a:solidFill>
                <a:effectLst>
                  <a:outerShdw blurRad="38100" dist="38100" dir="2700000" algn="tl">
                    <a:srgbClr val="000000">
                      <a:alpha val="43137"/>
                    </a:srgbClr>
                  </a:outerShdw>
                </a:effectLst>
              </a:rPr>
              <a:t>bohu</a:t>
            </a:r>
            <a:r>
              <a:rPr lang="en-US" sz="2800" dirty="0" smtClean="0">
                <a:solidFill>
                  <a:srgbClr val="FFFF99"/>
                </a:solidFill>
                <a:effectLst>
                  <a:outerShdw blurRad="38100" dist="38100" dir="2700000" algn="tl">
                    <a:srgbClr val="000000">
                      <a:alpha val="43137"/>
                    </a:srgbClr>
                  </a:outerShdw>
                </a:effectLst>
              </a:rPr>
              <a:t> (</a:t>
            </a:r>
            <a:r>
              <a:rPr lang="en-US" sz="2800" dirty="0" err="1" smtClean="0">
                <a:solidFill>
                  <a:srgbClr val="FFFF99"/>
                </a:solidFill>
                <a:effectLst>
                  <a:outerShdw blurRad="38100" dist="38100" dir="2700000" algn="tl">
                    <a:srgbClr val="000000">
                      <a:alpha val="43137"/>
                    </a:srgbClr>
                  </a:outerShdw>
                </a:effectLst>
              </a:rPr>
              <a:t>Strongs</a:t>
            </a:r>
            <a:r>
              <a:rPr lang="en-US" sz="2800" dirty="0" smtClean="0">
                <a:solidFill>
                  <a:srgbClr val="FFFF99"/>
                </a:solidFill>
                <a:effectLst>
                  <a:outerShdw blurRad="38100" dist="38100" dir="2700000" algn="tl">
                    <a:srgbClr val="000000">
                      <a:alpha val="43137"/>
                    </a:srgbClr>
                  </a:outerShdw>
                </a:effectLst>
              </a:rPr>
              <a:t> 922)} means that it was destroyed in the gap.  </a:t>
            </a:r>
          </a:p>
          <a:p>
            <a:endParaRPr lang="en-US" sz="2000" dirty="0" smtClean="0">
              <a:solidFill>
                <a:srgbClr val="FFFF99"/>
              </a:solidFill>
              <a:effectLst>
                <a:outerShdw blurRad="38100" dist="38100" dir="2700000" algn="tl">
                  <a:srgbClr val="000000">
                    <a:alpha val="43137"/>
                  </a:srgbClr>
                </a:outerShdw>
              </a:effectLst>
            </a:endParaRPr>
          </a:p>
          <a:p>
            <a:r>
              <a:rPr lang="en-US" sz="2800" dirty="0" smtClean="0">
                <a:solidFill>
                  <a:srgbClr val="FFFF99"/>
                </a:solidFill>
                <a:effectLst>
                  <a:outerShdw blurRad="38100" dist="38100" dir="2700000" algn="tl">
                    <a:srgbClr val="000000">
                      <a:alpha val="43137"/>
                    </a:srgbClr>
                  </a:outerShdw>
                </a:effectLst>
              </a:rPr>
              <a:t>They will quote </a:t>
            </a:r>
            <a:r>
              <a:rPr lang="en-US" sz="2800" dirty="0" smtClean="0">
                <a:effectLst>
                  <a:outerShdw blurRad="38100" dist="38100" dir="2700000" algn="tl">
                    <a:srgbClr val="000000">
                      <a:alpha val="43137"/>
                    </a:srgbClr>
                  </a:outerShdw>
                </a:effectLst>
              </a:rPr>
              <a:t>Jeremiah 4:23 </a:t>
            </a:r>
            <a:r>
              <a:rPr lang="en-US" sz="2800" dirty="0" smtClean="0">
                <a:solidFill>
                  <a:srgbClr val="FFFF99"/>
                </a:solidFill>
                <a:effectLst>
                  <a:outerShdw blurRad="38100" dist="38100" dir="2700000" algn="tl">
                    <a:srgbClr val="000000">
                      <a:alpha val="43137"/>
                    </a:srgbClr>
                  </a:outerShdw>
                </a:effectLst>
              </a:rPr>
              <a:t>saying that “formless and void” (</a:t>
            </a:r>
            <a:r>
              <a:rPr lang="en-US" sz="2800" dirty="0" err="1" smtClean="0">
                <a:solidFill>
                  <a:srgbClr val="FFFF99"/>
                </a:solidFill>
                <a:effectLst>
                  <a:outerShdw blurRad="38100" dist="38100" dir="2700000" algn="tl">
                    <a:srgbClr val="000000">
                      <a:alpha val="43137"/>
                    </a:srgbClr>
                  </a:outerShdw>
                </a:effectLst>
              </a:rPr>
              <a:t>tohu</a:t>
            </a:r>
            <a:r>
              <a:rPr lang="en-US" sz="2800" dirty="0" smtClean="0">
                <a:solidFill>
                  <a:srgbClr val="FFFF99"/>
                </a:solidFill>
                <a:effectLst>
                  <a:outerShdw blurRad="38100" dist="38100" dir="2700000" algn="tl">
                    <a:srgbClr val="000000">
                      <a:alpha val="43137"/>
                    </a:srgbClr>
                  </a:outerShdw>
                </a:effectLst>
              </a:rPr>
              <a:t> </a:t>
            </a:r>
            <a:r>
              <a:rPr lang="en-US" sz="2800" dirty="0" err="1" smtClean="0">
                <a:solidFill>
                  <a:srgbClr val="FFFF99"/>
                </a:solidFill>
                <a:effectLst>
                  <a:outerShdw blurRad="38100" dist="38100" dir="2700000" algn="tl">
                    <a:srgbClr val="000000">
                      <a:alpha val="43137"/>
                    </a:srgbClr>
                  </a:outerShdw>
                </a:effectLst>
              </a:rPr>
              <a:t>wa</a:t>
            </a:r>
            <a:r>
              <a:rPr lang="en-US" sz="2800" dirty="0" smtClean="0">
                <a:solidFill>
                  <a:srgbClr val="FFFF99"/>
                </a:solidFill>
                <a:effectLst>
                  <a:outerShdw blurRad="38100" dist="38100" dir="2700000" algn="tl">
                    <a:srgbClr val="000000">
                      <a:alpha val="43137"/>
                    </a:srgbClr>
                  </a:outerShdw>
                </a:effectLst>
              </a:rPr>
              <a:t> </a:t>
            </a:r>
            <a:r>
              <a:rPr lang="en-US" sz="2800" dirty="0" err="1" smtClean="0">
                <a:solidFill>
                  <a:srgbClr val="FFFF99"/>
                </a:solidFill>
                <a:effectLst>
                  <a:outerShdw blurRad="38100" dist="38100" dir="2700000" algn="tl">
                    <a:srgbClr val="000000">
                      <a:alpha val="43137"/>
                    </a:srgbClr>
                  </a:outerShdw>
                </a:effectLst>
              </a:rPr>
              <a:t>bohu</a:t>
            </a:r>
            <a:r>
              <a:rPr lang="en-US" sz="2800" dirty="0" smtClean="0">
                <a:solidFill>
                  <a:srgbClr val="FFFF99"/>
                </a:solidFill>
                <a:effectLst>
                  <a:outerShdw blurRad="38100" dist="38100" dir="2700000" algn="tl">
                    <a:srgbClr val="000000">
                      <a:alpha val="43137"/>
                    </a:srgbClr>
                  </a:outerShdw>
                </a:effectLst>
              </a:rPr>
              <a:t>) means that it was destroyed. </a:t>
            </a:r>
          </a:p>
          <a:p>
            <a:endParaRPr lang="en-US" sz="2800" dirty="0" smtClean="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54</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The </a:t>
            </a:r>
            <a:r>
              <a:rPr kumimoji="0" lang="en-US" sz="3400" b="1" i="0" u="none" strike="noStrike" kern="1200" cap="none" spc="0" normalizeH="0" baseline="0" noProof="0" dirty="0" err="1"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Ga</a:t>
            </a:r>
            <a:r>
              <a:rPr lang="en-US" sz="3400" b="1"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p Theory</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Formless</a:t>
            </a:r>
            <a:r>
              <a:rPr kumimoji="0" lang="en-US" sz="32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and Void</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Gen 1:2 vs. Jeremiah 4:23</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Without Form and Void 00647"/>
          <p:cNvPicPr preferRelativeResize="0">
            <a:picLocks noChangeAspect="1" noChangeArrowheads="1"/>
          </p:cNvPicPr>
          <p:nvPr>
            <p:custDataLst>
              <p:tags r:id="rId1"/>
            </p:custDataLst>
          </p:nvPr>
        </p:nvPicPr>
        <p:blipFill>
          <a:blip r:embed="rId3" cstate="print"/>
          <a:srcRect/>
          <a:stretch>
            <a:fillRect/>
          </a:stretch>
        </p:blipFill>
        <p:spPr bwMode="auto">
          <a:xfrm>
            <a:off x="1930400" y="0"/>
            <a:ext cx="5286375"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304800" y="1295400"/>
            <a:ext cx="86106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dirty="0" smtClean="0">
                <a:solidFill>
                  <a:srgbClr val="FFFF99"/>
                </a:solidFill>
                <a:effectLst>
                  <a:outerShdw blurRad="38100" dist="38100" dir="2700000" algn="tl">
                    <a:srgbClr val="000000">
                      <a:alpha val="43137"/>
                    </a:srgbClr>
                  </a:outerShdw>
                </a:effectLst>
              </a:rPr>
              <a:t>Context of </a:t>
            </a:r>
            <a:r>
              <a:rPr lang="en-US" sz="2400" dirty="0" smtClean="0">
                <a:effectLst>
                  <a:outerShdw blurRad="38100" dist="38100" dir="2700000" algn="tl">
                    <a:srgbClr val="000000">
                      <a:alpha val="43137"/>
                    </a:srgbClr>
                  </a:outerShdw>
                </a:effectLst>
              </a:rPr>
              <a:t>Jeremiah 4</a:t>
            </a:r>
            <a:r>
              <a:rPr lang="en-US" sz="2400" dirty="0" smtClean="0">
                <a:solidFill>
                  <a:srgbClr val="FFFF99"/>
                </a:solidFill>
                <a:effectLst>
                  <a:outerShdw blurRad="38100" dist="38100" dir="2700000" algn="tl">
                    <a:srgbClr val="000000">
                      <a:alpha val="43137"/>
                    </a:srgbClr>
                  </a:outerShdw>
                </a:effectLst>
              </a:rPr>
              <a:t> - Jeremiah picturing God’s coming </a:t>
            </a:r>
            <a:r>
              <a:rPr lang="en-US" sz="2400" dirty="0" err="1" smtClean="0">
                <a:solidFill>
                  <a:srgbClr val="FFFF99"/>
                </a:solidFill>
                <a:effectLst>
                  <a:outerShdw blurRad="38100" dist="38100" dir="2700000" algn="tl">
                    <a:srgbClr val="000000">
                      <a:alpha val="43137"/>
                    </a:srgbClr>
                  </a:outerShdw>
                </a:effectLst>
              </a:rPr>
              <a:t>judgement</a:t>
            </a:r>
            <a:r>
              <a:rPr lang="en-US" sz="2400" dirty="0" smtClean="0">
                <a:solidFill>
                  <a:srgbClr val="FFFF99"/>
                </a:solidFill>
                <a:effectLst>
                  <a:outerShdw blurRad="38100" dist="38100" dir="2700000" algn="tl">
                    <a:srgbClr val="000000">
                      <a:alpha val="43137"/>
                    </a:srgbClr>
                  </a:outerShdw>
                </a:effectLst>
              </a:rPr>
              <a:t> as a cosmic catastrophe – </a:t>
            </a:r>
            <a:r>
              <a:rPr lang="en-US" sz="2400" u="sng" dirty="0" smtClean="0">
                <a:solidFill>
                  <a:srgbClr val="FFFF99"/>
                </a:solidFill>
                <a:effectLst>
                  <a:outerShdw blurRad="38100" dist="38100" dir="2700000" algn="tl">
                    <a:srgbClr val="000000">
                      <a:alpha val="43137"/>
                    </a:srgbClr>
                  </a:outerShdw>
                </a:effectLst>
              </a:rPr>
              <a:t>an undoing of the Creation</a:t>
            </a:r>
            <a:r>
              <a:rPr lang="en-US" sz="2400" dirty="0" smtClean="0">
                <a:solidFill>
                  <a:srgbClr val="FFFF99"/>
                </a:solidFill>
                <a:effectLst>
                  <a:outerShdw blurRad="38100" dist="38100" dir="2700000" algn="tl">
                    <a:srgbClr val="000000">
                      <a:alpha val="43137"/>
                    </a:srgbClr>
                  </a:outerShdw>
                </a:effectLst>
              </a:rPr>
              <a:t>.  </a:t>
            </a:r>
          </a:p>
          <a:p>
            <a:r>
              <a:rPr lang="en-US" sz="2400" dirty="0" smtClean="0">
                <a:solidFill>
                  <a:srgbClr val="FFFF99"/>
                </a:solidFill>
                <a:effectLst>
                  <a:outerShdw blurRad="38100" dist="38100" dir="2700000" algn="tl">
                    <a:srgbClr val="000000">
                      <a:alpha val="43137"/>
                    </a:srgbClr>
                  </a:outerShdw>
                </a:effectLst>
              </a:rPr>
              <a:t>Imagery from </a:t>
            </a:r>
            <a:r>
              <a:rPr lang="en-US" sz="2400" dirty="0" smtClean="0">
                <a:effectLst>
                  <a:outerShdw blurRad="38100" dist="38100" dir="2700000" algn="tl">
                    <a:srgbClr val="000000">
                      <a:alpha val="43137"/>
                    </a:srgbClr>
                  </a:outerShdw>
                </a:effectLst>
              </a:rPr>
              <a:t>Gen. 1 </a:t>
            </a:r>
            <a:r>
              <a:rPr lang="en-US" sz="2400" dirty="0" smtClean="0">
                <a:solidFill>
                  <a:srgbClr val="FFFF99"/>
                </a:solidFill>
                <a:effectLst>
                  <a:outerShdw blurRad="38100" dist="38100" dir="2700000" algn="tl">
                    <a:srgbClr val="000000">
                      <a:alpha val="43137"/>
                    </a:srgbClr>
                  </a:outerShdw>
                </a:effectLst>
              </a:rPr>
              <a:t>creation account, indicated that no aspect of life would remain untouched.  God would make Judah “</a:t>
            </a:r>
            <a:r>
              <a:rPr lang="en-US" sz="2400" u="sng" dirty="0" smtClean="0">
                <a:solidFill>
                  <a:srgbClr val="FFFF99"/>
                </a:solidFill>
                <a:effectLst>
                  <a:outerShdw blurRad="38100" dist="38100" dir="2700000" algn="tl">
                    <a:srgbClr val="000000">
                      <a:alpha val="43137"/>
                    </a:srgbClr>
                  </a:outerShdw>
                </a:effectLst>
              </a:rPr>
              <a:t>formless and void</a:t>
            </a:r>
            <a:r>
              <a:rPr lang="en-US" sz="2400" dirty="0" smtClean="0">
                <a:solidFill>
                  <a:srgbClr val="FFFF99"/>
                </a:solidFill>
                <a:effectLst>
                  <a:outerShdw blurRad="38100" dist="38100" dir="2700000" algn="tl">
                    <a:srgbClr val="000000">
                      <a:alpha val="43137"/>
                    </a:srgbClr>
                  </a:outerShdw>
                </a:effectLst>
              </a:rPr>
              <a:t>”, a phrase that describes the </a:t>
            </a:r>
            <a:r>
              <a:rPr lang="en-US" sz="2400" u="sng" dirty="0" smtClean="0">
                <a:solidFill>
                  <a:srgbClr val="FFFF99"/>
                </a:solidFill>
                <a:effectLst>
                  <a:outerShdw blurRad="38100" dist="38100" dir="2700000" algn="tl">
                    <a:srgbClr val="000000">
                      <a:alpha val="43137"/>
                    </a:srgbClr>
                  </a:outerShdw>
                </a:effectLst>
              </a:rPr>
              <a:t>emptiness of the earth before God’s work in creation</a:t>
            </a:r>
            <a:r>
              <a:rPr lang="en-US" sz="2400" dirty="0" smtClean="0">
                <a:solidFill>
                  <a:srgbClr val="FFFF99"/>
                </a:solidFill>
                <a:effectLst>
                  <a:outerShdw blurRad="38100" dist="38100" dir="2700000" algn="tl">
                    <a:srgbClr val="000000">
                      <a:alpha val="43137"/>
                    </a:srgbClr>
                  </a:outerShdw>
                </a:effectLst>
              </a:rPr>
              <a:t>.</a:t>
            </a:r>
          </a:p>
          <a:p>
            <a:endParaRPr lang="en-US" sz="2400" dirty="0" smtClean="0">
              <a:solidFill>
                <a:srgbClr val="FFFF99"/>
              </a:solidFill>
              <a:effectLst>
                <a:outerShdw blurRad="38100" dist="38100" dir="2700000" algn="tl">
                  <a:srgbClr val="000000">
                    <a:alpha val="43137"/>
                  </a:srgbClr>
                </a:outerShdw>
              </a:effectLst>
            </a:endParaRPr>
          </a:p>
          <a:p>
            <a:r>
              <a:rPr lang="en-US" sz="2400" dirty="0" smtClean="0">
                <a:solidFill>
                  <a:srgbClr val="FFFF00"/>
                </a:solidFill>
                <a:effectLst>
                  <a:outerShdw blurRad="38100" dist="38100" dir="2700000" algn="tl">
                    <a:srgbClr val="000000">
                      <a:alpha val="43137"/>
                    </a:srgbClr>
                  </a:outerShdw>
                </a:effectLst>
              </a:rPr>
              <a:t>Grammatically</a:t>
            </a:r>
            <a:r>
              <a:rPr lang="en-US" sz="2400" dirty="0" smtClean="0">
                <a:solidFill>
                  <a:srgbClr val="FFFF99"/>
                </a:solidFill>
                <a:effectLst>
                  <a:outerShdw blurRad="38100" dist="38100" dir="2700000" algn="tl">
                    <a:srgbClr val="000000">
                      <a:alpha val="43137"/>
                    </a:srgbClr>
                  </a:outerShdw>
                </a:effectLst>
              </a:rPr>
              <a:t>, the start of </a:t>
            </a:r>
            <a:r>
              <a:rPr lang="en-US" sz="2400" dirty="0" smtClean="0">
                <a:effectLst>
                  <a:outerShdw blurRad="38100" dist="38100" dir="2700000" algn="tl">
                    <a:srgbClr val="000000">
                      <a:alpha val="43137"/>
                    </a:srgbClr>
                  </a:outerShdw>
                </a:effectLst>
              </a:rPr>
              <a:t>Gen.1:2</a:t>
            </a:r>
            <a:r>
              <a:rPr lang="en-US" sz="2400" dirty="0" smtClean="0">
                <a:solidFill>
                  <a:srgbClr val="FFFF99"/>
                </a:solidFill>
                <a:effectLst>
                  <a:outerShdw blurRad="38100" dist="38100" dir="2700000" algn="tl">
                    <a:srgbClr val="000000">
                      <a:alpha val="43137"/>
                    </a:srgbClr>
                  </a:outerShdw>
                </a:effectLst>
              </a:rPr>
              <a:t>  that says “and the Earth was …” is a </a:t>
            </a:r>
            <a:r>
              <a:rPr lang="en-US" sz="2400" u="sng" dirty="0" err="1" smtClean="0">
                <a:solidFill>
                  <a:srgbClr val="FFFF99"/>
                </a:solidFill>
                <a:effectLst>
                  <a:outerShdw blurRad="38100" dist="38100" dir="2700000" algn="tl">
                    <a:srgbClr val="000000">
                      <a:alpha val="43137"/>
                    </a:srgbClr>
                  </a:outerShdw>
                </a:effectLst>
              </a:rPr>
              <a:t>waw</a:t>
            </a:r>
            <a:r>
              <a:rPr lang="en-US" sz="2400" u="sng" dirty="0" smtClean="0">
                <a:solidFill>
                  <a:srgbClr val="FFFF99"/>
                </a:solidFill>
                <a:effectLst>
                  <a:outerShdw blurRad="38100" dist="38100" dir="2700000" algn="tl">
                    <a:srgbClr val="000000">
                      <a:alpha val="43137"/>
                    </a:srgbClr>
                  </a:outerShdw>
                </a:effectLst>
              </a:rPr>
              <a:t> disjunctive</a:t>
            </a:r>
            <a:r>
              <a:rPr lang="en-US" sz="2400" dirty="0" smtClean="0">
                <a:solidFill>
                  <a:srgbClr val="FFFF99"/>
                </a:solidFill>
                <a:effectLst>
                  <a:outerShdw blurRad="38100" dist="38100" dir="2700000" algn="tl">
                    <a:srgbClr val="000000">
                      <a:alpha val="43137"/>
                    </a:srgbClr>
                  </a:outerShdw>
                </a:effectLst>
              </a:rPr>
              <a:t>.  A </a:t>
            </a:r>
            <a:r>
              <a:rPr lang="en-US" sz="2400" dirty="0" err="1" smtClean="0">
                <a:solidFill>
                  <a:srgbClr val="FFFF99"/>
                </a:solidFill>
                <a:effectLst>
                  <a:outerShdw blurRad="38100" dist="38100" dir="2700000" algn="tl">
                    <a:srgbClr val="000000">
                      <a:alpha val="43137"/>
                    </a:srgbClr>
                  </a:outerShdw>
                </a:effectLst>
              </a:rPr>
              <a:t>waw</a:t>
            </a:r>
            <a:r>
              <a:rPr lang="en-US" sz="2400" dirty="0" smtClean="0">
                <a:solidFill>
                  <a:srgbClr val="FFFF99"/>
                </a:solidFill>
                <a:effectLst>
                  <a:outerShdw blurRad="38100" dist="38100" dir="2700000" algn="tl">
                    <a:srgbClr val="000000">
                      <a:alpha val="43137"/>
                    </a:srgbClr>
                  </a:outerShdw>
                </a:effectLst>
              </a:rPr>
              <a:t> disjunctive is </a:t>
            </a:r>
            <a:r>
              <a:rPr lang="en-US" sz="2400" u="sng" dirty="0" smtClean="0">
                <a:solidFill>
                  <a:srgbClr val="FFFF99"/>
                </a:solidFill>
                <a:effectLst>
                  <a:outerShdw blurRad="38100" dist="38100" dir="2700000" algn="tl">
                    <a:srgbClr val="000000">
                      <a:alpha val="43137"/>
                    </a:srgbClr>
                  </a:outerShdw>
                </a:effectLst>
              </a:rPr>
              <a:t>an explanation or description of the previous verse</a:t>
            </a:r>
            <a:r>
              <a:rPr lang="en-US" sz="2400" dirty="0" smtClean="0">
                <a:solidFill>
                  <a:srgbClr val="FFFF99"/>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it does not follow in time</a:t>
            </a:r>
            <a:r>
              <a:rPr lang="en-US" sz="2400" dirty="0" smtClean="0">
                <a:solidFill>
                  <a:srgbClr val="FFFF99"/>
                </a:solidFill>
                <a:effectLst>
                  <a:outerShdw blurRad="38100" dist="38100" dir="2700000" algn="tl">
                    <a:srgbClr val="000000">
                      <a:alpha val="43137"/>
                    </a:srgbClr>
                  </a:outerShdw>
                </a:effectLst>
              </a:rPr>
              <a:t>.  Thus verse 2 is a description of the earth when it was first created.  The Hebrew grammar does </a:t>
            </a:r>
            <a:r>
              <a:rPr lang="en-US" sz="2400" u="sng" dirty="0" smtClean="0">
                <a:solidFill>
                  <a:srgbClr val="FFFF99"/>
                </a:solidFill>
                <a:effectLst>
                  <a:outerShdw blurRad="38100" dist="38100" dir="2700000" algn="tl">
                    <a:srgbClr val="000000">
                      <a:alpha val="43137"/>
                    </a:srgbClr>
                  </a:outerShdw>
                </a:effectLst>
              </a:rPr>
              <a:t>not</a:t>
            </a:r>
            <a:r>
              <a:rPr lang="en-US" sz="2400" dirty="0" smtClean="0">
                <a:solidFill>
                  <a:srgbClr val="FFFF99"/>
                </a:solidFill>
                <a:effectLst>
                  <a:outerShdw blurRad="38100" dist="38100" dir="2700000" algn="tl">
                    <a:srgbClr val="000000">
                      <a:alpha val="43137"/>
                    </a:srgbClr>
                  </a:outerShdw>
                </a:effectLst>
              </a:rPr>
              <a:t> allow for any gap there between </a:t>
            </a:r>
            <a:r>
              <a:rPr lang="en-US" sz="2400" dirty="0" smtClean="0">
                <a:effectLst>
                  <a:outerShdw blurRad="38100" dist="38100" dir="2700000" algn="tl">
                    <a:srgbClr val="000000">
                      <a:alpha val="43137"/>
                    </a:srgbClr>
                  </a:outerShdw>
                </a:effectLst>
              </a:rPr>
              <a:t>Gen. 1:1 </a:t>
            </a:r>
            <a:r>
              <a:rPr lang="en-US" sz="2400" dirty="0" smtClean="0">
                <a:solidFill>
                  <a:srgbClr val="FFFF99"/>
                </a:solidFill>
                <a:effectLst>
                  <a:outerShdw blurRad="38100" dist="38100" dir="2700000" algn="tl">
                    <a:srgbClr val="000000">
                      <a:alpha val="43137"/>
                    </a:srgbClr>
                  </a:outerShdw>
                </a:effectLst>
              </a:rPr>
              <a:t>and</a:t>
            </a:r>
            <a:r>
              <a:rPr lang="en-US" sz="2400" dirty="0" smtClean="0">
                <a:effectLst>
                  <a:outerShdw blurRad="38100" dist="38100" dir="2700000" algn="tl">
                    <a:srgbClr val="000000">
                      <a:alpha val="43137"/>
                    </a:srgbClr>
                  </a:outerShdw>
                </a:effectLst>
              </a:rPr>
              <a:t> 1:2</a:t>
            </a:r>
            <a:r>
              <a:rPr lang="en-US" sz="2400" dirty="0" smtClean="0">
                <a:solidFill>
                  <a:srgbClr val="FFFF99"/>
                </a:solidFill>
                <a:effectLst>
                  <a:outerShdw blurRad="38100" dist="38100" dir="2700000" algn="tl">
                    <a:srgbClr val="000000">
                      <a:alpha val="43137"/>
                    </a:srgbClr>
                  </a:outerShdw>
                </a:effectLst>
              </a:rPr>
              <a:t>.</a:t>
            </a:r>
          </a:p>
          <a:p>
            <a:pPr algn="ctr"/>
            <a:r>
              <a:rPr lang="en-US" sz="1600" dirty="0" smtClean="0">
                <a:solidFill>
                  <a:srgbClr val="FFFF99"/>
                </a:solidFill>
                <a:effectLst>
                  <a:outerShdw blurRad="38100" dist="38100" dir="2700000" algn="tl">
                    <a:srgbClr val="000000">
                      <a:alpha val="43137"/>
                    </a:srgbClr>
                  </a:outerShdw>
                </a:effectLst>
              </a:rPr>
              <a:t>                                                                                                Dr. Jonathan </a:t>
            </a:r>
            <a:r>
              <a:rPr lang="en-US" sz="1600" dirty="0" err="1" smtClean="0">
                <a:solidFill>
                  <a:srgbClr val="FFFF99"/>
                </a:solidFill>
                <a:effectLst>
                  <a:outerShdw blurRad="38100" dist="38100" dir="2700000" algn="tl">
                    <a:srgbClr val="000000">
                      <a:alpha val="43137"/>
                    </a:srgbClr>
                  </a:outerShdw>
                </a:effectLst>
              </a:rPr>
              <a:t>Sarfari</a:t>
            </a:r>
            <a:endParaRPr lang="en-US" sz="16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56</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The </a:t>
            </a:r>
            <a:r>
              <a:rPr kumimoji="0" lang="en-US" sz="3400" b="1" i="0" u="none" strike="noStrike" kern="1200" cap="none" spc="0" normalizeH="0" baseline="0" noProof="0" dirty="0" err="1"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Ga</a:t>
            </a:r>
            <a:r>
              <a:rPr lang="en-US" sz="3400" b="1"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p Theory</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Formless</a:t>
            </a:r>
            <a:r>
              <a:rPr kumimoji="0" lang="en-US" sz="32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and Void, Gen 1:2 vs. Jeremiah 4:23</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Secular Timeline 02038"/>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marL="73025" indent="-55563" defTabSz="642938"/>
            <a:r>
              <a:rPr lang="en-US"/>
              <a:t>Day-Big bang and Biblical day</a:t>
            </a:r>
          </a:p>
        </p:txBody>
      </p:sp>
      <p:sp>
        <p:nvSpPr>
          <p:cNvPr id="10243" name="Rectangle 3" descr="Big Bang + Bib Timeline 00169"/>
          <p:cNvSpPr>
            <a:spLocks noGrp="1" noChangeAspect="1" noChangeArrowheads="1"/>
          </p:cNvSpPr>
          <p:nvPr isPhoto="1"/>
        </p:nvSpPr>
        <p:spPr bwMode="auto">
          <a:xfrm>
            <a:off x="0" y="133350"/>
            <a:ext cx="9144000" cy="6589713"/>
          </a:xfrm>
          <a:prstGeom prst="rect">
            <a:avLst/>
          </a:prstGeom>
          <a:blipFill dpi="0" rotWithShape="1">
            <a:blip r:embed="rId2" cstate="print"/>
            <a:srcRect/>
            <a:stretch>
              <a:fillRect b="-6"/>
            </a:stretch>
          </a:blipFill>
          <a:ln w="9525">
            <a:noFill/>
            <a:miter lim="800000"/>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marL="73025" indent="-55563" defTabSz="642938"/>
            <a:r>
              <a:rPr lang="en-US"/>
              <a:t>Diff – Evolution &amp; Creation 1</a:t>
            </a:r>
          </a:p>
        </p:txBody>
      </p:sp>
      <p:pic>
        <p:nvPicPr>
          <p:cNvPr id="106499" name="Picture 3" descr="Green Quote Backgro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06500" name="Text Box 4"/>
          <p:cNvSpPr txBox="1">
            <a:spLocks noChangeArrowheads="1"/>
          </p:cNvSpPr>
          <p:nvPr/>
        </p:nvSpPr>
        <p:spPr bwMode="auto">
          <a:xfrm>
            <a:off x="0" y="0"/>
            <a:ext cx="9144000" cy="519113"/>
          </a:xfrm>
          <a:prstGeom prst="rect">
            <a:avLst/>
          </a:prstGeom>
          <a:noFill/>
          <a:ln w="9525">
            <a:noFill/>
            <a:miter lim="800000"/>
            <a:headEnd/>
            <a:tailEnd/>
          </a:ln>
          <a:effectLst/>
        </p:spPr>
        <p:txBody>
          <a:bodyPr>
            <a:spAutoFit/>
          </a:bodyPr>
          <a:lstStyle/>
          <a:p>
            <a:pPr algn="ctr">
              <a:spcBef>
                <a:spcPct val="50000"/>
              </a:spcBef>
            </a:pPr>
            <a:r>
              <a:rPr lang="en-US" sz="2800" b="1">
                <a:solidFill>
                  <a:schemeClr val="bg1"/>
                </a:solidFill>
                <a:cs typeface="Arial" charset="0"/>
              </a:rPr>
              <a:t>Differences Between Evolution and Biblical Creation</a:t>
            </a:r>
          </a:p>
        </p:txBody>
      </p:sp>
      <p:sp>
        <p:nvSpPr>
          <p:cNvPr id="106501" name="Text Box 5"/>
          <p:cNvSpPr txBox="1">
            <a:spLocks noChangeArrowheads="1"/>
          </p:cNvSpPr>
          <p:nvPr/>
        </p:nvSpPr>
        <p:spPr bwMode="auto">
          <a:xfrm>
            <a:off x="4572000" y="685800"/>
            <a:ext cx="4572000" cy="457200"/>
          </a:xfrm>
          <a:prstGeom prst="rect">
            <a:avLst/>
          </a:prstGeom>
          <a:noFill/>
          <a:ln w="9525">
            <a:noFill/>
            <a:miter lim="800000"/>
            <a:headEnd/>
            <a:tailEnd/>
          </a:ln>
          <a:effectLst/>
        </p:spPr>
        <p:txBody>
          <a:bodyPr>
            <a:spAutoFit/>
          </a:bodyPr>
          <a:lstStyle/>
          <a:p>
            <a:pPr algn="ctr">
              <a:spcBef>
                <a:spcPct val="50000"/>
              </a:spcBef>
            </a:pPr>
            <a:r>
              <a:rPr lang="en-US" sz="2400" b="1">
                <a:solidFill>
                  <a:schemeClr val="bg1"/>
                </a:solidFill>
                <a:cs typeface="Arial" charset="0"/>
              </a:rPr>
              <a:t>Biblical Creation</a:t>
            </a:r>
          </a:p>
        </p:txBody>
      </p:sp>
      <p:sp>
        <p:nvSpPr>
          <p:cNvPr id="106502" name="Rectangle 6"/>
          <p:cNvSpPr>
            <a:spLocks noChangeArrowheads="1"/>
          </p:cNvSpPr>
          <p:nvPr/>
        </p:nvSpPr>
        <p:spPr bwMode="auto">
          <a:xfrm>
            <a:off x="0" y="609600"/>
            <a:ext cx="4572000" cy="609600"/>
          </a:xfrm>
          <a:prstGeom prst="rect">
            <a:avLst/>
          </a:prstGeom>
          <a:noFill/>
          <a:ln w="25400">
            <a:solidFill>
              <a:schemeClr val="bg1"/>
            </a:solidFill>
            <a:miter lim="800000"/>
            <a:headEnd/>
            <a:tailEnd/>
          </a:ln>
          <a:effectLst/>
        </p:spPr>
        <p:txBody>
          <a:bodyPr wrap="none" anchor="ctr"/>
          <a:lstStyle/>
          <a:p>
            <a:endParaRPr lang="en-US"/>
          </a:p>
        </p:txBody>
      </p:sp>
      <p:sp>
        <p:nvSpPr>
          <p:cNvPr id="106503" name="Rectangle 7"/>
          <p:cNvSpPr>
            <a:spLocks noChangeArrowheads="1"/>
          </p:cNvSpPr>
          <p:nvPr/>
        </p:nvSpPr>
        <p:spPr bwMode="auto">
          <a:xfrm>
            <a:off x="4572000" y="609600"/>
            <a:ext cx="4572000" cy="609600"/>
          </a:xfrm>
          <a:prstGeom prst="rect">
            <a:avLst/>
          </a:prstGeom>
          <a:noFill/>
          <a:ln w="25400">
            <a:solidFill>
              <a:schemeClr val="bg1"/>
            </a:solidFill>
            <a:miter lim="800000"/>
            <a:headEnd/>
            <a:tailEnd/>
          </a:ln>
          <a:effectLst/>
        </p:spPr>
        <p:txBody>
          <a:bodyPr wrap="none" anchor="ctr"/>
          <a:lstStyle/>
          <a:p>
            <a:endParaRPr lang="en-US"/>
          </a:p>
        </p:txBody>
      </p:sp>
      <p:sp>
        <p:nvSpPr>
          <p:cNvPr id="106504" name="Text Box 8"/>
          <p:cNvSpPr txBox="1">
            <a:spLocks noChangeArrowheads="1"/>
          </p:cNvSpPr>
          <p:nvPr/>
        </p:nvSpPr>
        <p:spPr bwMode="auto">
          <a:xfrm>
            <a:off x="0" y="1371600"/>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1. Sun before Earth</a:t>
            </a:r>
          </a:p>
        </p:txBody>
      </p:sp>
      <p:sp>
        <p:nvSpPr>
          <p:cNvPr id="106505" name="Text Box 9"/>
          <p:cNvSpPr txBox="1">
            <a:spLocks noChangeArrowheads="1"/>
          </p:cNvSpPr>
          <p:nvPr/>
        </p:nvSpPr>
        <p:spPr bwMode="auto">
          <a:xfrm>
            <a:off x="0" y="685800"/>
            <a:ext cx="4572000" cy="457200"/>
          </a:xfrm>
          <a:prstGeom prst="rect">
            <a:avLst/>
          </a:prstGeom>
          <a:noFill/>
          <a:ln w="9525">
            <a:noFill/>
            <a:miter lim="800000"/>
            <a:headEnd/>
            <a:tailEnd/>
          </a:ln>
          <a:effectLst/>
        </p:spPr>
        <p:txBody>
          <a:bodyPr>
            <a:spAutoFit/>
          </a:bodyPr>
          <a:lstStyle/>
          <a:p>
            <a:pPr algn="ctr">
              <a:spcBef>
                <a:spcPct val="50000"/>
              </a:spcBef>
            </a:pPr>
            <a:r>
              <a:rPr lang="en-US" sz="2400" b="1">
                <a:solidFill>
                  <a:schemeClr val="bg1"/>
                </a:solidFill>
                <a:cs typeface="Arial" charset="0"/>
              </a:rPr>
              <a:t>Evolution/Long Ages</a:t>
            </a:r>
          </a:p>
        </p:txBody>
      </p:sp>
      <p:sp>
        <p:nvSpPr>
          <p:cNvPr id="106506" name="Text Box 10"/>
          <p:cNvSpPr txBox="1">
            <a:spLocks noChangeArrowheads="1"/>
          </p:cNvSpPr>
          <p:nvPr/>
        </p:nvSpPr>
        <p:spPr bwMode="auto">
          <a:xfrm>
            <a:off x="4572000" y="1371600"/>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1. Earth before Sun</a:t>
            </a:r>
          </a:p>
        </p:txBody>
      </p:sp>
      <p:sp>
        <p:nvSpPr>
          <p:cNvPr id="106507" name="Text Box 11"/>
          <p:cNvSpPr txBox="1">
            <a:spLocks noChangeArrowheads="1"/>
          </p:cNvSpPr>
          <p:nvPr/>
        </p:nvSpPr>
        <p:spPr bwMode="auto">
          <a:xfrm>
            <a:off x="0" y="1889125"/>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2. Dry land before sea</a:t>
            </a:r>
          </a:p>
        </p:txBody>
      </p:sp>
      <p:sp>
        <p:nvSpPr>
          <p:cNvPr id="106508" name="Text Box 12"/>
          <p:cNvSpPr txBox="1">
            <a:spLocks noChangeArrowheads="1"/>
          </p:cNvSpPr>
          <p:nvPr/>
        </p:nvSpPr>
        <p:spPr bwMode="auto">
          <a:xfrm>
            <a:off x="4572000" y="1889125"/>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2. Sea before dry land</a:t>
            </a:r>
          </a:p>
        </p:txBody>
      </p:sp>
      <p:sp>
        <p:nvSpPr>
          <p:cNvPr id="106509" name="Text Box 13"/>
          <p:cNvSpPr txBox="1">
            <a:spLocks noChangeArrowheads="1"/>
          </p:cNvSpPr>
          <p:nvPr/>
        </p:nvSpPr>
        <p:spPr bwMode="auto">
          <a:xfrm>
            <a:off x="0" y="2408238"/>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3. Atmosphere before sea</a:t>
            </a:r>
          </a:p>
        </p:txBody>
      </p:sp>
      <p:sp>
        <p:nvSpPr>
          <p:cNvPr id="106510" name="Text Box 14"/>
          <p:cNvSpPr txBox="1">
            <a:spLocks noChangeArrowheads="1"/>
          </p:cNvSpPr>
          <p:nvPr/>
        </p:nvSpPr>
        <p:spPr bwMode="auto">
          <a:xfrm>
            <a:off x="4572000" y="2408238"/>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3. Sea before atmosphere</a:t>
            </a:r>
          </a:p>
        </p:txBody>
      </p:sp>
      <p:sp>
        <p:nvSpPr>
          <p:cNvPr id="106511" name="Text Box 15"/>
          <p:cNvSpPr txBox="1">
            <a:spLocks noChangeArrowheads="1"/>
          </p:cNvSpPr>
          <p:nvPr/>
        </p:nvSpPr>
        <p:spPr bwMode="auto">
          <a:xfrm>
            <a:off x="0" y="2925763"/>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4. Sun before light on Earth</a:t>
            </a:r>
          </a:p>
        </p:txBody>
      </p:sp>
      <p:sp>
        <p:nvSpPr>
          <p:cNvPr id="106512" name="Text Box 16"/>
          <p:cNvSpPr txBox="1">
            <a:spLocks noChangeArrowheads="1"/>
          </p:cNvSpPr>
          <p:nvPr/>
        </p:nvSpPr>
        <p:spPr bwMode="auto">
          <a:xfrm>
            <a:off x="4572000" y="2925763"/>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4. Light on Earth before Sun</a:t>
            </a:r>
          </a:p>
        </p:txBody>
      </p:sp>
      <p:sp>
        <p:nvSpPr>
          <p:cNvPr id="106513" name="Text Box 17"/>
          <p:cNvSpPr txBox="1">
            <a:spLocks noChangeArrowheads="1"/>
          </p:cNvSpPr>
          <p:nvPr/>
        </p:nvSpPr>
        <p:spPr bwMode="auto">
          <a:xfrm>
            <a:off x="0" y="3444875"/>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5. Stars before Earth</a:t>
            </a:r>
          </a:p>
        </p:txBody>
      </p:sp>
      <p:sp>
        <p:nvSpPr>
          <p:cNvPr id="106514" name="Text Box 18"/>
          <p:cNvSpPr txBox="1">
            <a:spLocks noChangeArrowheads="1"/>
          </p:cNvSpPr>
          <p:nvPr/>
        </p:nvSpPr>
        <p:spPr bwMode="auto">
          <a:xfrm>
            <a:off x="4572000" y="3444875"/>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5. Earth before stars</a:t>
            </a:r>
          </a:p>
        </p:txBody>
      </p:sp>
      <p:sp>
        <p:nvSpPr>
          <p:cNvPr id="106515" name="Text Box 19"/>
          <p:cNvSpPr txBox="1">
            <a:spLocks noChangeArrowheads="1"/>
          </p:cNvSpPr>
          <p:nvPr/>
        </p:nvSpPr>
        <p:spPr bwMode="auto">
          <a:xfrm>
            <a:off x="0" y="3962400"/>
            <a:ext cx="4572000" cy="822325"/>
          </a:xfrm>
          <a:prstGeom prst="rect">
            <a:avLst/>
          </a:prstGeom>
          <a:noFill/>
          <a:ln w="9525">
            <a:noFill/>
            <a:miter lim="800000"/>
            <a:headEnd/>
            <a:tailEnd/>
          </a:ln>
          <a:effectLst/>
        </p:spPr>
        <p:txBody>
          <a:bodyPr>
            <a:spAutoFit/>
          </a:bodyPr>
          <a:lstStyle/>
          <a:p>
            <a:pPr defTabSz="396875">
              <a:spcBef>
                <a:spcPct val="50000"/>
              </a:spcBef>
            </a:pPr>
            <a:r>
              <a:rPr lang="en-US" sz="2400" b="1">
                <a:solidFill>
                  <a:schemeClr val="bg1"/>
                </a:solidFill>
                <a:cs typeface="Arial" charset="0"/>
              </a:rPr>
              <a:t>6. Earth at same time as      	planets</a:t>
            </a:r>
          </a:p>
        </p:txBody>
      </p:sp>
      <p:sp>
        <p:nvSpPr>
          <p:cNvPr id="106516" name="Text Box 20"/>
          <p:cNvSpPr txBox="1">
            <a:spLocks noChangeArrowheads="1"/>
          </p:cNvSpPr>
          <p:nvPr/>
        </p:nvSpPr>
        <p:spPr bwMode="auto">
          <a:xfrm>
            <a:off x="4572000" y="3962400"/>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6. Earth before planets</a:t>
            </a:r>
          </a:p>
        </p:txBody>
      </p:sp>
      <p:sp>
        <p:nvSpPr>
          <p:cNvPr id="106517" name="Text Box 21"/>
          <p:cNvSpPr txBox="1">
            <a:spLocks noChangeArrowheads="1"/>
          </p:cNvSpPr>
          <p:nvPr/>
        </p:nvSpPr>
        <p:spPr bwMode="auto">
          <a:xfrm>
            <a:off x="0" y="4846638"/>
            <a:ext cx="4572000" cy="822325"/>
          </a:xfrm>
          <a:prstGeom prst="rect">
            <a:avLst/>
          </a:prstGeom>
          <a:noFill/>
          <a:ln w="9525">
            <a:noFill/>
            <a:miter lim="800000"/>
            <a:headEnd/>
            <a:tailEnd/>
          </a:ln>
          <a:effectLst/>
        </p:spPr>
        <p:txBody>
          <a:bodyPr>
            <a:spAutoFit/>
          </a:bodyPr>
          <a:lstStyle/>
          <a:p>
            <a:pPr defTabSz="396875">
              <a:spcBef>
                <a:spcPct val="50000"/>
              </a:spcBef>
            </a:pPr>
            <a:r>
              <a:rPr lang="en-US" sz="2400" b="1">
                <a:solidFill>
                  <a:schemeClr val="bg1"/>
                </a:solidFill>
                <a:cs typeface="Arial" charset="0"/>
              </a:rPr>
              <a:t>7. Marine creatures before 	land plants</a:t>
            </a:r>
          </a:p>
        </p:txBody>
      </p:sp>
      <p:sp>
        <p:nvSpPr>
          <p:cNvPr id="106518" name="Text Box 22"/>
          <p:cNvSpPr txBox="1">
            <a:spLocks noChangeArrowheads="1"/>
          </p:cNvSpPr>
          <p:nvPr/>
        </p:nvSpPr>
        <p:spPr bwMode="auto">
          <a:xfrm>
            <a:off x="4572000" y="4846638"/>
            <a:ext cx="4572000" cy="822325"/>
          </a:xfrm>
          <a:prstGeom prst="rect">
            <a:avLst/>
          </a:prstGeom>
          <a:noFill/>
          <a:ln w="9525">
            <a:noFill/>
            <a:miter lim="800000"/>
            <a:headEnd/>
            <a:tailEnd/>
          </a:ln>
          <a:effectLst/>
        </p:spPr>
        <p:txBody>
          <a:bodyPr>
            <a:spAutoFit/>
          </a:bodyPr>
          <a:lstStyle/>
          <a:p>
            <a:pPr defTabSz="350838">
              <a:spcBef>
                <a:spcPct val="50000"/>
              </a:spcBef>
            </a:pPr>
            <a:r>
              <a:rPr lang="en-US" sz="2400" b="1">
                <a:solidFill>
                  <a:schemeClr val="bg1"/>
                </a:solidFill>
                <a:cs typeface="Arial" charset="0"/>
              </a:rPr>
              <a:t>7. Land plants before marine 	creatures</a:t>
            </a:r>
          </a:p>
        </p:txBody>
      </p:sp>
      <p:sp>
        <p:nvSpPr>
          <p:cNvPr id="106519" name="Text Box 23"/>
          <p:cNvSpPr txBox="1">
            <a:spLocks noChangeArrowheads="1"/>
          </p:cNvSpPr>
          <p:nvPr/>
        </p:nvSpPr>
        <p:spPr bwMode="auto">
          <a:xfrm>
            <a:off x="0" y="5729288"/>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8. Earthworms before starfish</a:t>
            </a:r>
          </a:p>
        </p:txBody>
      </p:sp>
      <p:sp>
        <p:nvSpPr>
          <p:cNvPr id="106520" name="Text Box 24"/>
          <p:cNvSpPr txBox="1">
            <a:spLocks noChangeArrowheads="1"/>
          </p:cNvSpPr>
          <p:nvPr/>
        </p:nvSpPr>
        <p:spPr bwMode="auto">
          <a:xfrm>
            <a:off x="4572000" y="5729288"/>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8. Starfish before earthworms</a:t>
            </a:r>
          </a:p>
        </p:txBody>
      </p:sp>
      <p:sp>
        <p:nvSpPr>
          <p:cNvPr id="106521" name="Text Box 25"/>
          <p:cNvSpPr txBox="1">
            <a:spLocks noChangeArrowheads="1"/>
          </p:cNvSpPr>
          <p:nvPr/>
        </p:nvSpPr>
        <p:spPr bwMode="auto">
          <a:xfrm>
            <a:off x="0" y="6248400"/>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9. Land animals before trees</a:t>
            </a:r>
          </a:p>
        </p:txBody>
      </p:sp>
      <p:sp>
        <p:nvSpPr>
          <p:cNvPr id="106522" name="Text Box 26"/>
          <p:cNvSpPr txBox="1">
            <a:spLocks noChangeArrowheads="1"/>
          </p:cNvSpPr>
          <p:nvPr/>
        </p:nvSpPr>
        <p:spPr bwMode="auto">
          <a:xfrm>
            <a:off x="4572000" y="6248400"/>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9. Trees before land animals</a:t>
            </a:r>
          </a:p>
        </p:txBody>
      </p:sp>
      <p:sp>
        <p:nvSpPr>
          <p:cNvPr id="106523" name="Line 27"/>
          <p:cNvSpPr>
            <a:spLocks noChangeShapeType="1"/>
          </p:cNvSpPr>
          <p:nvPr/>
        </p:nvSpPr>
        <p:spPr bwMode="auto">
          <a:xfrm>
            <a:off x="4572000" y="1219200"/>
            <a:ext cx="0" cy="5638800"/>
          </a:xfrm>
          <a:prstGeom prst="line">
            <a:avLst/>
          </a:prstGeom>
          <a:noFill/>
          <a:ln w="25400">
            <a:solidFill>
              <a:schemeClr val="bg1"/>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marL="73025" indent="-55563" defTabSz="642938"/>
            <a:r>
              <a:rPr lang="en-US"/>
              <a:t>Diff – Evolution &amp; Creation 2</a:t>
            </a:r>
          </a:p>
        </p:txBody>
      </p:sp>
      <p:pic>
        <p:nvPicPr>
          <p:cNvPr id="108547" name="Picture 3" descr="Green Quote Backgro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08548" name="Text Box 4"/>
          <p:cNvSpPr txBox="1">
            <a:spLocks noChangeArrowheads="1"/>
          </p:cNvSpPr>
          <p:nvPr/>
        </p:nvSpPr>
        <p:spPr bwMode="auto">
          <a:xfrm>
            <a:off x="0" y="0"/>
            <a:ext cx="9144000" cy="519113"/>
          </a:xfrm>
          <a:prstGeom prst="rect">
            <a:avLst/>
          </a:prstGeom>
          <a:noFill/>
          <a:ln w="9525">
            <a:noFill/>
            <a:miter lim="800000"/>
            <a:headEnd/>
            <a:tailEnd/>
          </a:ln>
          <a:effectLst/>
        </p:spPr>
        <p:txBody>
          <a:bodyPr>
            <a:spAutoFit/>
          </a:bodyPr>
          <a:lstStyle/>
          <a:p>
            <a:pPr algn="ctr">
              <a:spcBef>
                <a:spcPct val="50000"/>
              </a:spcBef>
            </a:pPr>
            <a:r>
              <a:rPr lang="en-US" sz="2800" b="1">
                <a:solidFill>
                  <a:schemeClr val="bg1"/>
                </a:solidFill>
                <a:cs typeface="Arial" charset="0"/>
              </a:rPr>
              <a:t>Differences Between Evolution and Biblical Creation</a:t>
            </a:r>
          </a:p>
        </p:txBody>
      </p:sp>
      <p:sp>
        <p:nvSpPr>
          <p:cNvPr id="108549" name="Text Box 5"/>
          <p:cNvSpPr txBox="1">
            <a:spLocks noChangeArrowheads="1"/>
          </p:cNvSpPr>
          <p:nvPr/>
        </p:nvSpPr>
        <p:spPr bwMode="auto">
          <a:xfrm>
            <a:off x="4572000" y="685800"/>
            <a:ext cx="4572000" cy="457200"/>
          </a:xfrm>
          <a:prstGeom prst="rect">
            <a:avLst/>
          </a:prstGeom>
          <a:noFill/>
          <a:ln w="9525">
            <a:noFill/>
            <a:miter lim="800000"/>
            <a:headEnd/>
            <a:tailEnd/>
          </a:ln>
          <a:effectLst/>
        </p:spPr>
        <p:txBody>
          <a:bodyPr>
            <a:spAutoFit/>
          </a:bodyPr>
          <a:lstStyle/>
          <a:p>
            <a:pPr algn="ctr">
              <a:spcBef>
                <a:spcPct val="50000"/>
              </a:spcBef>
            </a:pPr>
            <a:r>
              <a:rPr lang="en-US" sz="2400" b="1">
                <a:solidFill>
                  <a:schemeClr val="bg1"/>
                </a:solidFill>
                <a:cs typeface="Arial" charset="0"/>
              </a:rPr>
              <a:t>Biblical Creation</a:t>
            </a:r>
          </a:p>
        </p:txBody>
      </p:sp>
      <p:sp>
        <p:nvSpPr>
          <p:cNvPr id="108550" name="Rectangle 6"/>
          <p:cNvSpPr>
            <a:spLocks noChangeArrowheads="1"/>
          </p:cNvSpPr>
          <p:nvPr/>
        </p:nvSpPr>
        <p:spPr bwMode="auto">
          <a:xfrm>
            <a:off x="0" y="609600"/>
            <a:ext cx="4572000" cy="609600"/>
          </a:xfrm>
          <a:prstGeom prst="rect">
            <a:avLst/>
          </a:prstGeom>
          <a:noFill/>
          <a:ln w="25400">
            <a:solidFill>
              <a:schemeClr val="bg1"/>
            </a:solidFill>
            <a:miter lim="800000"/>
            <a:headEnd/>
            <a:tailEnd/>
          </a:ln>
          <a:effectLst/>
        </p:spPr>
        <p:txBody>
          <a:bodyPr wrap="none" anchor="ctr"/>
          <a:lstStyle/>
          <a:p>
            <a:endParaRPr lang="en-US"/>
          </a:p>
        </p:txBody>
      </p:sp>
      <p:sp>
        <p:nvSpPr>
          <p:cNvPr id="108551" name="Rectangle 7"/>
          <p:cNvSpPr>
            <a:spLocks noChangeArrowheads="1"/>
          </p:cNvSpPr>
          <p:nvPr/>
        </p:nvSpPr>
        <p:spPr bwMode="auto">
          <a:xfrm>
            <a:off x="4572000" y="609600"/>
            <a:ext cx="4572000" cy="609600"/>
          </a:xfrm>
          <a:prstGeom prst="rect">
            <a:avLst/>
          </a:prstGeom>
          <a:noFill/>
          <a:ln w="25400">
            <a:solidFill>
              <a:schemeClr val="bg1"/>
            </a:solidFill>
            <a:miter lim="800000"/>
            <a:headEnd/>
            <a:tailEnd/>
          </a:ln>
          <a:effectLst/>
        </p:spPr>
        <p:txBody>
          <a:bodyPr wrap="none" anchor="ctr"/>
          <a:lstStyle/>
          <a:p>
            <a:endParaRPr lang="en-US"/>
          </a:p>
        </p:txBody>
      </p:sp>
      <p:sp>
        <p:nvSpPr>
          <p:cNvPr id="108552" name="Text Box 8"/>
          <p:cNvSpPr txBox="1">
            <a:spLocks noChangeArrowheads="1"/>
          </p:cNvSpPr>
          <p:nvPr/>
        </p:nvSpPr>
        <p:spPr bwMode="auto">
          <a:xfrm>
            <a:off x="0" y="1371600"/>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10. Death before man</a:t>
            </a:r>
          </a:p>
        </p:txBody>
      </p:sp>
      <p:sp>
        <p:nvSpPr>
          <p:cNvPr id="108553" name="Text Box 9"/>
          <p:cNvSpPr txBox="1">
            <a:spLocks noChangeArrowheads="1"/>
          </p:cNvSpPr>
          <p:nvPr/>
        </p:nvSpPr>
        <p:spPr bwMode="auto">
          <a:xfrm>
            <a:off x="0" y="685800"/>
            <a:ext cx="4572000" cy="457200"/>
          </a:xfrm>
          <a:prstGeom prst="rect">
            <a:avLst/>
          </a:prstGeom>
          <a:noFill/>
          <a:ln w="9525">
            <a:noFill/>
            <a:miter lim="800000"/>
            <a:headEnd/>
            <a:tailEnd/>
          </a:ln>
          <a:effectLst/>
        </p:spPr>
        <p:txBody>
          <a:bodyPr>
            <a:spAutoFit/>
          </a:bodyPr>
          <a:lstStyle/>
          <a:p>
            <a:pPr algn="ctr">
              <a:spcBef>
                <a:spcPct val="50000"/>
              </a:spcBef>
            </a:pPr>
            <a:r>
              <a:rPr lang="en-US" sz="2400" b="1">
                <a:solidFill>
                  <a:schemeClr val="bg1"/>
                </a:solidFill>
                <a:cs typeface="Arial" charset="0"/>
              </a:rPr>
              <a:t>Evolution/Long Ages</a:t>
            </a:r>
          </a:p>
        </p:txBody>
      </p:sp>
      <p:sp>
        <p:nvSpPr>
          <p:cNvPr id="108554" name="Text Box 10"/>
          <p:cNvSpPr txBox="1">
            <a:spLocks noChangeArrowheads="1"/>
          </p:cNvSpPr>
          <p:nvPr/>
        </p:nvSpPr>
        <p:spPr bwMode="auto">
          <a:xfrm>
            <a:off x="4572000" y="1371600"/>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10. Death after man</a:t>
            </a:r>
          </a:p>
        </p:txBody>
      </p:sp>
      <p:sp>
        <p:nvSpPr>
          <p:cNvPr id="108555" name="Text Box 11"/>
          <p:cNvSpPr txBox="1">
            <a:spLocks noChangeArrowheads="1"/>
          </p:cNvSpPr>
          <p:nvPr/>
        </p:nvSpPr>
        <p:spPr bwMode="auto">
          <a:xfrm>
            <a:off x="0" y="1833563"/>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11. TB pathogens before man 	(dinos had TB)</a:t>
            </a:r>
          </a:p>
        </p:txBody>
      </p:sp>
      <p:sp>
        <p:nvSpPr>
          <p:cNvPr id="108556" name="Text Box 12"/>
          <p:cNvSpPr txBox="1">
            <a:spLocks noChangeArrowheads="1"/>
          </p:cNvSpPr>
          <p:nvPr/>
        </p:nvSpPr>
        <p:spPr bwMode="auto">
          <a:xfrm>
            <a:off x="4572000" y="1833563"/>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11. TB pathogens after man</a:t>
            </a:r>
          </a:p>
        </p:txBody>
      </p:sp>
      <p:sp>
        <p:nvSpPr>
          <p:cNvPr id="108557" name="Text Box 13"/>
          <p:cNvSpPr txBox="1">
            <a:spLocks noChangeArrowheads="1"/>
          </p:cNvSpPr>
          <p:nvPr/>
        </p:nvSpPr>
        <p:spPr bwMode="auto">
          <a:xfrm>
            <a:off x="0" y="2660650"/>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12. Reptiles before birds</a:t>
            </a:r>
          </a:p>
        </p:txBody>
      </p:sp>
      <p:sp>
        <p:nvSpPr>
          <p:cNvPr id="108558" name="Text Box 14"/>
          <p:cNvSpPr txBox="1">
            <a:spLocks noChangeArrowheads="1"/>
          </p:cNvSpPr>
          <p:nvPr/>
        </p:nvSpPr>
        <p:spPr bwMode="auto">
          <a:xfrm>
            <a:off x="4572000" y="2660650"/>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12. Birds before reptiles</a:t>
            </a:r>
          </a:p>
        </p:txBody>
      </p:sp>
      <p:sp>
        <p:nvSpPr>
          <p:cNvPr id="108559" name="Text Box 15"/>
          <p:cNvSpPr txBox="1">
            <a:spLocks noChangeArrowheads="1"/>
          </p:cNvSpPr>
          <p:nvPr/>
        </p:nvSpPr>
        <p:spPr bwMode="auto">
          <a:xfrm>
            <a:off x="0" y="3122613"/>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13. Land mammals before 	whales</a:t>
            </a:r>
          </a:p>
        </p:txBody>
      </p:sp>
      <p:sp>
        <p:nvSpPr>
          <p:cNvPr id="108560" name="Text Box 16"/>
          <p:cNvSpPr txBox="1">
            <a:spLocks noChangeArrowheads="1"/>
          </p:cNvSpPr>
          <p:nvPr/>
        </p:nvSpPr>
        <p:spPr bwMode="auto">
          <a:xfrm>
            <a:off x="4572000" y="3122613"/>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13. Whales before land 	mammals</a:t>
            </a:r>
          </a:p>
        </p:txBody>
      </p:sp>
      <p:sp>
        <p:nvSpPr>
          <p:cNvPr id="108561" name="Text Box 17"/>
          <p:cNvSpPr txBox="1">
            <a:spLocks noChangeArrowheads="1"/>
          </p:cNvSpPr>
          <p:nvPr/>
        </p:nvSpPr>
        <p:spPr bwMode="auto">
          <a:xfrm>
            <a:off x="0" y="3949700"/>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14. Simple plants before fruit 	trees</a:t>
            </a:r>
          </a:p>
        </p:txBody>
      </p:sp>
      <p:sp>
        <p:nvSpPr>
          <p:cNvPr id="108562" name="Text Box 18"/>
          <p:cNvSpPr txBox="1">
            <a:spLocks noChangeArrowheads="1"/>
          </p:cNvSpPr>
          <p:nvPr/>
        </p:nvSpPr>
        <p:spPr bwMode="auto">
          <a:xfrm>
            <a:off x="4572000" y="3949700"/>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14. Fruit trees before other 	plants</a:t>
            </a:r>
          </a:p>
        </p:txBody>
      </p:sp>
      <p:sp>
        <p:nvSpPr>
          <p:cNvPr id="108563" name="Text Box 19"/>
          <p:cNvSpPr txBox="1">
            <a:spLocks noChangeArrowheads="1"/>
          </p:cNvSpPr>
          <p:nvPr/>
        </p:nvSpPr>
        <p:spPr bwMode="auto">
          <a:xfrm>
            <a:off x="0" y="4776788"/>
            <a:ext cx="4572000" cy="1004887"/>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15. Insects before mammals</a:t>
            </a:r>
          </a:p>
          <a:p>
            <a:pPr defTabSz="517525">
              <a:spcBef>
                <a:spcPct val="50000"/>
              </a:spcBef>
            </a:pPr>
            <a:endParaRPr lang="en-US" sz="2400" b="1">
              <a:solidFill>
                <a:schemeClr val="bg1"/>
              </a:solidFill>
              <a:cs typeface="Arial" charset="0"/>
            </a:endParaRPr>
          </a:p>
        </p:txBody>
      </p:sp>
      <p:sp>
        <p:nvSpPr>
          <p:cNvPr id="108564" name="Text Box 20"/>
          <p:cNvSpPr txBox="1">
            <a:spLocks noChangeArrowheads="1"/>
          </p:cNvSpPr>
          <p:nvPr/>
        </p:nvSpPr>
        <p:spPr bwMode="auto">
          <a:xfrm>
            <a:off x="4572000" y="4776788"/>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15. Mammals (cattle) before 	‘creeping things’</a:t>
            </a:r>
          </a:p>
        </p:txBody>
      </p:sp>
      <p:sp>
        <p:nvSpPr>
          <p:cNvPr id="108565" name="Text Box 21"/>
          <p:cNvSpPr txBox="1">
            <a:spLocks noChangeArrowheads="1"/>
          </p:cNvSpPr>
          <p:nvPr/>
        </p:nvSpPr>
        <p:spPr bwMode="auto">
          <a:xfrm>
            <a:off x="0" y="5786438"/>
            <a:ext cx="4800600" cy="457200"/>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16. Land mammals before bats</a:t>
            </a:r>
          </a:p>
        </p:txBody>
      </p:sp>
      <p:sp>
        <p:nvSpPr>
          <p:cNvPr id="108566" name="Text Box 22"/>
          <p:cNvSpPr txBox="1">
            <a:spLocks noChangeArrowheads="1"/>
          </p:cNvSpPr>
          <p:nvPr/>
        </p:nvSpPr>
        <p:spPr bwMode="auto">
          <a:xfrm>
            <a:off x="4572000" y="5786438"/>
            <a:ext cx="4572000" cy="457200"/>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16. Bats before land mammals</a:t>
            </a:r>
          </a:p>
        </p:txBody>
      </p:sp>
      <p:sp>
        <p:nvSpPr>
          <p:cNvPr id="108567" name="Text Box 23"/>
          <p:cNvSpPr txBox="1">
            <a:spLocks noChangeArrowheads="1"/>
          </p:cNvSpPr>
          <p:nvPr/>
        </p:nvSpPr>
        <p:spPr bwMode="auto">
          <a:xfrm>
            <a:off x="0" y="6248400"/>
            <a:ext cx="4572000" cy="457200"/>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17. Dinosaurs before birds</a:t>
            </a:r>
          </a:p>
        </p:txBody>
      </p:sp>
      <p:sp>
        <p:nvSpPr>
          <p:cNvPr id="108568" name="Text Box 24"/>
          <p:cNvSpPr txBox="1">
            <a:spLocks noChangeArrowheads="1"/>
          </p:cNvSpPr>
          <p:nvPr/>
        </p:nvSpPr>
        <p:spPr bwMode="auto">
          <a:xfrm>
            <a:off x="4572000" y="6248400"/>
            <a:ext cx="4572000" cy="457200"/>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17. Birds before dinosaurs</a:t>
            </a:r>
          </a:p>
        </p:txBody>
      </p:sp>
      <p:sp>
        <p:nvSpPr>
          <p:cNvPr id="108569" name="Line 25"/>
          <p:cNvSpPr>
            <a:spLocks noChangeShapeType="1"/>
          </p:cNvSpPr>
          <p:nvPr/>
        </p:nvSpPr>
        <p:spPr bwMode="auto">
          <a:xfrm>
            <a:off x="4572000" y="1219200"/>
            <a:ext cx="0" cy="5638800"/>
          </a:xfrm>
          <a:prstGeom prst="line">
            <a:avLst/>
          </a:prstGeom>
          <a:noFill/>
          <a:ln w="25400">
            <a:solidFill>
              <a:schemeClr val="bg1"/>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marL="73025" indent="-55563" defTabSz="642938"/>
            <a:r>
              <a:rPr lang="en-US"/>
              <a:t>Diff – Evolution &amp; Creation 3</a:t>
            </a:r>
          </a:p>
        </p:txBody>
      </p:sp>
      <p:pic>
        <p:nvPicPr>
          <p:cNvPr id="110595" name="Picture 3" descr="Green Quote Background"/>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10596" name="Text Box 4"/>
          <p:cNvSpPr txBox="1">
            <a:spLocks noChangeArrowheads="1"/>
          </p:cNvSpPr>
          <p:nvPr/>
        </p:nvSpPr>
        <p:spPr bwMode="auto">
          <a:xfrm>
            <a:off x="0" y="0"/>
            <a:ext cx="9144000" cy="519113"/>
          </a:xfrm>
          <a:prstGeom prst="rect">
            <a:avLst/>
          </a:prstGeom>
          <a:noFill/>
          <a:ln w="9525">
            <a:noFill/>
            <a:miter lim="800000"/>
            <a:headEnd/>
            <a:tailEnd/>
          </a:ln>
          <a:effectLst/>
        </p:spPr>
        <p:txBody>
          <a:bodyPr>
            <a:spAutoFit/>
          </a:bodyPr>
          <a:lstStyle/>
          <a:p>
            <a:pPr algn="ctr">
              <a:spcBef>
                <a:spcPct val="50000"/>
              </a:spcBef>
            </a:pPr>
            <a:r>
              <a:rPr lang="en-US" sz="2800" b="1">
                <a:solidFill>
                  <a:schemeClr val="bg1"/>
                </a:solidFill>
                <a:cs typeface="Arial" charset="0"/>
              </a:rPr>
              <a:t>Differences Between Evolution and Biblical Creation</a:t>
            </a:r>
          </a:p>
        </p:txBody>
      </p:sp>
      <p:sp>
        <p:nvSpPr>
          <p:cNvPr id="110597" name="Text Box 5"/>
          <p:cNvSpPr txBox="1">
            <a:spLocks noChangeArrowheads="1"/>
          </p:cNvSpPr>
          <p:nvPr/>
        </p:nvSpPr>
        <p:spPr bwMode="auto">
          <a:xfrm>
            <a:off x="4572000" y="685800"/>
            <a:ext cx="4572000" cy="457200"/>
          </a:xfrm>
          <a:prstGeom prst="rect">
            <a:avLst/>
          </a:prstGeom>
          <a:noFill/>
          <a:ln w="9525">
            <a:noFill/>
            <a:miter lim="800000"/>
            <a:headEnd/>
            <a:tailEnd/>
          </a:ln>
          <a:effectLst/>
        </p:spPr>
        <p:txBody>
          <a:bodyPr>
            <a:spAutoFit/>
          </a:bodyPr>
          <a:lstStyle/>
          <a:p>
            <a:pPr algn="ctr">
              <a:spcBef>
                <a:spcPct val="50000"/>
              </a:spcBef>
            </a:pPr>
            <a:r>
              <a:rPr lang="en-US" sz="2400" b="1">
                <a:solidFill>
                  <a:schemeClr val="bg1"/>
                </a:solidFill>
                <a:cs typeface="Arial" charset="0"/>
              </a:rPr>
              <a:t>Biblical Creation</a:t>
            </a:r>
          </a:p>
        </p:txBody>
      </p:sp>
      <p:sp>
        <p:nvSpPr>
          <p:cNvPr id="110598" name="Rectangle 6"/>
          <p:cNvSpPr>
            <a:spLocks noChangeArrowheads="1"/>
          </p:cNvSpPr>
          <p:nvPr/>
        </p:nvSpPr>
        <p:spPr bwMode="auto">
          <a:xfrm>
            <a:off x="0" y="609600"/>
            <a:ext cx="4572000" cy="609600"/>
          </a:xfrm>
          <a:prstGeom prst="rect">
            <a:avLst/>
          </a:prstGeom>
          <a:noFill/>
          <a:ln w="25400">
            <a:solidFill>
              <a:schemeClr val="bg1"/>
            </a:solidFill>
            <a:miter lim="800000"/>
            <a:headEnd/>
            <a:tailEnd/>
          </a:ln>
          <a:effectLst/>
        </p:spPr>
        <p:txBody>
          <a:bodyPr wrap="none" anchor="ctr"/>
          <a:lstStyle/>
          <a:p>
            <a:endParaRPr lang="en-US"/>
          </a:p>
        </p:txBody>
      </p:sp>
      <p:sp>
        <p:nvSpPr>
          <p:cNvPr id="110599" name="Rectangle 7"/>
          <p:cNvSpPr>
            <a:spLocks noChangeArrowheads="1"/>
          </p:cNvSpPr>
          <p:nvPr/>
        </p:nvSpPr>
        <p:spPr bwMode="auto">
          <a:xfrm>
            <a:off x="4572000" y="609600"/>
            <a:ext cx="4572000" cy="609600"/>
          </a:xfrm>
          <a:prstGeom prst="rect">
            <a:avLst/>
          </a:prstGeom>
          <a:noFill/>
          <a:ln w="25400">
            <a:solidFill>
              <a:schemeClr val="bg1"/>
            </a:solidFill>
            <a:miter lim="800000"/>
            <a:headEnd/>
            <a:tailEnd/>
          </a:ln>
          <a:effectLst/>
        </p:spPr>
        <p:txBody>
          <a:bodyPr wrap="none" anchor="ctr"/>
          <a:lstStyle/>
          <a:p>
            <a:endParaRPr lang="en-US"/>
          </a:p>
        </p:txBody>
      </p:sp>
      <p:sp>
        <p:nvSpPr>
          <p:cNvPr id="110600" name="Text Box 8"/>
          <p:cNvSpPr txBox="1">
            <a:spLocks noChangeArrowheads="1"/>
          </p:cNvSpPr>
          <p:nvPr/>
        </p:nvSpPr>
        <p:spPr bwMode="auto">
          <a:xfrm>
            <a:off x="0" y="1371600"/>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18. Insects before flowering 	plants</a:t>
            </a:r>
          </a:p>
        </p:txBody>
      </p:sp>
      <p:sp>
        <p:nvSpPr>
          <p:cNvPr id="110601" name="Text Box 9"/>
          <p:cNvSpPr txBox="1">
            <a:spLocks noChangeArrowheads="1"/>
          </p:cNvSpPr>
          <p:nvPr/>
        </p:nvSpPr>
        <p:spPr bwMode="auto">
          <a:xfrm>
            <a:off x="0" y="685800"/>
            <a:ext cx="4572000" cy="457200"/>
          </a:xfrm>
          <a:prstGeom prst="rect">
            <a:avLst/>
          </a:prstGeom>
          <a:noFill/>
          <a:ln w="9525">
            <a:noFill/>
            <a:miter lim="800000"/>
            <a:headEnd/>
            <a:tailEnd/>
          </a:ln>
          <a:effectLst/>
        </p:spPr>
        <p:txBody>
          <a:bodyPr>
            <a:spAutoFit/>
          </a:bodyPr>
          <a:lstStyle/>
          <a:p>
            <a:pPr algn="ctr">
              <a:spcBef>
                <a:spcPct val="50000"/>
              </a:spcBef>
            </a:pPr>
            <a:r>
              <a:rPr lang="en-US" sz="2400" b="1">
                <a:solidFill>
                  <a:schemeClr val="bg1"/>
                </a:solidFill>
                <a:cs typeface="Arial" charset="0"/>
              </a:rPr>
              <a:t>Evolution/Long Ages</a:t>
            </a:r>
          </a:p>
        </p:txBody>
      </p:sp>
      <p:sp>
        <p:nvSpPr>
          <p:cNvPr id="110602" name="Text Box 10"/>
          <p:cNvSpPr txBox="1">
            <a:spLocks noChangeArrowheads="1"/>
          </p:cNvSpPr>
          <p:nvPr/>
        </p:nvSpPr>
        <p:spPr bwMode="auto">
          <a:xfrm>
            <a:off x="4572000" y="1371600"/>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18. Flowering plants before 	insects</a:t>
            </a:r>
          </a:p>
        </p:txBody>
      </p:sp>
      <p:sp>
        <p:nvSpPr>
          <p:cNvPr id="110603" name="Text Box 11"/>
          <p:cNvSpPr txBox="1">
            <a:spLocks noChangeArrowheads="1"/>
          </p:cNvSpPr>
          <p:nvPr/>
        </p:nvSpPr>
        <p:spPr bwMode="auto">
          <a:xfrm>
            <a:off x="0" y="2312988"/>
            <a:ext cx="4572000" cy="457200"/>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19. Sun before plants</a:t>
            </a:r>
          </a:p>
        </p:txBody>
      </p:sp>
      <p:sp>
        <p:nvSpPr>
          <p:cNvPr id="110604" name="Text Box 12"/>
          <p:cNvSpPr txBox="1">
            <a:spLocks noChangeArrowheads="1"/>
          </p:cNvSpPr>
          <p:nvPr/>
        </p:nvSpPr>
        <p:spPr bwMode="auto">
          <a:xfrm>
            <a:off x="4572000" y="2312988"/>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19. Plants before Sun</a:t>
            </a:r>
          </a:p>
        </p:txBody>
      </p:sp>
      <p:sp>
        <p:nvSpPr>
          <p:cNvPr id="110605" name="Text Box 13"/>
          <p:cNvSpPr txBox="1">
            <a:spLocks noChangeArrowheads="1"/>
          </p:cNvSpPr>
          <p:nvPr/>
        </p:nvSpPr>
        <p:spPr bwMode="auto">
          <a:xfrm>
            <a:off x="0" y="2889250"/>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20. Dinosaurs before dugongs</a:t>
            </a:r>
          </a:p>
        </p:txBody>
      </p:sp>
      <p:sp>
        <p:nvSpPr>
          <p:cNvPr id="110606" name="Text Box 14"/>
          <p:cNvSpPr txBox="1">
            <a:spLocks noChangeArrowheads="1"/>
          </p:cNvSpPr>
          <p:nvPr/>
        </p:nvSpPr>
        <p:spPr bwMode="auto">
          <a:xfrm>
            <a:off x="4572000" y="2889250"/>
            <a:ext cx="4572000" cy="457200"/>
          </a:xfrm>
          <a:prstGeom prst="rect">
            <a:avLst/>
          </a:prstGeom>
          <a:noFill/>
          <a:ln w="9525">
            <a:noFill/>
            <a:miter lim="800000"/>
            <a:headEnd/>
            <a:tailEnd/>
          </a:ln>
          <a:effectLst/>
        </p:spPr>
        <p:txBody>
          <a:bodyPr>
            <a:spAutoFit/>
          </a:bodyPr>
          <a:lstStyle/>
          <a:p>
            <a:pPr>
              <a:spcBef>
                <a:spcPct val="50000"/>
              </a:spcBef>
            </a:pPr>
            <a:r>
              <a:rPr lang="en-US" sz="2400" b="1">
                <a:solidFill>
                  <a:schemeClr val="bg1"/>
                </a:solidFill>
                <a:cs typeface="Arial" charset="0"/>
              </a:rPr>
              <a:t>20. Dugongs before dinosaurs</a:t>
            </a:r>
          </a:p>
        </p:txBody>
      </p:sp>
      <p:sp>
        <p:nvSpPr>
          <p:cNvPr id="110607" name="Text Box 15"/>
          <p:cNvSpPr txBox="1">
            <a:spLocks noChangeArrowheads="1"/>
          </p:cNvSpPr>
          <p:nvPr/>
        </p:nvSpPr>
        <p:spPr bwMode="auto">
          <a:xfrm>
            <a:off x="0" y="3465513"/>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21. Land reptiles before 	marine reptiles</a:t>
            </a:r>
          </a:p>
        </p:txBody>
      </p:sp>
      <p:sp>
        <p:nvSpPr>
          <p:cNvPr id="110608" name="Text Box 16"/>
          <p:cNvSpPr txBox="1">
            <a:spLocks noChangeArrowheads="1"/>
          </p:cNvSpPr>
          <p:nvPr/>
        </p:nvSpPr>
        <p:spPr bwMode="auto">
          <a:xfrm>
            <a:off x="4572000" y="3465513"/>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21. Marine reptiles before land 	reptiles</a:t>
            </a:r>
          </a:p>
        </p:txBody>
      </p:sp>
      <p:sp>
        <p:nvSpPr>
          <p:cNvPr id="110609" name="Text Box 17"/>
          <p:cNvSpPr txBox="1">
            <a:spLocks noChangeArrowheads="1"/>
          </p:cNvSpPr>
          <p:nvPr/>
        </p:nvSpPr>
        <p:spPr bwMode="auto">
          <a:xfrm>
            <a:off x="0" y="4406900"/>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22. Land reptiles before 	pterosaurs</a:t>
            </a:r>
          </a:p>
        </p:txBody>
      </p:sp>
      <p:sp>
        <p:nvSpPr>
          <p:cNvPr id="110610" name="Text Box 18"/>
          <p:cNvSpPr txBox="1">
            <a:spLocks noChangeArrowheads="1"/>
          </p:cNvSpPr>
          <p:nvPr/>
        </p:nvSpPr>
        <p:spPr bwMode="auto">
          <a:xfrm>
            <a:off x="4572000" y="4406900"/>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22. Pterosaurs before land 	reptiles</a:t>
            </a:r>
          </a:p>
        </p:txBody>
      </p:sp>
      <p:sp>
        <p:nvSpPr>
          <p:cNvPr id="110611" name="Text Box 19"/>
          <p:cNvSpPr txBox="1">
            <a:spLocks noChangeArrowheads="1"/>
          </p:cNvSpPr>
          <p:nvPr/>
        </p:nvSpPr>
        <p:spPr bwMode="auto">
          <a:xfrm>
            <a:off x="0" y="5349875"/>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23. Land insects before flying 	insects</a:t>
            </a:r>
          </a:p>
        </p:txBody>
      </p:sp>
      <p:sp>
        <p:nvSpPr>
          <p:cNvPr id="110612" name="Text Box 20"/>
          <p:cNvSpPr txBox="1">
            <a:spLocks noChangeArrowheads="1"/>
          </p:cNvSpPr>
          <p:nvPr/>
        </p:nvSpPr>
        <p:spPr bwMode="auto">
          <a:xfrm>
            <a:off x="4572000" y="5349875"/>
            <a:ext cx="4572000" cy="822325"/>
          </a:xfrm>
          <a:prstGeom prst="rect">
            <a:avLst/>
          </a:prstGeom>
          <a:noFill/>
          <a:ln w="9525">
            <a:noFill/>
            <a:miter lim="800000"/>
            <a:headEnd/>
            <a:tailEnd/>
          </a:ln>
          <a:effectLst/>
        </p:spPr>
        <p:txBody>
          <a:bodyPr>
            <a:spAutoFit/>
          </a:bodyPr>
          <a:lstStyle/>
          <a:p>
            <a:pPr defTabSz="517525">
              <a:spcBef>
                <a:spcPct val="50000"/>
              </a:spcBef>
            </a:pPr>
            <a:r>
              <a:rPr lang="en-US" sz="2400" b="1">
                <a:solidFill>
                  <a:schemeClr val="bg1"/>
                </a:solidFill>
                <a:cs typeface="Arial" charset="0"/>
              </a:rPr>
              <a:t>23. Flying insects before land 	insects</a:t>
            </a:r>
          </a:p>
        </p:txBody>
      </p:sp>
      <p:sp>
        <p:nvSpPr>
          <p:cNvPr id="110613" name="Line 21"/>
          <p:cNvSpPr>
            <a:spLocks noChangeShapeType="1"/>
          </p:cNvSpPr>
          <p:nvPr/>
        </p:nvSpPr>
        <p:spPr bwMode="auto">
          <a:xfrm>
            <a:off x="4572000" y="1219200"/>
            <a:ext cx="0" cy="5638800"/>
          </a:xfrm>
          <a:prstGeom prst="line">
            <a:avLst/>
          </a:prstGeom>
          <a:noFill/>
          <a:ln w="25400">
            <a:solidFill>
              <a:schemeClr val="bg1"/>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pPr marL="73025" indent="-55563" defTabSz="642938"/>
            <a:r>
              <a:rPr lang="en-US"/>
              <a:t>2 Futures of the Universe 02291</a:t>
            </a:r>
          </a:p>
        </p:txBody>
      </p:sp>
      <p:pic>
        <p:nvPicPr>
          <p:cNvPr id="39939" name="Picture 3" descr="2 Futures of the Universe 02291"/>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152400" y="1524000"/>
            <a:ext cx="8991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buFontTx/>
              <a:buChar char="-"/>
            </a:pPr>
            <a:r>
              <a:rPr lang="en-US" sz="2400" b="1" u="sng" dirty="0" smtClean="0">
                <a:effectLst>
                  <a:outerShdw blurRad="38100" dist="38100" dir="2700000" algn="tl">
                    <a:srgbClr val="000000">
                      <a:alpha val="43137"/>
                    </a:srgbClr>
                  </a:outerShdw>
                </a:effectLst>
              </a:rPr>
              <a:t>Synonymous Parallelism</a:t>
            </a:r>
            <a:r>
              <a:rPr lang="en-US" sz="2400" u="sng"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 saying the same thing.</a:t>
            </a:r>
          </a:p>
          <a:p>
            <a:pPr>
              <a:buFontTx/>
              <a:buChar char="-"/>
            </a:pPr>
            <a:endParaRPr lang="en-US" sz="1000" dirty="0" smtClean="0">
              <a:solidFill>
                <a:srgbClr val="FFFF99"/>
              </a:solidFill>
              <a:effectLst>
                <a:outerShdw blurRad="38100" dist="38100" dir="2700000" algn="tl">
                  <a:srgbClr val="000000">
                    <a:alpha val="43137"/>
                  </a:srgbClr>
                </a:outerShdw>
              </a:effectLst>
            </a:endParaRPr>
          </a:p>
          <a:p>
            <a:r>
              <a:rPr lang="en-US" sz="2400" b="1" dirty="0" smtClean="0">
                <a:solidFill>
                  <a:srgbClr val="FFFF99"/>
                </a:solidFill>
                <a:effectLst>
                  <a:outerShdw blurRad="38100" dist="38100" dir="2700000" algn="tl">
                    <a:srgbClr val="000000">
                      <a:alpha val="43137"/>
                    </a:srgbClr>
                  </a:outerShdw>
                </a:effectLst>
              </a:rPr>
              <a:t>Psalm 19:1-2</a:t>
            </a:r>
            <a:r>
              <a:rPr lang="en-US" sz="2400" dirty="0" smtClean="0">
                <a:solidFill>
                  <a:srgbClr val="FFFF99"/>
                </a:solidFill>
                <a:effectLst>
                  <a:outerShdw blurRad="38100" dist="38100" dir="2700000" algn="tl">
                    <a:srgbClr val="000000">
                      <a:alpha val="43137"/>
                    </a:srgbClr>
                  </a:outerShdw>
                </a:effectLst>
              </a:rPr>
              <a:t>   (1) The </a:t>
            </a:r>
            <a:r>
              <a:rPr lang="en-US" sz="2400" u="sng" dirty="0" smtClean="0">
                <a:solidFill>
                  <a:srgbClr val="FFFF99"/>
                </a:solidFill>
                <a:effectLst>
                  <a:outerShdw blurRad="38100" dist="38100" dir="2700000" algn="tl">
                    <a:srgbClr val="000000">
                      <a:alpha val="43137"/>
                    </a:srgbClr>
                  </a:outerShdw>
                </a:effectLst>
              </a:rPr>
              <a:t>heavens</a:t>
            </a:r>
            <a:r>
              <a:rPr lang="en-US" sz="2400" dirty="0" smtClean="0">
                <a:solidFill>
                  <a:srgbClr val="FFFF99"/>
                </a:solidFill>
                <a:effectLst>
                  <a:outerShdw blurRad="38100" dist="38100" dir="2700000" algn="tl">
                    <a:srgbClr val="000000">
                      <a:alpha val="43137"/>
                    </a:srgbClr>
                  </a:outerShdw>
                </a:effectLst>
              </a:rPr>
              <a:t> are </a:t>
            </a:r>
            <a:r>
              <a:rPr lang="en-US" sz="2400" u="sng" dirty="0" smtClean="0">
                <a:solidFill>
                  <a:srgbClr val="FFFF99"/>
                </a:solidFill>
                <a:effectLst>
                  <a:outerShdw blurRad="38100" dist="38100" dir="2700000" algn="tl">
                    <a:srgbClr val="000000">
                      <a:alpha val="43137"/>
                    </a:srgbClr>
                  </a:outerShdw>
                </a:effectLst>
              </a:rPr>
              <a:t>telling</a:t>
            </a:r>
            <a:r>
              <a:rPr lang="en-US" sz="2400" dirty="0" smtClean="0">
                <a:solidFill>
                  <a:srgbClr val="FFFF99"/>
                </a:solidFill>
                <a:effectLst>
                  <a:outerShdw blurRad="38100" dist="38100" dir="2700000" algn="tl">
                    <a:srgbClr val="000000">
                      <a:alpha val="43137"/>
                    </a:srgbClr>
                  </a:outerShdw>
                </a:effectLst>
              </a:rPr>
              <a:t> of </a:t>
            </a:r>
            <a:r>
              <a:rPr lang="en-US" sz="2400" u="sng" dirty="0" smtClean="0">
                <a:solidFill>
                  <a:srgbClr val="FFFF99"/>
                </a:solidFill>
                <a:effectLst>
                  <a:outerShdw blurRad="38100" dist="38100" dir="2700000" algn="tl">
                    <a:srgbClr val="000000">
                      <a:alpha val="43137"/>
                    </a:srgbClr>
                  </a:outerShdw>
                </a:effectLst>
              </a:rPr>
              <a:t>the glory of God</a:t>
            </a:r>
            <a:r>
              <a:rPr lang="en-US" sz="2400" dirty="0" smtClean="0">
                <a:solidFill>
                  <a:srgbClr val="FFFF99"/>
                </a:solidFill>
                <a:effectLst>
                  <a:outerShdw blurRad="38100" dist="38100" dir="2700000" algn="tl">
                    <a:srgbClr val="000000">
                      <a:alpha val="43137"/>
                    </a:srgbClr>
                  </a:outerShdw>
                </a:effectLst>
              </a:rPr>
              <a:t>;</a:t>
            </a:r>
          </a:p>
          <a:p>
            <a:pPr>
              <a:spcAft>
                <a:spcPts val="600"/>
              </a:spcAft>
            </a:pPr>
            <a:r>
              <a:rPr lang="en-US" sz="2400" dirty="0" smtClean="0">
                <a:solidFill>
                  <a:srgbClr val="FFFF99"/>
                </a:solidFill>
                <a:effectLst>
                  <a:outerShdw blurRad="38100" dist="38100" dir="2700000" algn="tl">
                    <a:srgbClr val="000000">
                      <a:alpha val="43137"/>
                    </a:srgbClr>
                  </a:outerShdw>
                </a:effectLst>
              </a:rPr>
              <a:t>                   And their </a:t>
            </a:r>
            <a:r>
              <a:rPr lang="en-US" sz="2400" u="sng" dirty="0" smtClean="0">
                <a:solidFill>
                  <a:srgbClr val="FFFF99"/>
                </a:solidFill>
                <a:effectLst>
                  <a:outerShdw blurRad="38100" dist="38100" dir="2700000" algn="tl">
                    <a:srgbClr val="000000">
                      <a:alpha val="43137"/>
                    </a:srgbClr>
                  </a:outerShdw>
                </a:effectLst>
              </a:rPr>
              <a:t>expanse</a:t>
            </a:r>
            <a:r>
              <a:rPr lang="en-US" sz="2400" dirty="0" smtClean="0">
                <a:solidFill>
                  <a:srgbClr val="FFFF99"/>
                </a:solidFill>
                <a:effectLst>
                  <a:outerShdw blurRad="38100" dist="38100" dir="2700000" algn="tl">
                    <a:srgbClr val="000000">
                      <a:alpha val="43137"/>
                    </a:srgbClr>
                  </a:outerShdw>
                </a:effectLst>
              </a:rPr>
              <a:t> is </a:t>
            </a:r>
            <a:r>
              <a:rPr lang="en-US" sz="2400" u="sng" dirty="0" smtClean="0">
                <a:solidFill>
                  <a:srgbClr val="FFFF99"/>
                </a:solidFill>
                <a:effectLst>
                  <a:outerShdw blurRad="38100" dist="38100" dir="2700000" algn="tl">
                    <a:srgbClr val="000000">
                      <a:alpha val="43137"/>
                    </a:srgbClr>
                  </a:outerShdw>
                </a:effectLst>
              </a:rPr>
              <a:t>declaring</a:t>
            </a:r>
            <a:r>
              <a:rPr lang="en-US" sz="2400" dirty="0" smtClean="0">
                <a:solidFill>
                  <a:srgbClr val="FFFF99"/>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the work of His hands</a:t>
            </a:r>
            <a:r>
              <a:rPr lang="en-US" sz="2400" dirty="0" smtClean="0">
                <a:solidFill>
                  <a:srgbClr val="FFFF99"/>
                </a:solidFill>
                <a:effectLst>
                  <a:outerShdw blurRad="38100" dist="38100" dir="2700000" algn="tl">
                    <a:srgbClr val="000000">
                      <a:alpha val="43137"/>
                    </a:srgbClr>
                  </a:outerShdw>
                </a:effectLst>
              </a:rPr>
              <a:t>.</a:t>
            </a:r>
          </a:p>
          <a:p>
            <a:r>
              <a:rPr lang="en-US" sz="2400" dirty="0" smtClean="0">
                <a:solidFill>
                  <a:srgbClr val="FFFF99"/>
                </a:solidFill>
                <a:effectLst>
                  <a:outerShdw blurRad="38100" dist="38100" dir="2700000" algn="tl">
                    <a:srgbClr val="000000">
                      <a:alpha val="43137"/>
                    </a:srgbClr>
                  </a:outerShdw>
                </a:effectLst>
              </a:rPr>
              <a:t>	              (2) Day to day </a:t>
            </a:r>
            <a:r>
              <a:rPr lang="en-US" sz="2400" u="sng" dirty="0" smtClean="0">
                <a:solidFill>
                  <a:srgbClr val="FFFF99"/>
                </a:solidFill>
                <a:effectLst>
                  <a:outerShdw blurRad="38100" dist="38100" dir="2700000" algn="tl">
                    <a:srgbClr val="000000">
                      <a:alpha val="43137"/>
                    </a:srgbClr>
                  </a:outerShdw>
                </a:effectLst>
              </a:rPr>
              <a:t>pours forth</a:t>
            </a:r>
            <a:r>
              <a:rPr lang="en-US" sz="2400" dirty="0" smtClean="0">
                <a:solidFill>
                  <a:srgbClr val="FFFF99"/>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speech</a:t>
            </a:r>
            <a:r>
              <a:rPr lang="en-US" sz="2400" dirty="0" smtClean="0">
                <a:solidFill>
                  <a:srgbClr val="FFFF99"/>
                </a:solidFill>
                <a:effectLst>
                  <a:outerShdw blurRad="38100" dist="38100" dir="2700000" algn="tl">
                    <a:srgbClr val="000000">
                      <a:alpha val="43137"/>
                    </a:srgbClr>
                  </a:outerShdw>
                </a:effectLst>
              </a:rPr>
              <a:t>,</a:t>
            </a:r>
          </a:p>
          <a:p>
            <a:r>
              <a:rPr lang="en-US" sz="2400" dirty="0" smtClean="0">
                <a:solidFill>
                  <a:srgbClr val="FFFF99"/>
                </a:solidFill>
                <a:effectLst>
                  <a:outerShdw blurRad="38100" dist="38100" dir="2700000" algn="tl">
                    <a:srgbClr val="000000">
                      <a:alpha val="43137"/>
                    </a:srgbClr>
                  </a:outerShdw>
                </a:effectLst>
              </a:rPr>
              <a:t>                    And night to night </a:t>
            </a:r>
            <a:r>
              <a:rPr lang="en-US" sz="2400" u="sng" dirty="0" smtClean="0">
                <a:solidFill>
                  <a:srgbClr val="FFFF99"/>
                </a:solidFill>
                <a:effectLst>
                  <a:outerShdw blurRad="38100" dist="38100" dir="2700000" algn="tl">
                    <a:srgbClr val="000000">
                      <a:alpha val="43137"/>
                    </a:srgbClr>
                  </a:outerShdw>
                </a:effectLst>
              </a:rPr>
              <a:t>reveals</a:t>
            </a:r>
            <a:r>
              <a:rPr lang="en-US" sz="2400" dirty="0" smtClean="0">
                <a:solidFill>
                  <a:srgbClr val="FFFF99"/>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knowledge</a:t>
            </a:r>
            <a:r>
              <a:rPr lang="en-US" sz="2400" dirty="0" smtClean="0">
                <a:solidFill>
                  <a:srgbClr val="FFFF99"/>
                </a:solidFill>
                <a:effectLst>
                  <a:outerShdw blurRad="38100" dist="38100" dir="2700000" algn="tl">
                    <a:srgbClr val="000000">
                      <a:alpha val="43137"/>
                    </a:srgbClr>
                  </a:outerShdw>
                </a:effectLst>
              </a:rPr>
              <a:t>.</a:t>
            </a:r>
          </a:p>
          <a:p>
            <a:endParaRPr lang="en-US" sz="2400" dirty="0" smtClean="0">
              <a:solidFill>
                <a:srgbClr val="FFFF99"/>
              </a:solidFill>
              <a:effectLst>
                <a:outerShdw blurRad="38100" dist="38100" dir="2700000" algn="tl">
                  <a:srgbClr val="000000">
                    <a:alpha val="43137"/>
                  </a:srgbClr>
                </a:outerShdw>
              </a:effectLst>
            </a:endParaRPr>
          </a:p>
          <a:p>
            <a:pPr>
              <a:buFontTx/>
              <a:buChar char="-"/>
            </a:pPr>
            <a:r>
              <a:rPr lang="en-US" sz="2400" b="1" u="sng" dirty="0" smtClean="0">
                <a:effectLst>
                  <a:outerShdw blurRad="38100" dist="38100" dir="2700000" algn="tl">
                    <a:srgbClr val="000000">
                      <a:alpha val="43137"/>
                    </a:srgbClr>
                  </a:outerShdw>
                </a:effectLst>
              </a:rPr>
              <a:t>Antithetical Parallelism</a:t>
            </a:r>
            <a:r>
              <a:rPr lang="en-US" sz="2400" u="sng"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 saying the opposite thing (contrast).</a:t>
            </a:r>
          </a:p>
          <a:p>
            <a:pPr>
              <a:buFontTx/>
              <a:buChar char="-"/>
            </a:pPr>
            <a:endParaRPr lang="en-US" sz="1000" dirty="0" smtClean="0">
              <a:solidFill>
                <a:srgbClr val="FFFF99"/>
              </a:solidFill>
              <a:effectLst>
                <a:outerShdw blurRad="38100" dist="38100" dir="2700000" algn="tl">
                  <a:srgbClr val="000000">
                    <a:alpha val="43137"/>
                  </a:srgbClr>
                </a:outerShdw>
              </a:effectLst>
            </a:endParaRPr>
          </a:p>
          <a:p>
            <a:r>
              <a:rPr lang="en-US" sz="2400" b="1" dirty="0" smtClean="0">
                <a:solidFill>
                  <a:srgbClr val="FFFF99"/>
                </a:solidFill>
                <a:effectLst>
                  <a:outerShdw blurRad="38100" dist="38100" dir="2700000" algn="tl">
                    <a:srgbClr val="000000">
                      <a:alpha val="43137"/>
                    </a:srgbClr>
                  </a:outerShdw>
                </a:effectLst>
              </a:rPr>
              <a:t>Proverbs 28:1</a:t>
            </a:r>
            <a:r>
              <a:rPr lang="en-US" sz="2400" dirty="0" smtClean="0">
                <a:solidFill>
                  <a:srgbClr val="FFFF99"/>
                </a:solidFill>
                <a:effectLst>
                  <a:outerShdw blurRad="38100" dist="38100" dir="2700000" algn="tl">
                    <a:srgbClr val="000000">
                      <a:alpha val="43137"/>
                    </a:srgbClr>
                  </a:outerShdw>
                </a:effectLst>
              </a:rPr>
              <a:t>   The </a:t>
            </a:r>
            <a:r>
              <a:rPr lang="en-US" sz="2400" u="sng" dirty="0" smtClean="0">
                <a:solidFill>
                  <a:srgbClr val="FFFF99"/>
                </a:solidFill>
                <a:effectLst>
                  <a:outerShdw blurRad="38100" dist="38100" dir="2700000" algn="tl">
                    <a:srgbClr val="000000">
                      <a:alpha val="43137"/>
                    </a:srgbClr>
                  </a:outerShdw>
                </a:effectLst>
              </a:rPr>
              <a:t>wicked</a:t>
            </a:r>
            <a:r>
              <a:rPr lang="en-US" sz="2400" dirty="0" smtClean="0">
                <a:solidFill>
                  <a:srgbClr val="FFFF99"/>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flee</a:t>
            </a:r>
            <a:r>
              <a:rPr lang="en-US" sz="2400" dirty="0" smtClean="0">
                <a:solidFill>
                  <a:srgbClr val="FFFF99"/>
                </a:solidFill>
                <a:effectLst>
                  <a:outerShdw blurRad="38100" dist="38100" dir="2700000" algn="tl">
                    <a:srgbClr val="000000">
                      <a:alpha val="43137"/>
                    </a:srgbClr>
                  </a:outerShdw>
                </a:effectLst>
              </a:rPr>
              <a:t> when no one is pursuing,</a:t>
            </a:r>
          </a:p>
          <a:p>
            <a:r>
              <a:rPr lang="en-US" sz="2400" dirty="0" smtClean="0">
                <a:solidFill>
                  <a:srgbClr val="FFFF99"/>
                </a:solidFill>
                <a:effectLst>
                  <a:outerShdw blurRad="38100" dist="38100" dir="2700000" algn="tl">
                    <a:srgbClr val="000000">
                      <a:alpha val="43137"/>
                    </a:srgbClr>
                  </a:outerShdw>
                </a:effectLst>
              </a:rPr>
              <a:t>                  But the </a:t>
            </a:r>
            <a:r>
              <a:rPr lang="en-US" sz="2400" u="sng" dirty="0" smtClean="0">
                <a:solidFill>
                  <a:srgbClr val="FFFF99"/>
                </a:solidFill>
                <a:effectLst>
                  <a:outerShdw blurRad="38100" dist="38100" dir="2700000" algn="tl">
                    <a:srgbClr val="000000">
                      <a:alpha val="43137"/>
                    </a:srgbClr>
                  </a:outerShdw>
                </a:effectLst>
              </a:rPr>
              <a:t>righteous</a:t>
            </a:r>
            <a:r>
              <a:rPr lang="en-US" sz="2400" dirty="0" smtClean="0">
                <a:solidFill>
                  <a:srgbClr val="FFFF99"/>
                </a:solidFill>
                <a:effectLst>
                  <a:outerShdw blurRad="38100" dist="38100" dir="2700000" algn="tl">
                    <a:srgbClr val="000000">
                      <a:alpha val="43137"/>
                    </a:srgbClr>
                  </a:outerShdw>
                </a:effectLst>
              </a:rPr>
              <a:t> are </a:t>
            </a:r>
            <a:r>
              <a:rPr lang="en-US" sz="2400" u="sng" dirty="0" smtClean="0">
                <a:solidFill>
                  <a:srgbClr val="FFFF99"/>
                </a:solidFill>
                <a:effectLst>
                  <a:outerShdw blurRad="38100" dist="38100" dir="2700000" algn="tl">
                    <a:srgbClr val="000000">
                      <a:alpha val="43137"/>
                    </a:srgbClr>
                  </a:outerShdw>
                </a:effectLst>
              </a:rPr>
              <a:t>bold</a:t>
            </a:r>
            <a:r>
              <a:rPr lang="en-US" sz="2400" dirty="0" smtClean="0">
                <a:solidFill>
                  <a:srgbClr val="FFFF99"/>
                </a:solidFill>
                <a:effectLst>
                  <a:outerShdw blurRad="38100" dist="38100" dir="2700000" algn="tl">
                    <a:srgbClr val="000000">
                      <a:alpha val="43137"/>
                    </a:srgbClr>
                  </a:outerShdw>
                </a:effectLst>
              </a:rPr>
              <a:t> as a lion.</a:t>
            </a:r>
          </a:p>
          <a:p>
            <a:endParaRPr lang="en-US" sz="1000" b="1" dirty="0" smtClean="0">
              <a:solidFill>
                <a:srgbClr val="FFFF99"/>
              </a:solidFill>
              <a:effectLst>
                <a:outerShdw blurRad="38100" dist="38100" dir="2700000" algn="tl">
                  <a:srgbClr val="000000">
                    <a:alpha val="43137"/>
                  </a:srgbClr>
                </a:outerShdw>
              </a:effectLst>
            </a:endParaRPr>
          </a:p>
          <a:p>
            <a:r>
              <a:rPr lang="en-US" sz="2400" b="1" dirty="0" smtClean="0">
                <a:solidFill>
                  <a:srgbClr val="FFFF99"/>
                </a:solidFill>
                <a:effectLst>
                  <a:outerShdw blurRad="38100" dist="38100" dir="2700000" algn="tl">
                    <a:srgbClr val="000000">
                      <a:alpha val="43137"/>
                    </a:srgbClr>
                  </a:outerShdw>
                </a:effectLst>
              </a:rPr>
              <a:t>Proverbs 28:4</a:t>
            </a:r>
            <a:r>
              <a:rPr lang="en-US" sz="2400" dirty="0" smtClean="0">
                <a:solidFill>
                  <a:srgbClr val="FFFF99"/>
                </a:solidFill>
                <a:effectLst>
                  <a:outerShdw blurRad="38100" dist="38100" dir="2700000" algn="tl">
                    <a:srgbClr val="000000">
                      <a:alpha val="43137"/>
                    </a:srgbClr>
                  </a:outerShdw>
                </a:effectLst>
              </a:rPr>
              <a:t>   Those who </a:t>
            </a:r>
            <a:r>
              <a:rPr lang="en-US" sz="2400" u="sng" dirty="0" smtClean="0">
                <a:solidFill>
                  <a:srgbClr val="FFFF99"/>
                </a:solidFill>
                <a:effectLst>
                  <a:outerShdw blurRad="38100" dist="38100" dir="2700000" algn="tl">
                    <a:srgbClr val="000000">
                      <a:alpha val="43137"/>
                    </a:srgbClr>
                  </a:outerShdw>
                </a:effectLst>
              </a:rPr>
              <a:t>forsake the law</a:t>
            </a:r>
            <a:r>
              <a:rPr lang="en-US" sz="2400" dirty="0" smtClean="0">
                <a:solidFill>
                  <a:srgbClr val="FFFF99"/>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praise</a:t>
            </a:r>
            <a:r>
              <a:rPr lang="en-US" sz="2400" dirty="0" smtClean="0">
                <a:solidFill>
                  <a:srgbClr val="FFFF99"/>
                </a:solidFill>
                <a:effectLst>
                  <a:outerShdw blurRad="38100" dist="38100" dir="2700000" algn="tl">
                    <a:srgbClr val="000000">
                      <a:alpha val="43137"/>
                    </a:srgbClr>
                  </a:outerShdw>
                </a:effectLst>
              </a:rPr>
              <a:t> the wicked,</a:t>
            </a:r>
          </a:p>
          <a:p>
            <a:r>
              <a:rPr lang="en-US" sz="2400" dirty="0" smtClean="0">
                <a:solidFill>
                  <a:srgbClr val="FFFF99"/>
                </a:solidFill>
                <a:effectLst>
                  <a:outerShdw blurRad="38100" dist="38100" dir="2700000" algn="tl">
                    <a:srgbClr val="000000">
                      <a:alpha val="43137"/>
                    </a:srgbClr>
                  </a:outerShdw>
                </a:effectLst>
              </a:rPr>
              <a:t>                          But those who </a:t>
            </a:r>
            <a:r>
              <a:rPr lang="en-US" sz="2400" u="sng" dirty="0" smtClean="0">
                <a:solidFill>
                  <a:srgbClr val="FFFF99"/>
                </a:solidFill>
                <a:effectLst>
                  <a:outerShdw blurRad="38100" dist="38100" dir="2700000" algn="tl">
                    <a:srgbClr val="000000">
                      <a:alpha val="43137"/>
                    </a:srgbClr>
                  </a:outerShdw>
                </a:effectLst>
              </a:rPr>
              <a:t>keep the law</a:t>
            </a:r>
            <a:r>
              <a:rPr lang="en-US" sz="2400" dirty="0" smtClean="0">
                <a:solidFill>
                  <a:srgbClr val="FFFF99"/>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strive</a:t>
            </a:r>
            <a:r>
              <a:rPr lang="en-US" sz="2400" dirty="0" smtClean="0">
                <a:solidFill>
                  <a:srgbClr val="FFFF99"/>
                </a:solidFill>
                <a:effectLst>
                  <a:outerShdw blurRad="38100" dist="38100" dir="2700000" algn="tl">
                    <a:srgbClr val="000000">
                      <a:alpha val="43137"/>
                    </a:srgbClr>
                  </a:outerShdw>
                </a:effectLst>
              </a:rPr>
              <a:t> with them.</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63</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Grammatical Analysis</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400" b="1" baseline="0"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Hebrew Poetry</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152400" y="990600"/>
            <a:ext cx="8991600" cy="533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u="sng" dirty="0" smtClean="0">
                <a:effectLst>
                  <a:outerShdw blurRad="38100" dist="38100" dir="2700000" algn="tl">
                    <a:srgbClr val="000000">
                      <a:alpha val="43137"/>
                    </a:srgbClr>
                  </a:outerShdw>
                </a:effectLst>
              </a:rPr>
              <a:t>Hebrew Narratives </a:t>
            </a:r>
            <a:r>
              <a:rPr lang="en-US" sz="2400" dirty="0" smtClean="0">
                <a:solidFill>
                  <a:srgbClr val="FFFF99"/>
                </a:solidFill>
                <a:effectLst>
                  <a:outerShdw blurRad="38100" dist="38100" dir="2700000" algn="tl">
                    <a:srgbClr val="000000">
                      <a:alpha val="43137"/>
                    </a:srgbClr>
                  </a:outerShdw>
                </a:effectLst>
              </a:rPr>
              <a:t>- begins with a verb, a </a:t>
            </a:r>
            <a:r>
              <a:rPr lang="en-US" sz="2400" u="sng" dirty="0" smtClean="0">
                <a:solidFill>
                  <a:srgbClr val="FFFF99"/>
                </a:solidFill>
                <a:effectLst>
                  <a:outerShdw blurRad="38100" dist="38100" dir="2700000" algn="tl">
                    <a:srgbClr val="000000">
                      <a:alpha val="43137"/>
                    </a:srgbClr>
                  </a:outerShdw>
                </a:effectLst>
              </a:rPr>
              <a:t>“</a:t>
            </a:r>
            <a:r>
              <a:rPr lang="en-US" sz="2400" u="sng" dirty="0" err="1" smtClean="0">
                <a:solidFill>
                  <a:srgbClr val="FFFF99"/>
                </a:solidFill>
                <a:effectLst>
                  <a:outerShdw blurRad="38100" dist="38100" dir="2700000" algn="tl">
                    <a:srgbClr val="000000">
                      <a:alpha val="43137"/>
                    </a:srgbClr>
                  </a:outerShdw>
                </a:effectLst>
              </a:rPr>
              <a:t>Qatal</a:t>
            </a:r>
            <a:r>
              <a:rPr lang="en-US" sz="2400" u="sng" dirty="0" smtClean="0">
                <a:solidFill>
                  <a:srgbClr val="FFFF99"/>
                </a:solidFill>
                <a:effectLst>
                  <a:outerShdw blurRad="38100" dist="38100" dir="2700000" algn="tl">
                    <a:srgbClr val="000000">
                      <a:alpha val="43137"/>
                    </a:srgbClr>
                  </a:outerShdw>
                </a:effectLst>
              </a:rPr>
              <a:t>” (</a:t>
            </a:r>
            <a:r>
              <a:rPr lang="en-US" sz="2400" u="sng" dirty="0" err="1" smtClean="0">
                <a:solidFill>
                  <a:srgbClr val="FFFF99"/>
                </a:solidFill>
                <a:effectLst>
                  <a:outerShdw blurRad="38100" dist="38100" dir="2700000" algn="tl">
                    <a:srgbClr val="000000">
                      <a:alpha val="43137"/>
                    </a:srgbClr>
                  </a:outerShdw>
                </a:effectLst>
              </a:rPr>
              <a:t>Qal</a:t>
            </a:r>
            <a:r>
              <a:rPr lang="en-US" sz="2400" u="sng" dirty="0" smtClean="0">
                <a:solidFill>
                  <a:srgbClr val="FFFF99"/>
                </a:solidFill>
                <a:effectLst>
                  <a:outerShdw blurRad="38100" dist="38100" dir="2700000" algn="tl">
                    <a:srgbClr val="000000">
                      <a:alpha val="43137"/>
                    </a:srgbClr>
                  </a:outerShdw>
                </a:effectLst>
              </a:rPr>
              <a:t> Historical Perfect)</a:t>
            </a:r>
            <a:r>
              <a:rPr lang="en-US" sz="2400" dirty="0" smtClean="0">
                <a:solidFill>
                  <a:srgbClr val="FFFF99"/>
                </a:solidFill>
                <a:effectLst>
                  <a:outerShdw blurRad="38100" dist="38100" dir="2700000" algn="tl">
                    <a:srgbClr val="000000">
                      <a:alpha val="43137"/>
                    </a:srgbClr>
                  </a:outerShdw>
                </a:effectLst>
              </a:rPr>
              <a:t>.  Then continues with a </a:t>
            </a:r>
            <a:r>
              <a:rPr lang="en-US" sz="2400" u="sng" dirty="0" err="1" smtClean="0">
                <a:solidFill>
                  <a:srgbClr val="FFFF99"/>
                </a:solidFill>
                <a:effectLst>
                  <a:outerShdw blurRad="38100" dist="38100" dir="2700000" algn="tl">
                    <a:srgbClr val="000000">
                      <a:alpha val="43137"/>
                    </a:srgbClr>
                  </a:outerShdw>
                </a:effectLst>
              </a:rPr>
              <a:t>Wayyiqtol</a:t>
            </a:r>
            <a:r>
              <a:rPr lang="en-US" sz="2400" u="sng" dirty="0" smtClean="0">
                <a:solidFill>
                  <a:srgbClr val="FFFF99"/>
                </a:solidFill>
                <a:effectLst>
                  <a:outerShdw blurRad="38100" dist="38100" dir="2700000" algn="tl">
                    <a:srgbClr val="000000">
                      <a:alpha val="43137"/>
                    </a:srgbClr>
                  </a:outerShdw>
                </a:effectLst>
              </a:rPr>
              <a:t> (</a:t>
            </a:r>
            <a:r>
              <a:rPr lang="en-US" sz="2400" u="sng" dirty="0" err="1" smtClean="0">
                <a:solidFill>
                  <a:srgbClr val="FFFF99"/>
                </a:solidFill>
                <a:effectLst>
                  <a:outerShdw blurRad="38100" dist="38100" dir="2700000" algn="tl">
                    <a:srgbClr val="000000">
                      <a:alpha val="43137"/>
                    </a:srgbClr>
                  </a:outerShdw>
                </a:effectLst>
              </a:rPr>
              <a:t>Waw</a:t>
            </a:r>
            <a:r>
              <a:rPr lang="en-US" sz="2400" u="sng" dirty="0" smtClean="0">
                <a:solidFill>
                  <a:srgbClr val="FFFF99"/>
                </a:solidFill>
                <a:effectLst>
                  <a:outerShdw blurRad="38100" dist="38100" dir="2700000" algn="tl">
                    <a:srgbClr val="000000">
                      <a:alpha val="43137"/>
                    </a:srgbClr>
                  </a:outerShdw>
                </a:effectLst>
              </a:rPr>
              <a:t> Consecutive) </a:t>
            </a:r>
            <a:r>
              <a:rPr lang="en-US" sz="2400" dirty="0" smtClean="0">
                <a:solidFill>
                  <a:srgbClr val="FFFF99"/>
                </a:solidFill>
                <a:effectLst>
                  <a:outerShdw blurRad="38100" dist="38100" dir="2700000" algn="tl">
                    <a:srgbClr val="000000">
                      <a:alpha val="43137"/>
                    </a:srgbClr>
                  </a:outerShdw>
                </a:effectLst>
              </a:rPr>
              <a:t>that indicate </a:t>
            </a:r>
            <a:r>
              <a:rPr lang="en-US" sz="2400" u="sng" dirty="0" smtClean="0">
                <a:solidFill>
                  <a:srgbClr val="FFFF99"/>
                </a:solidFill>
                <a:effectLst>
                  <a:outerShdw blurRad="38100" dist="38100" dir="2700000" algn="tl">
                    <a:srgbClr val="000000">
                      <a:alpha val="43137"/>
                    </a:srgbClr>
                  </a:outerShdw>
                </a:effectLst>
              </a:rPr>
              <a:t>a sequence of events in past tense material</a:t>
            </a:r>
            <a:r>
              <a:rPr lang="en-US" sz="2400" dirty="0" smtClean="0">
                <a:solidFill>
                  <a:srgbClr val="FFFF99"/>
                </a:solidFill>
                <a:effectLst>
                  <a:outerShdw blurRad="38100" dist="38100" dir="2700000" algn="tl">
                    <a:srgbClr val="000000">
                      <a:alpha val="43137"/>
                    </a:srgbClr>
                  </a:outerShdw>
                </a:effectLst>
              </a:rPr>
              <a:t>.  Can then be followed by multiple </a:t>
            </a:r>
            <a:r>
              <a:rPr lang="en-US" sz="2400" dirty="0" err="1" smtClean="0">
                <a:solidFill>
                  <a:srgbClr val="FFFF99"/>
                </a:solidFill>
                <a:effectLst>
                  <a:outerShdw blurRad="38100" dist="38100" dir="2700000" algn="tl">
                    <a:srgbClr val="000000">
                      <a:alpha val="43137"/>
                    </a:srgbClr>
                  </a:outerShdw>
                </a:effectLst>
              </a:rPr>
              <a:t>Wayyiqtol</a:t>
            </a:r>
            <a:r>
              <a:rPr lang="en-US" sz="2400" dirty="0" smtClean="0">
                <a:solidFill>
                  <a:srgbClr val="FFFF99"/>
                </a:solidFill>
                <a:effectLst>
                  <a:outerShdw blurRad="38100" dist="38100" dir="2700000" algn="tl">
                    <a:srgbClr val="000000">
                      <a:alpha val="43137"/>
                    </a:srgbClr>
                  </a:outerShdw>
                </a:effectLst>
              </a:rPr>
              <a:t> (</a:t>
            </a:r>
            <a:r>
              <a:rPr lang="en-US" sz="2400" dirty="0" err="1" smtClean="0">
                <a:solidFill>
                  <a:srgbClr val="FFFF99"/>
                </a:solidFill>
                <a:effectLst>
                  <a:outerShdw blurRad="38100" dist="38100" dir="2700000" algn="tl">
                    <a:srgbClr val="000000">
                      <a:alpha val="43137"/>
                    </a:srgbClr>
                  </a:outerShdw>
                </a:effectLst>
              </a:rPr>
              <a:t>Waw</a:t>
            </a:r>
            <a:r>
              <a:rPr lang="en-US" sz="2400" dirty="0" smtClean="0">
                <a:solidFill>
                  <a:srgbClr val="FFFF99"/>
                </a:solidFill>
                <a:effectLst>
                  <a:outerShdw blurRad="38100" dist="38100" dir="2700000" algn="tl">
                    <a:srgbClr val="000000">
                      <a:alpha val="43137"/>
                    </a:srgbClr>
                  </a:outerShdw>
                </a:effectLst>
              </a:rPr>
              <a:t> Consecutive).  </a:t>
            </a:r>
          </a:p>
          <a:p>
            <a:pPr lvl="1"/>
            <a:r>
              <a:rPr lang="en-US" sz="2400" dirty="0" err="1" smtClean="0">
                <a:solidFill>
                  <a:srgbClr val="FFFF99"/>
                </a:solidFill>
                <a:effectLst>
                  <a:outerShdw blurRad="38100" dist="38100" dir="2700000" algn="tl">
                    <a:srgbClr val="000000">
                      <a:alpha val="43137"/>
                    </a:srgbClr>
                  </a:outerShdw>
                </a:effectLst>
              </a:rPr>
              <a:t>bara</a:t>
            </a:r>
            <a:r>
              <a:rPr lang="en-US" sz="2400" dirty="0" smtClean="0">
                <a:solidFill>
                  <a:srgbClr val="FFFF99"/>
                </a:solidFill>
                <a:effectLst>
                  <a:outerShdw blurRad="38100" dist="38100" dir="2700000" algn="tl">
                    <a:srgbClr val="000000">
                      <a:alpha val="43137"/>
                    </a:srgbClr>
                  </a:outerShdw>
                </a:effectLst>
              </a:rPr>
              <a:t> (“created”) - historical perfect</a:t>
            </a:r>
          </a:p>
          <a:p>
            <a:pPr lvl="1"/>
            <a:r>
              <a:rPr lang="en-US" sz="2400" dirty="0" err="1" smtClean="0">
                <a:solidFill>
                  <a:srgbClr val="FFFF99"/>
                </a:solidFill>
                <a:effectLst>
                  <a:outerShdw blurRad="38100" dist="38100" dir="2700000" algn="tl">
                    <a:srgbClr val="000000">
                      <a:alpha val="43137"/>
                    </a:srgbClr>
                  </a:outerShdw>
                </a:effectLst>
              </a:rPr>
              <a:t>wayyomer</a:t>
            </a:r>
            <a:r>
              <a:rPr lang="en-US" sz="2400" dirty="0" smtClean="0">
                <a:solidFill>
                  <a:srgbClr val="FFFF99"/>
                </a:solidFill>
                <a:effectLst>
                  <a:outerShdw blurRad="38100" dist="38100" dir="2700000" algn="tl">
                    <a:srgbClr val="000000">
                      <a:alpha val="43137"/>
                    </a:srgbClr>
                  </a:outerShdw>
                </a:effectLst>
              </a:rPr>
              <a:t> (“and … said”) - </a:t>
            </a:r>
            <a:r>
              <a:rPr lang="en-US" sz="2400" dirty="0" err="1" smtClean="0">
                <a:solidFill>
                  <a:srgbClr val="FFFF99"/>
                </a:solidFill>
                <a:effectLst>
                  <a:outerShdw blurRad="38100" dist="38100" dir="2700000" algn="tl">
                    <a:srgbClr val="000000">
                      <a:alpha val="43137"/>
                    </a:srgbClr>
                  </a:outerShdw>
                </a:effectLst>
              </a:rPr>
              <a:t>waw</a:t>
            </a:r>
            <a:r>
              <a:rPr lang="en-US" sz="2400" dirty="0" smtClean="0">
                <a:solidFill>
                  <a:srgbClr val="FFFF99"/>
                </a:solidFill>
                <a:effectLst>
                  <a:outerShdw blurRad="38100" dist="38100" dir="2700000" algn="tl">
                    <a:srgbClr val="000000">
                      <a:alpha val="43137"/>
                    </a:srgbClr>
                  </a:outerShdw>
                </a:effectLst>
              </a:rPr>
              <a:t> consecutive</a:t>
            </a:r>
          </a:p>
          <a:p>
            <a:pPr lvl="1"/>
            <a:r>
              <a:rPr lang="en-US" sz="2400" dirty="0" err="1" smtClean="0">
                <a:solidFill>
                  <a:srgbClr val="FFFF99"/>
                </a:solidFill>
                <a:effectLst>
                  <a:outerShdw blurRad="38100" dist="38100" dir="2700000" algn="tl">
                    <a:srgbClr val="000000">
                      <a:alpha val="43137"/>
                    </a:srgbClr>
                  </a:outerShdw>
                </a:effectLst>
              </a:rPr>
              <a:t>wayhi</a:t>
            </a:r>
            <a:r>
              <a:rPr lang="en-US" sz="2400" dirty="0" smtClean="0">
                <a:solidFill>
                  <a:srgbClr val="FFFF99"/>
                </a:solidFill>
                <a:effectLst>
                  <a:outerShdw blurRad="38100" dist="38100" dir="2700000" algn="tl">
                    <a:srgbClr val="000000">
                      <a:alpha val="43137"/>
                    </a:srgbClr>
                  </a:outerShdw>
                </a:effectLst>
              </a:rPr>
              <a:t> (“and there was”) - </a:t>
            </a:r>
            <a:r>
              <a:rPr lang="en-US" sz="2400" dirty="0" err="1" smtClean="0">
                <a:solidFill>
                  <a:srgbClr val="FFFF99"/>
                </a:solidFill>
                <a:effectLst>
                  <a:outerShdw blurRad="38100" dist="38100" dir="2700000" algn="tl">
                    <a:srgbClr val="000000">
                      <a:alpha val="43137"/>
                    </a:srgbClr>
                  </a:outerShdw>
                </a:effectLst>
              </a:rPr>
              <a:t>waw</a:t>
            </a:r>
            <a:r>
              <a:rPr lang="en-US" sz="2400" dirty="0" smtClean="0">
                <a:solidFill>
                  <a:srgbClr val="FFFF99"/>
                </a:solidFill>
                <a:effectLst>
                  <a:outerShdw blurRad="38100" dist="38100" dir="2700000" algn="tl">
                    <a:srgbClr val="000000">
                      <a:alpha val="43137"/>
                    </a:srgbClr>
                  </a:outerShdw>
                </a:effectLst>
              </a:rPr>
              <a:t> consecutive</a:t>
            </a:r>
          </a:p>
          <a:p>
            <a:pPr lvl="1"/>
            <a:r>
              <a:rPr lang="en-US" sz="2400" dirty="0" err="1" smtClean="0">
                <a:solidFill>
                  <a:srgbClr val="FFFF99"/>
                </a:solidFill>
                <a:effectLst>
                  <a:outerShdw blurRad="38100" dist="38100" dir="2700000" algn="tl">
                    <a:srgbClr val="000000">
                      <a:alpha val="43137"/>
                    </a:srgbClr>
                  </a:outerShdw>
                </a:effectLst>
              </a:rPr>
              <a:t>wayyore</a:t>
            </a:r>
            <a:r>
              <a:rPr lang="en-US" sz="2400" dirty="0" smtClean="0">
                <a:solidFill>
                  <a:srgbClr val="FFFF99"/>
                </a:solidFill>
                <a:effectLst>
                  <a:outerShdw blurRad="38100" dist="38100" dir="2700000" algn="tl">
                    <a:srgbClr val="000000">
                      <a:alpha val="43137"/>
                    </a:srgbClr>
                  </a:outerShdw>
                </a:effectLst>
              </a:rPr>
              <a:t> (“and … saw”) - </a:t>
            </a:r>
            <a:r>
              <a:rPr lang="en-US" sz="2400" dirty="0" err="1" smtClean="0">
                <a:solidFill>
                  <a:srgbClr val="FFFF99"/>
                </a:solidFill>
                <a:effectLst>
                  <a:outerShdw blurRad="38100" dist="38100" dir="2700000" algn="tl">
                    <a:srgbClr val="000000">
                      <a:alpha val="43137"/>
                    </a:srgbClr>
                  </a:outerShdw>
                </a:effectLst>
              </a:rPr>
              <a:t>waw</a:t>
            </a:r>
            <a:r>
              <a:rPr lang="en-US" sz="2400" dirty="0" smtClean="0">
                <a:solidFill>
                  <a:srgbClr val="FFFF99"/>
                </a:solidFill>
                <a:effectLst>
                  <a:outerShdw blurRad="38100" dist="38100" dir="2700000" algn="tl">
                    <a:srgbClr val="000000">
                      <a:alpha val="43137"/>
                    </a:srgbClr>
                  </a:outerShdw>
                </a:effectLst>
              </a:rPr>
              <a:t> consecutive</a:t>
            </a:r>
          </a:p>
          <a:p>
            <a:r>
              <a:rPr lang="en-US" sz="2400" b="1" u="sng" dirty="0" smtClean="0">
                <a:effectLst>
                  <a:outerShdw blurRad="38100" dist="38100" dir="2700000" algn="tl">
                    <a:srgbClr val="000000">
                      <a:alpha val="43137"/>
                    </a:srgbClr>
                  </a:outerShdw>
                </a:effectLst>
              </a:rPr>
              <a:t>Structured Narrative</a:t>
            </a:r>
            <a:endParaRPr lang="en-US" sz="2400" u="sng" dirty="0" smtClean="0">
              <a:effectLst>
                <a:outerShdw blurRad="38100" dist="38100" dir="2700000" algn="tl">
                  <a:srgbClr val="000000">
                    <a:alpha val="43137"/>
                  </a:srgbClr>
                </a:outerShdw>
              </a:effectLst>
            </a:endParaRPr>
          </a:p>
          <a:p>
            <a:pPr lvl="1" indent="-457200">
              <a:spcAft>
                <a:spcPts val="0"/>
              </a:spcAft>
            </a:pPr>
            <a:r>
              <a:rPr lang="en-US" sz="2400" dirty="0" smtClean="0">
                <a:solidFill>
                  <a:srgbClr val="FFFF99"/>
                </a:solidFill>
                <a:effectLst>
                  <a:outerShdw blurRad="38100" dist="38100" dir="2700000" algn="tl">
                    <a:srgbClr val="000000">
                      <a:alpha val="43137"/>
                    </a:srgbClr>
                  </a:outerShdw>
                </a:effectLst>
              </a:rPr>
              <a:t>1. </a:t>
            </a:r>
            <a:r>
              <a:rPr lang="en-US" sz="2400" u="sng" dirty="0" smtClean="0">
                <a:solidFill>
                  <a:srgbClr val="FFFF99"/>
                </a:solidFill>
                <a:effectLst>
                  <a:outerShdw blurRad="38100" dist="38100" dir="2700000" algn="tl">
                    <a:srgbClr val="000000">
                      <a:alpha val="43137"/>
                    </a:srgbClr>
                  </a:outerShdw>
                </a:effectLst>
              </a:rPr>
              <a:t>God’s Command </a:t>
            </a:r>
            <a:r>
              <a:rPr lang="en-US" sz="2400" dirty="0" smtClean="0">
                <a:solidFill>
                  <a:srgbClr val="FFFF99"/>
                </a:solidFill>
                <a:effectLst>
                  <a:outerShdw blurRad="38100" dist="38100" dir="2700000" algn="tl">
                    <a:srgbClr val="000000">
                      <a:alpha val="43137"/>
                    </a:srgbClr>
                  </a:outerShdw>
                </a:effectLst>
              </a:rPr>
              <a:t>– “Let there be …”, a Jussive Verb (command or request).</a:t>
            </a:r>
          </a:p>
          <a:p>
            <a:pPr lvl="1" indent="-457200">
              <a:spcAft>
                <a:spcPts val="0"/>
              </a:spcAft>
            </a:pPr>
            <a:r>
              <a:rPr lang="en-US" sz="2400" dirty="0" smtClean="0">
                <a:solidFill>
                  <a:srgbClr val="FFFF99"/>
                </a:solidFill>
                <a:effectLst>
                  <a:outerShdw blurRad="38100" dist="38100" dir="2700000" algn="tl">
                    <a:srgbClr val="000000">
                      <a:alpha val="43137"/>
                    </a:srgbClr>
                  </a:outerShdw>
                </a:effectLst>
              </a:rPr>
              <a:t>2.  </a:t>
            </a:r>
            <a:r>
              <a:rPr lang="en-US" sz="2400" u="sng" dirty="0" smtClean="0">
                <a:solidFill>
                  <a:srgbClr val="FFFF99"/>
                </a:solidFill>
                <a:effectLst>
                  <a:outerShdw blurRad="38100" dist="38100" dir="2700000" algn="tl">
                    <a:srgbClr val="000000">
                      <a:alpha val="43137"/>
                    </a:srgbClr>
                  </a:outerShdw>
                </a:effectLst>
              </a:rPr>
              <a:t>Rapid </a:t>
            </a:r>
            <a:r>
              <a:rPr lang="en-US" sz="2400" u="sng" dirty="0" err="1" smtClean="0">
                <a:solidFill>
                  <a:srgbClr val="FFFF99"/>
                </a:solidFill>
                <a:effectLst>
                  <a:outerShdw blurRad="38100" dist="38100" dir="2700000" algn="tl">
                    <a:srgbClr val="000000">
                      <a:alpha val="43137"/>
                    </a:srgbClr>
                  </a:outerShdw>
                </a:effectLst>
              </a:rPr>
              <a:t>Fufillment</a:t>
            </a:r>
            <a:r>
              <a:rPr lang="en-US" sz="2400" u="sng" dirty="0" smtClean="0">
                <a:solidFill>
                  <a:srgbClr val="FFFF99"/>
                </a:solidFill>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 “and it was so”.</a:t>
            </a:r>
          </a:p>
          <a:p>
            <a:pPr lvl="1" indent="-457200">
              <a:spcAft>
                <a:spcPts val="0"/>
              </a:spcAft>
            </a:pPr>
            <a:r>
              <a:rPr lang="en-US" sz="2400" dirty="0" smtClean="0">
                <a:solidFill>
                  <a:srgbClr val="FFFF99"/>
                </a:solidFill>
                <a:effectLst>
                  <a:outerShdw blurRad="38100" dist="38100" dir="2700000" algn="tl">
                    <a:srgbClr val="000000">
                      <a:alpha val="43137"/>
                    </a:srgbClr>
                  </a:outerShdw>
                </a:effectLst>
              </a:rPr>
              <a:t>3.  </a:t>
            </a:r>
            <a:r>
              <a:rPr lang="en-US" sz="2400" u="sng" dirty="0" smtClean="0">
                <a:solidFill>
                  <a:srgbClr val="FFFF99"/>
                </a:solidFill>
                <a:effectLst>
                  <a:outerShdw blurRad="38100" dist="38100" dir="2700000" algn="tl">
                    <a:srgbClr val="000000">
                      <a:alpha val="43137"/>
                    </a:srgbClr>
                  </a:outerShdw>
                </a:effectLst>
              </a:rPr>
              <a:t>Assessment</a:t>
            </a:r>
            <a:r>
              <a:rPr lang="en-US" sz="2400" dirty="0" smtClean="0">
                <a:solidFill>
                  <a:srgbClr val="FFFF99"/>
                </a:solidFill>
                <a:effectLst>
                  <a:outerShdw blurRad="38100" dist="38100" dir="2700000" algn="tl">
                    <a:srgbClr val="000000">
                      <a:alpha val="43137"/>
                    </a:srgbClr>
                  </a:outerShdw>
                </a:effectLst>
              </a:rPr>
              <a:t> – “God saw it was good”.</a:t>
            </a:r>
          </a:p>
          <a:p>
            <a:pPr lvl="1" indent="-457200">
              <a:spcAft>
                <a:spcPts val="0"/>
              </a:spcAft>
              <a:buAutoNum type="arabicPeriod" startAt="4"/>
            </a:pPr>
            <a:r>
              <a:rPr lang="en-US" sz="2400" u="sng" dirty="0" smtClean="0">
                <a:solidFill>
                  <a:srgbClr val="FFFF99"/>
                </a:solidFill>
                <a:effectLst>
                  <a:outerShdw blurRad="38100" dist="38100" dir="2700000" algn="tl">
                    <a:srgbClr val="000000">
                      <a:alpha val="43137"/>
                    </a:srgbClr>
                  </a:outerShdw>
                </a:effectLst>
              </a:rPr>
              <a:t>Closure of the day </a:t>
            </a:r>
            <a:r>
              <a:rPr lang="en-US" sz="2400" dirty="0" smtClean="0">
                <a:solidFill>
                  <a:srgbClr val="FFFF99"/>
                </a:solidFill>
                <a:effectLst>
                  <a:outerShdw blurRad="38100" dist="38100" dir="2700000" algn="tl">
                    <a:srgbClr val="000000">
                      <a:alpha val="43137"/>
                    </a:srgbClr>
                  </a:outerShdw>
                </a:effectLst>
              </a:rPr>
              <a:t>– “there was evening and there was morning, day #”.  </a:t>
            </a:r>
          </a:p>
          <a:p>
            <a:pPr lvl="1" indent="-457200" algn="ctr">
              <a:spcAft>
                <a:spcPts val="0"/>
              </a:spcAft>
            </a:pPr>
            <a:r>
              <a:rPr lang="en-US" sz="1600" dirty="0" smtClean="0">
                <a:solidFill>
                  <a:srgbClr val="FFFF99"/>
                </a:solidFill>
                <a:effectLst>
                  <a:outerShdw blurRad="38100" dist="38100" dir="2700000" algn="tl">
                    <a:srgbClr val="000000">
                      <a:alpha val="43137"/>
                    </a:srgbClr>
                  </a:outerShdw>
                </a:effectLst>
              </a:rPr>
              <a:t>                                 Dr. </a:t>
            </a:r>
            <a:r>
              <a:rPr lang="en-US" sz="1600" dirty="0" err="1" smtClean="0">
                <a:solidFill>
                  <a:srgbClr val="FFFF99"/>
                </a:solidFill>
                <a:effectLst>
                  <a:outerShdw blurRad="38100" dist="38100" dir="2700000" algn="tl">
                    <a:srgbClr val="000000">
                      <a:alpha val="43137"/>
                    </a:srgbClr>
                  </a:outerShdw>
                </a:effectLst>
              </a:rPr>
              <a:t>Spiros</a:t>
            </a:r>
            <a:r>
              <a:rPr lang="en-US" sz="1600" dirty="0" smtClean="0">
                <a:solidFill>
                  <a:srgbClr val="FFFF99"/>
                </a:solidFill>
                <a:effectLst>
                  <a:outerShdw blurRad="38100" dist="38100" dir="2700000" algn="tl">
                    <a:srgbClr val="000000">
                      <a:alpha val="43137"/>
                    </a:srgbClr>
                  </a:outerShdw>
                </a:effectLst>
              </a:rPr>
              <a:t> </a:t>
            </a:r>
            <a:r>
              <a:rPr lang="en-US" sz="1600" dirty="0" err="1" smtClean="0">
                <a:solidFill>
                  <a:srgbClr val="FFFF99"/>
                </a:solidFill>
                <a:effectLst>
                  <a:outerShdw blurRad="38100" dist="38100" dir="2700000" algn="tl">
                    <a:srgbClr val="000000">
                      <a:alpha val="43137"/>
                    </a:srgbClr>
                  </a:outerShdw>
                </a:effectLst>
              </a:rPr>
              <a:t>Zohiates</a:t>
            </a:r>
            <a:r>
              <a:rPr lang="en-US" sz="1600" dirty="0" smtClean="0">
                <a:solidFill>
                  <a:srgbClr val="FFFF99"/>
                </a:solidFill>
                <a:effectLst>
                  <a:outerShdw blurRad="38100" dist="38100" dir="2700000" algn="tl">
                    <a:srgbClr val="000000">
                      <a:alpha val="43137"/>
                    </a:srgbClr>
                  </a:outerShdw>
                </a:effectLst>
              </a:rPr>
              <a:t> – The Complete Word Study Old Testament</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64</a:t>
            </a:fld>
            <a:endParaRPr lang="en-US" dirty="0"/>
          </a:p>
        </p:txBody>
      </p:sp>
      <p:sp>
        <p:nvSpPr>
          <p:cNvPr id="6" name="Title 1"/>
          <p:cNvSpPr txBox="1">
            <a:spLocks/>
          </p:cNvSpPr>
          <p:nvPr/>
        </p:nvSpPr>
        <p:spPr>
          <a:xfrm>
            <a:off x="0" y="0"/>
            <a:ext cx="9144000" cy="12192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Grammatical Analysis</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400" b="1" baseline="0"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Historical / Structured </a:t>
            </a:r>
            <a:r>
              <a:rPr lang="en-US" sz="3400" b="1" baseline="0" dirty="0" err="1"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Narative</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152400" y="1600200"/>
            <a:ext cx="88392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dirty="0" smtClean="0">
                <a:solidFill>
                  <a:srgbClr val="FFFF99"/>
                </a:solidFill>
                <a:effectLst>
                  <a:outerShdw blurRad="38100" dist="38100" dir="2700000" algn="tl">
                    <a:srgbClr val="000000">
                      <a:alpha val="43137"/>
                    </a:srgbClr>
                  </a:outerShdw>
                </a:effectLst>
              </a:rPr>
              <a:t>Hebrew Scholar, Stephen Boyd, PhD. – The Masters College.</a:t>
            </a:r>
          </a:p>
          <a:p>
            <a:r>
              <a:rPr lang="en-US" sz="2400" u="sng" dirty="0" smtClean="0">
                <a:solidFill>
                  <a:srgbClr val="FFFF99"/>
                </a:solidFill>
                <a:effectLst>
                  <a:outerShdw blurRad="38100" dist="38100" dir="2700000" algn="tl">
                    <a:srgbClr val="000000">
                      <a:alpha val="43137"/>
                    </a:srgbClr>
                  </a:outerShdw>
                </a:effectLst>
              </a:rPr>
              <a:t>Analysis - studying and cataloging 522 Hebrew Poetry and Narrative texts.</a:t>
            </a:r>
          </a:p>
          <a:p>
            <a:endParaRPr lang="en-US" sz="24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Hebrew </a:t>
            </a:r>
            <a:r>
              <a:rPr lang="en-US" sz="2400" u="sng" dirty="0" smtClean="0">
                <a:solidFill>
                  <a:srgbClr val="FFFF99"/>
                </a:solidFill>
                <a:effectLst>
                  <a:outerShdw blurRad="38100" dist="38100" dir="2700000" algn="tl">
                    <a:srgbClr val="000000">
                      <a:alpha val="43137"/>
                    </a:srgbClr>
                  </a:outerShdw>
                </a:effectLst>
              </a:rPr>
              <a:t>Poetry</a:t>
            </a:r>
            <a:r>
              <a:rPr lang="en-US" sz="2400" dirty="0" smtClean="0">
                <a:solidFill>
                  <a:srgbClr val="FFFF99"/>
                </a:solidFill>
                <a:effectLst>
                  <a:outerShdw blurRad="38100" dist="38100" dir="2700000" algn="tl">
                    <a:srgbClr val="000000">
                      <a:alpha val="43137"/>
                    </a:srgbClr>
                  </a:outerShdw>
                </a:effectLst>
              </a:rPr>
              <a:t> commonly utilizes a high frequency of    </a:t>
            </a:r>
            <a:r>
              <a:rPr lang="en-US" sz="2400" u="sng" dirty="0" smtClean="0">
                <a:solidFill>
                  <a:srgbClr val="FFFF99"/>
                </a:solidFill>
                <a:effectLst>
                  <a:outerShdw blurRad="38100" dist="38100" dir="2700000" algn="tl">
                    <a:srgbClr val="000000">
                      <a:alpha val="43137"/>
                    </a:srgbClr>
                  </a:outerShdw>
                </a:effectLst>
              </a:rPr>
              <a:t>Imperfect and Perfect Verbs</a:t>
            </a:r>
            <a:r>
              <a:rPr lang="en-US" sz="2400" dirty="0" smtClean="0">
                <a:solidFill>
                  <a:srgbClr val="FFFF99"/>
                </a:solidFill>
                <a:effectLst>
                  <a:outerShdw blurRad="38100" dist="38100" dir="2700000" algn="tl">
                    <a:srgbClr val="000000">
                      <a:alpha val="43137"/>
                    </a:srgbClr>
                  </a:outerShdw>
                </a:effectLst>
              </a:rPr>
              <a:t>.</a:t>
            </a:r>
          </a:p>
          <a:p>
            <a:endParaRPr lang="en-US" sz="10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Hebrew </a:t>
            </a:r>
            <a:r>
              <a:rPr lang="en-US" sz="2400" u="sng" dirty="0" smtClean="0">
                <a:solidFill>
                  <a:srgbClr val="FFFF99"/>
                </a:solidFill>
                <a:effectLst>
                  <a:outerShdw blurRad="38100" dist="38100" dir="2700000" algn="tl">
                    <a:srgbClr val="000000">
                      <a:alpha val="43137"/>
                    </a:srgbClr>
                  </a:outerShdw>
                </a:effectLst>
              </a:rPr>
              <a:t>Narrative</a:t>
            </a:r>
            <a:r>
              <a:rPr lang="en-US" sz="2400" dirty="0" smtClean="0">
                <a:solidFill>
                  <a:srgbClr val="FFFF99"/>
                </a:solidFill>
                <a:effectLst>
                  <a:outerShdw blurRad="38100" dist="38100" dir="2700000" algn="tl">
                    <a:srgbClr val="000000">
                      <a:alpha val="43137"/>
                    </a:srgbClr>
                  </a:outerShdw>
                </a:effectLst>
              </a:rPr>
              <a:t> commonly utilizes a high frequency of     </a:t>
            </a:r>
            <a:r>
              <a:rPr lang="en-US" sz="2400" u="sng" dirty="0" err="1" smtClean="0">
                <a:solidFill>
                  <a:srgbClr val="FFFF99"/>
                </a:solidFill>
                <a:effectLst>
                  <a:outerShdw blurRad="38100" dist="38100" dir="2700000" algn="tl">
                    <a:srgbClr val="000000">
                      <a:alpha val="43137"/>
                    </a:srgbClr>
                  </a:outerShdw>
                </a:effectLst>
              </a:rPr>
              <a:t>Waw</a:t>
            </a:r>
            <a:r>
              <a:rPr lang="en-US" sz="2400" u="sng" dirty="0" smtClean="0">
                <a:solidFill>
                  <a:srgbClr val="FFFF99"/>
                </a:solidFill>
                <a:effectLst>
                  <a:outerShdw blurRad="38100" dist="38100" dir="2700000" algn="tl">
                    <a:srgbClr val="000000">
                      <a:alpha val="43137"/>
                    </a:srgbClr>
                  </a:outerShdw>
                </a:effectLst>
              </a:rPr>
              <a:t>-Consecutive Prefect Verbs</a:t>
            </a:r>
            <a:r>
              <a:rPr lang="en-US" sz="2400" dirty="0" smtClean="0">
                <a:solidFill>
                  <a:srgbClr val="FFFF99"/>
                </a:solidFill>
                <a:effectLst>
                  <a:outerShdw blurRad="38100" dist="38100" dir="2700000" algn="tl">
                    <a:srgbClr val="000000">
                      <a:alpha val="43137"/>
                    </a:srgbClr>
                  </a:outerShdw>
                </a:effectLst>
              </a:rPr>
              <a:t>.</a:t>
            </a:r>
          </a:p>
          <a:p>
            <a:endParaRPr lang="en-US" sz="24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Based on the analysis, </a:t>
            </a:r>
            <a:r>
              <a:rPr lang="en-US" sz="2400" dirty="0" smtClean="0">
                <a:effectLst>
                  <a:outerShdw blurRad="38100" dist="38100" dir="2700000" algn="tl">
                    <a:srgbClr val="000000">
                      <a:alpha val="43137"/>
                    </a:srgbClr>
                  </a:outerShdw>
                </a:effectLst>
              </a:rPr>
              <a:t>Genesis 1</a:t>
            </a:r>
            <a:r>
              <a:rPr lang="en-US" sz="2400" dirty="0" smtClean="0">
                <a:solidFill>
                  <a:srgbClr val="FFFF99"/>
                </a:solidFill>
                <a:effectLst>
                  <a:outerShdw blurRad="38100" dist="38100" dir="2700000" algn="tl">
                    <a:srgbClr val="000000">
                      <a:alpha val="43137"/>
                    </a:srgbClr>
                  </a:outerShdw>
                </a:effectLst>
              </a:rPr>
              <a:t> has a </a:t>
            </a:r>
            <a:r>
              <a:rPr lang="en-US" sz="2400" u="sng" dirty="0" smtClean="0">
                <a:solidFill>
                  <a:srgbClr val="FFFF99"/>
                </a:solidFill>
                <a:effectLst>
                  <a:outerShdw blurRad="38100" dist="38100" dir="2700000" algn="tl">
                    <a:srgbClr val="000000">
                      <a:alpha val="43137"/>
                    </a:srgbClr>
                  </a:outerShdw>
                </a:effectLst>
              </a:rPr>
              <a:t>probability of </a:t>
            </a:r>
            <a:r>
              <a:rPr lang="en-US" sz="2400" u="sng" dirty="0" smtClean="0">
                <a:effectLst>
                  <a:outerShdw blurRad="38100" dist="38100" dir="2700000" algn="tl">
                    <a:srgbClr val="000000">
                      <a:alpha val="43137"/>
                    </a:srgbClr>
                  </a:outerShdw>
                </a:effectLst>
              </a:rPr>
              <a:t>99.9972604%</a:t>
            </a:r>
            <a:r>
              <a:rPr lang="en-US" sz="2400" u="sng" dirty="0" smtClean="0">
                <a:solidFill>
                  <a:srgbClr val="FFFF99"/>
                </a:solidFill>
                <a:effectLst>
                  <a:outerShdw blurRad="38100" dist="38100" dir="2700000" algn="tl">
                    <a:srgbClr val="000000">
                      <a:alpha val="43137"/>
                    </a:srgbClr>
                  </a:outerShdw>
                </a:effectLst>
              </a:rPr>
              <a:t> that it is a </a:t>
            </a:r>
            <a:r>
              <a:rPr lang="en-US" sz="2400" u="sng" dirty="0" smtClean="0">
                <a:effectLst>
                  <a:outerShdw blurRad="38100" dist="38100" dir="2700000" algn="tl">
                    <a:srgbClr val="000000">
                      <a:alpha val="43137"/>
                    </a:srgbClr>
                  </a:outerShdw>
                </a:effectLst>
              </a:rPr>
              <a:t>Historical Narrative</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and not Poetry.</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65</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Grammatical Analysis</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400" b="1" baseline="0"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Genesis 1</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152400" y="990600"/>
            <a:ext cx="8839200" cy="533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82880" indent="-182880"/>
            <a:r>
              <a:rPr lang="en-US" sz="2400" b="1" dirty="0" smtClean="0">
                <a:effectLst>
                  <a:outerShdw blurRad="38100" dist="38100" dir="2700000" algn="tl">
                    <a:srgbClr val="000000">
                      <a:alpha val="43137"/>
                    </a:srgbClr>
                  </a:outerShdw>
                </a:effectLst>
              </a:rPr>
              <a:t>Genesis 3:3</a:t>
            </a:r>
            <a:r>
              <a:rPr lang="en-US" sz="2400" dirty="0" smtClean="0">
                <a:solidFill>
                  <a:srgbClr val="FFFF99"/>
                </a:solidFill>
                <a:effectLst>
                  <a:outerShdw blurRad="38100" dist="38100" dir="2700000" algn="tl">
                    <a:srgbClr val="000000">
                      <a:alpha val="43137"/>
                    </a:srgbClr>
                  </a:outerShdw>
                </a:effectLst>
              </a:rPr>
              <a:t>	but from the fruit of the tree which is in the middle of the garden, God has said, ‘</a:t>
            </a:r>
            <a:r>
              <a:rPr lang="en-US" sz="2400" u="sng" dirty="0" smtClean="0">
                <a:solidFill>
                  <a:srgbClr val="FFFF99"/>
                </a:solidFill>
                <a:effectLst>
                  <a:outerShdw blurRad="38100" dist="38100" dir="2700000" algn="tl">
                    <a:srgbClr val="000000">
                      <a:alpha val="43137"/>
                    </a:srgbClr>
                  </a:outerShdw>
                </a:effectLst>
              </a:rPr>
              <a:t>You shall not eat from it</a:t>
            </a:r>
            <a:r>
              <a:rPr lang="en-US" sz="2400" dirty="0" smtClean="0">
                <a:solidFill>
                  <a:srgbClr val="FFFF99"/>
                </a:solidFill>
                <a:effectLst>
                  <a:outerShdw blurRad="38100" dist="38100" dir="2700000" algn="tl">
                    <a:srgbClr val="000000">
                      <a:alpha val="43137"/>
                    </a:srgbClr>
                  </a:outerShdw>
                </a:effectLst>
              </a:rPr>
              <a:t> or touch it, </a:t>
            </a:r>
            <a:r>
              <a:rPr lang="en-US" sz="2400" u="sng" dirty="0" smtClean="0">
                <a:solidFill>
                  <a:srgbClr val="FFFF99"/>
                </a:solidFill>
                <a:effectLst>
                  <a:outerShdw blurRad="38100" dist="38100" dir="2700000" algn="tl">
                    <a:srgbClr val="000000">
                      <a:alpha val="43137"/>
                    </a:srgbClr>
                  </a:outerShdw>
                </a:effectLst>
              </a:rPr>
              <a:t>or you will die</a:t>
            </a:r>
            <a:r>
              <a:rPr lang="en-US" sz="2400" dirty="0" smtClean="0">
                <a:solidFill>
                  <a:srgbClr val="FFFF99"/>
                </a:solidFill>
                <a:effectLst>
                  <a:outerShdw blurRad="38100" dist="38100" dir="2700000" algn="tl">
                    <a:srgbClr val="000000">
                      <a:alpha val="43137"/>
                    </a:srgbClr>
                  </a:outerShdw>
                </a:effectLst>
              </a:rPr>
              <a:t>.’ ” </a:t>
            </a:r>
            <a:r>
              <a:rPr lang="en-US" sz="2400" i="1" dirty="0" smtClean="0">
                <a:solidFill>
                  <a:srgbClr val="FFFF99"/>
                </a:solidFill>
                <a:effectLst>
                  <a:outerShdw blurRad="38100" dist="38100" dir="2700000" algn="tl">
                    <a:srgbClr val="000000">
                      <a:alpha val="43137"/>
                    </a:srgbClr>
                  </a:outerShdw>
                </a:effectLst>
              </a:rPr>
              <a:t> (physical and spiritual death)</a:t>
            </a:r>
          </a:p>
          <a:p>
            <a:pPr marL="182880" indent="-182880"/>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1 Corinthians 15:21-22</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(21) For since </a:t>
            </a:r>
            <a:r>
              <a:rPr lang="en-US" sz="2400" b="1" u="sng" dirty="0" smtClean="0">
                <a:solidFill>
                  <a:srgbClr val="FFFF99"/>
                </a:solidFill>
                <a:effectLst>
                  <a:outerShdw blurRad="38100" dist="38100" dir="2700000" algn="tl">
                    <a:srgbClr val="000000">
                      <a:alpha val="43137"/>
                    </a:srgbClr>
                  </a:outerShdw>
                </a:effectLst>
              </a:rPr>
              <a:t>by a man </a:t>
            </a:r>
            <a:r>
              <a:rPr lang="en-US" sz="2400" b="1" i="1" u="sng" dirty="0" smtClean="0">
                <a:solidFill>
                  <a:srgbClr val="FFFF99"/>
                </a:solidFill>
                <a:effectLst>
                  <a:outerShdw blurRad="38100" dist="38100" dir="2700000" algn="tl">
                    <a:srgbClr val="000000">
                      <a:alpha val="43137"/>
                    </a:srgbClr>
                  </a:outerShdw>
                </a:effectLst>
              </a:rPr>
              <a:t>came </a:t>
            </a:r>
            <a:r>
              <a:rPr lang="en-US" sz="2400" b="1" u="sng" dirty="0" smtClean="0">
                <a:solidFill>
                  <a:srgbClr val="FFFF99"/>
                </a:solidFill>
                <a:effectLst>
                  <a:outerShdw blurRad="38100" dist="38100" dir="2700000" algn="tl">
                    <a:srgbClr val="000000">
                      <a:alpha val="43137"/>
                    </a:srgbClr>
                  </a:outerShdw>
                </a:effectLst>
              </a:rPr>
              <a:t>death</a:t>
            </a:r>
            <a:r>
              <a:rPr lang="en-US" sz="2400" dirty="0" smtClean="0">
                <a:solidFill>
                  <a:srgbClr val="FFFF99"/>
                </a:solidFill>
                <a:effectLst>
                  <a:outerShdw blurRad="38100" dist="38100" dir="2700000" algn="tl">
                    <a:srgbClr val="000000">
                      <a:alpha val="43137"/>
                    </a:srgbClr>
                  </a:outerShdw>
                </a:effectLst>
              </a:rPr>
              <a:t>, by a man also </a:t>
            </a:r>
            <a:r>
              <a:rPr lang="en-US" sz="2400" i="1" dirty="0" smtClean="0">
                <a:solidFill>
                  <a:srgbClr val="FFFF99"/>
                </a:solidFill>
                <a:effectLst>
                  <a:outerShdw blurRad="38100" dist="38100" dir="2700000" algn="tl">
                    <a:srgbClr val="000000">
                      <a:alpha val="43137"/>
                    </a:srgbClr>
                  </a:outerShdw>
                </a:effectLst>
              </a:rPr>
              <a:t>came </a:t>
            </a:r>
            <a:r>
              <a:rPr lang="en-US" sz="2400" dirty="0" smtClean="0">
                <a:solidFill>
                  <a:srgbClr val="FFFF99"/>
                </a:solidFill>
                <a:effectLst>
                  <a:outerShdw blurRad="38100" dist="38100" dir="2700000" algn="tl">
                    <a:srgbClr val="000000">
                      <a:alpha val="43137"/>
                    </a:srgbClr>
                  </a:outerShdw>
                </a:effectLst>
              </a:rPr>
              <a:t>the resurrection of the dead.  (22) For as in Adam all die, so also in Christ all will be made alive. </a:t>
            </a:r>
            <a:r>
              <a:rPr lang="en-US" sz="2400" b="1" i="1" u="sng" dirty="0" smtClean="0">
                <a:solidFill>
                  <a:srgbClr val="FFFF99"/>
                </a:solidFill>
                <a:effectLst>
                  <a:outerShdw blurRad="38100" dist="38100" dir="2700000" algn="tl">
                    <a:srgbClr val="000000">
                      <a:alpha val="43137"/>
                    </a:srgbClr>
                  </a:outerShdw>
                </a:effectLst>
              </a:rPr>
              <a:t>(resurrection - physical and spiritual</a:t>
            </a:r>
            <a:r>
              <a:rPr lang="en-US" sz="2400" b="1" u="sng" dirty="0" smtClean="0">
                <a:solidFill>
                  <a:srgbClr val="FFFF99"/>
                </a:solidFill>
                <a:effectLst>
                  <a:outerShdw blurRad="38100" dist="38100" dir="2700000" algn="tl">
                    <a:srgbClr val="000000">
                      <a:alpha val="43137"/>
                    </a:srgbClr>
                  </a:outerShdw>
                </a:effectLst>
              </a:rPr>
              <a:t>)</a:t>
            </a:r>
          </a:p>
          <a:p>
            <a:pPr marL="182880" indent="-182880"/>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Romans 5:12</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Therefore, just as </a:t>
            </a:r>
            <a:r>
              <a:rPr lang="en-US" sz="2400" b="1" u="sng" dirty="0" smtClean="0">
                <a:solidFill>
                  <a:srgbClr val="FFFF99"/>
                </a:solidFill>
                <a:effectLst>
                  <a:outerShdw blurRad="38100" dist="38100" dir="2700000" algn="tl">
                    <a:srgbClr val="000000">
                      <a:alpha val="43137"/>
                    </a:srgbClr>
                  </a:outerShdw>
                </a:effectLst>
              </a:rPr>
              <a:t>through one man, sin entered into the world, and death through sin</a:t>
            </a:r>
            <a:r>
              <a:rPr lang="en-US" sz="2400" dirty="0" smtClean="0">
                <a:solidFill>
                  <a:srgbClr val="FFFF99"/>
                </a:solidFill>
                <a:effectLst>
                  <a:outerShdw blurRad="38100" dist="38100" dir="2700000" algn="tl">
                    <a:srgbClr val="000000">
                      <a:alpha val="43137"/>
                    </a:srgbClr>
                  </a:outerShdw>
                </a:effectLst>
              </a:rPr>
              <a:t>, and so death spread to all men, because all sinned.</a:t>
            </a:r>
          </a:p>
          <a:p>
            <a:endParaRPr lang="en-US" sz="24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Therefore, there could </a:t>
            </a:r>
            <a:r>
              <a:rPr lang="en-US" sz="2400" u="sng" dirty="0" smtClean="0">
                <a:solidFill>
                  <a:srgbClr val="FFFF99"/>
                </a:solidFill>
                <a:effectLst>
                  <a:outerShdw blurRad="38100" dist="38100" dir="2700000" algn="tl">
                    <a:srgbClr val="000000">
                      <a:alpha val="43137"/>
                    </a:srgbClr>
                  </a:outerShdw>
                </a:effectLst>
              </a:rPr>
              <a:t>not</a:t>
            </a:r>
            <a:r>
              <a:rPr lang="en-US" sz="2400" dirty="0" smtClean="0">
                <a:solidFill>
                  <a:srgbClr val="FFFF99"/>
                </a:solidFill>
                <a:effectLst>
                  <a:outerShdw blurRad="38100" dist="38100" dir="2700000" algn="tl">
                    <a:srgbClr val="000000">
                      <a:alpha val="43137"/>
                    </a:srgbClr>
                  </a:outerShdw>
                </a:effectLst>
              </a:rPr>
              <a:t> have been any death (man or animals) until after Adam sinned.</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66</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Adam’s Sin Cause Death on the Earth</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marL="73025" indent="-55563" defTabSz="642938"/>
            <a:r>
              <a:rPr lang="en-US"/>
              <a:t>Crea Actions-Death 01131</a:t>
            </a:r>
          </a:p>
        </p:txBody>
      </p:sp>
      <p:pic>
        <p:nvPicPr>
          <p:cNvPr id="116739" name="Picture 3" descr="Crea Actions-Death blk 01131"/>
          <p:cNvPicPr>
            <a:picLocks noChangeAspect="1" noChangeArrowheads="1"/>
          </p:cNvPicPr>
          <p:nvPr/>
        </p:nvPicPr>
        <p:blipFill>
          <a:blip r:embed="rId2" cstate="print"/>
          <a:srcRect/>
          <a:stretch>
            <a:fillRect/>
          </a:stretch>
        </p:blipFill>
        <p:spPr bwMode="auto">
          <a:xfrm>
            <a:off x="-17463" y="-12700"/>
            <a:ext cx="9180513" cy="6884988"/>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il of Yrs + Bib Hist 02369"/>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Death PPF Both 00224"/>
          <p:cNvPicPr preferRelativeResize="0">
            <a:picLocks noChangeAspect="1" noChangeArrowheads="1"/>
          </p:cNvPicPr>
          <p:nvPr>
            <p:custDataLst>
              <p:tags r:id="rId1"/>
            </p:custDataLst>
          </p:nvPr>
        </p:nvPicPr>
        <p:blipFill>
          <a:blip r:embed="rId3" cstate="print"/>
          <a:srcRect/>
          <a:stretch>
            <a:fillRect/>
          </a:stretch>
        </p:blipFill>
        <p:spPr bwMode="auto">
          <a:xfrm>
            <a:off x="228600" y="843597"/>
            <a:ext cx="8686800" cy="6014403"/>
          </a:xfrm>
          <a:prstGeom prst="rect">
            <a:avLst/>
          </a:prstGeom>
          <a:noFill/>
          <a:ln w="9525">
            <a:noFill/>
            <a:miter lim="800000"/>
            <a:headEnd/>
            <a:tailEnd/>
          </a:ln>
          <a:effectLst/>
        </p:spPr>
      </p:pic>
      <p:sp>
        <p:nvSpPr>
          <p:cNvPr id="5"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History of Death on the Earth</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Nephesh-Man + Animals 00864"/>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139267" name="Rectangle 3" hidden="1"/>
          <p:cNvSpPr>
            <a:spLocks noGrp="1" noChangeArrowheads="1"/>
          </p:cNvSpPr>
          <p:nvPr>
            <p:ph type="title"/>
          </p:nvPr>
        </p:nvSpPr>
        <p:spPr/>
        <p:txBody>
          <a:bodyPr>
            <a:normAutofit fontScale="90000"/>
          </a:bodyPr>
          <a:lstStyle/>
          <a:p>
            <a:pPr marL="73025" indent="-55563" defTabSz="642938"/>
            <a:r>
              <a:rPr lang="en-US" dirty="0"/>
              <a:t>Nephesh-Man + Animals 00864</a:t>
            </a:r>
          </a:p>
        </p:txBody>
      </p:sp>
      <p:sp>
        <p:nvSpPr>
          <p:cNvPr id="4" name="Title 1"/>
          <p:cNvSpPr txBox="1">
            <a:spLocks/>
          </p:cNvSpPr>
          <p:nvPr/>
        </p:nvSpPr>
        <p:spPr>
          <a:xfrm>
            <a:off x="0" y="304800"/>
            <a:ext cx="91440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Do Plants Die?</a:t>
            </a:r>
            <a:r>
              <a:rPr kumimoji="0" lang="en-US" sz="40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40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40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40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40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
        <p:nvSpPr>
          <p:cNvPr id="5" name="TextBox 4"/>
          <p:cNvSpPr txBox="1"/>
          <p:nvPr/>
        </p:nvSpPr>
        <p:spPr>
          <a:xfrm>
            <a:off x="3276600" y="2133600"/>
            <a:ext cx="2667000" cy="523220"/>
          </a:xfrm>
          <a:prstGeom prst="rect">
            <a:avLst/>
          </a:prstGeom>
          <a:noFill/>
        </p:spPr>
        <p:txBody>
          <a:bodyPr wrap="square" rtlCol="0">
            <a:spAutoFit/>
          </a:bodyPr>
          <a:lstStyle/>
          <a:p>
            <a:r>
              <a:rPr lang="en-US" sz="2800" dirty="0" smtClean="0">
                <a:solidFill>
                  <a:srgbClr val="FFFF99"/>
                </a:solidFill>
                <a:effectLst>
                  <a:outerShdw blurRad="38100" dist="38100" dir="2700000" algn="tl">
                    <a:srgbClr val="000000">
                      <a:alpha val="43137"/>
                    </a:srgbClr>
                  </a:outerShdw>
                </a:effectLst>
              </a:rPr>
              <a:t>Breath of Life</a:t>
            </a:r>
            <a:endParaRPr lang="en-US" sz="2800" dirty="0">
              <a:solidFill>
                <a:srgbClr val="FFFF99"/>
              </a:solidFill>
              <a:effectLst>
                <a:outerShdw blurRad="38100" dist="38100" dir="2700000" algn="tl">
                  <a:srgbClr val="000000">
                    <a:alpha val="43137"/>
                  </a:srgbClr>
                </a:outerShdw>
              </a:effectLst>
            </a:endParaRPr>
          </a:p>
        </p:txBody>
      </p:sp>
      <p:sp>
        <p:nvSpPr>
          <p:cNvPr id="6" name="TextBox 5"/>
          <p:cNvSpPr txBox="1"/>
          <p:nvPr/>
        </p:nvSpPr>
        <p:spPr>
          <a:xfrm>
            <a:off x="2667000" y="5791200"/>
            <a:ext cx="3733800" cy="954107"/>
          </a:xfrm>
          <a:prstGeom prst="rect">
            <a:avLst/>
          </a:prstGeom>
          <a:noFill/>
        </p:spPr>
        <p:txBody>
          <a:bodyPr wrap="square" rtlCol="0">
            <a:spAutoFit/>
          </a:bodyPr>
          <a:lstStyle/>
          <a:p>
            <a:pPr algn="ctr"/>
            <a:r>
              <a:rPr lang="en-US" sz="2800" dirty="0" smtClean="0">
                <a:solidFill>
                  <a:schemeClr val="accent4">
                    <a:lumMod val="75000"/>
                  </a:schemeClr>
                </a:solidFill>
              </a:rPr>
              <a:t>No Breath of Life</a:t>
            </a:r>
          </a:p>
          <a:p>
            <a:pPr algn="ctr"/>
            <a:r>
              <a:rPr lang="en-US" sz="2800" dirty="0" smtClean="0">
                <a:solidFill>
                  <a:schemeClr val="accent4">
                    <a:lumMod val="75000"/>
                  </a:schemeClr>
                </a:solidFill>
              </a:rPr>
              <a:t>Plants wither, not die</a:t>
            </a:r>
            <a:endParaRPr lang="en-US" sz="2800"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152400" y="1295400"/>
            <a:ext cx="88392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dirty="0" smtClean="0">
                <a:solidFill>
                  <a:srgbClr val="FFFF99"/>
                </a:solidFill>
                <a:effectLst>
                  <a:outerShdw blurRad="38100" dist="38100" dir="2700000" algn="tl">
                    <a:srgbClr val="000000">
                      <a:alpha val="43137"/>
                    </a:srgbClr>
                  </a:outerShdw>
                </a:effectLst>
              </a:rPr>
              <a:t>Believers in the Old Earth Evolution Models or modified Evolution Models believe that there was </a:t>
            </a:r>
            <a:r>
              <a:rPr lang="en-US" sz="2400" u="sng" dirty="0" smtClean="0">
                <a:solidFill>
                  <a:srgbClr val="FFFF99"/>
                </a:solidFill>
                <a:effectLst>
                  <a:outerShdw blurRad="38100" dist="38100" dir="2700000" algn="tl">
                    <a:srgbClr val="000000">
                      <a:alpha val="43137"/>
                    </a:srgbClr>
                  </a:outerShdw>
                </a:effectLst>
              </a:rPr>
              <a:t>death and destruction before Adam was created</a:t>
            </a:r>
            <a:r>
              <a:rPr lang="en-US" sz="2400" dirty="0" smtClean="0">
                <a:solidFill>
                  <a:srgbClr val="FFFF99"/>
                </a:solidFill>
                <a:effectLst>
                  <a:outerShdw blurRad="38100" dist="38100" dir="2700000" algn="tl">
                    <a:srgbClr val="000000">
                      <a:alpha val="43137"/>
                    </a:srgbClr>
                  </a:outerShdw>
                </a:effectLst>
              </a:rPr>
              <a:t>.</a:t>
            </a:r>
          </a:p>
          <a:p>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Genesis 1:31</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God saw </a:t>
            </a:r>
            <a:r>
              <a:rPr lang="en-US" sz="2400" b="1" u="sng" dirty="0" smtClean="0">
                <a:solidFill>
                  <a:srgbClr val="FFFF99"/>
                </a:solidFill>
                <a:effectLst>
                  <a:outerShdw blurRad="38100" dist="38100" dir="2700000" algn="tl">
                    <a:srgbClr val="000000">
                      <a:alpha val="43137"/>
                    </a:srgbClr>
                  </a:outerShdw>
                </a:effectLst>
              </a:rPr>
              <a:t>ALL</a:t>
            </a:r>
            <a:r>
              <a:rPr lang="en-US" sz="2400" b="1" dirty="0" smtClean="0">
                <a:solidFill>
                  <a:srgbClr val="FFFF99"/>
                </a:solidFill>
                <a:effectLst>
                  <a:outerShdw blurRad="38100" dist="38100" dir="2700000" algn="tl">
                    <a:srgbClr val="000000">
                      <a:alpha val="43137"/>
                    </a:srgbClr>
                  </a:outerShdw>
                </a:effectLst>
              </a:rPr>
              <a:t> </a:t>
            </a:r>
            <a:r>
              <a:rPr lang="en-US" sz="2400" b="1" u="sng" dirty="0" smtClean="0">
                <a:solidFill>
                  <a:srgbClr val="FFFF99"/>
                </a:solidFill>
                <a:effectLst>
                  <a:outerShdw blurRad="38100" dist="38100" dir="2700000" algn="tl">
                    <a:srgbClr val="000000">
                      <a:alpha val="43137"/>
                    </a:srgbClr>
                  </a:outerShdw>
                </a:effectLst>
              </a:rPr>
              <a:t>that He had made</a:t>
            </a:r>
            <a:r>
              <a:rPr lang="en-US" sz="2400" dirty="0" smtClean="0">
                <a:solidFill>
                  <a:srgbClr val="FFFF99"/>
                </a:solidFill>
                <a:effectLst>
                  <a:outerShdw blurRad="38100" dist="38100" dir="2700000" algn="tl">
                    <a:srgbClr val="000000">
                      <a:alpha val="43137"/>
                    </a:srgbClr>
                  </a:outerShdw>
                </a:effectLst>
              </a:rPr>
              <a:t>, and behold, </a:t>
            </a:r>
            <a:r>
              <a:rPr lang="en-US" sz="2400" b="1" u="sng" dirty="0" smtClean="0">
                <a:solidFill>
                  <a:srgbClr val="FFFF99"/>
                </a:solidFill>
                <a:effectLst>
                  <a:outerShdw blurRad="38100" dist="38100" dir="2700000" algn="tl">
                    <a:srgbClr val="000000">
                      <a:alpha val="43137"/>
                    </a:srgbClr>
                  </a:outerShdw>
                </a:effectLst>
              </a:rPr>
              <a:t>it was</a:t>
            </a:r>
            <a:r>
              <a:rPr lang="en-US" sz="2400" dirty="0" smtClean="0">
                <a:solidFill>
                  <a:srgbClr val="FFFF99"/>
                </a:solidFill>
                <a:effectLst>
                  <a:outerShdw blurRad="38100" dist="38100" dir="2700000" algn="tl">
                    <a:srgbClr val="000000">
                      <a:alpha val="43137"/>
                    </a:srgbClr>
                  </a:outerShdw>
                </a:effectLst>
              </a:rPr>
              <a:t> </a:t>
            </a:r>
            <a:r>
              <a:rPr lang="en-US" sz="2400" b="1" u="sng" dirty="0" smtClean="0">
                <a:effectLst>
                  <a:outerShdw blurRad="38100" dist="38100" dir="2700000" algn="tl">
                    <a:srgbClr val="000000">
                      <a:alpha val="43137"/>
                    </a:srgbClr>
                  </a:outerShdw>
                </a:effectLst>
              </a:rPr>
              <a:t>very good</a:t>
            </a:r>
            <a:r>
              <a:rPr lang="en-US" sz="2400" dirty="0" smtClean="0">
                <a:solidFill>
                  <a:srgbClr val="FFFF99"/>
                </a:solidFill>
                <a:effectLst>
                  <a:outerShdw blurRad="38100" dist="38100" dir="2700000" algn="tl">
                    <a:srgbClr val="000000">
                      <a:alpha val="43137"/>
                    </a:srgbClr>
                  </a:outerShdw>
                </a:effectLst>
              </a:rPr>
              <a:t>. …</a:t>
            </a:r>
          </a:p>
          <a:p>
            <a:endParaRPr lang="en-US" sz="24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According to God’s Word, No Death, No Destruction, No Disease, No Thorns, etc. at the end of the 6</a:t>
            </a:r>
            <a:r>
              <a:rPr lang="en-US" sz="2400" baseline="30000" dirty="0" smtClean="0">
                <a:solidFill>
                  <a:srgbClr val="FFFF99"/>
                </a:solidFill>
                <a:effectLst>
                  <a:outerShdw blurRad="38100" dist="38100" dir="2700000" algn="tl">
                    <a:srgbClr val="000000">
                      <a:alpha val="43137"/>
                    </a:srgbClr>
                  </a:outerShdw>
                </a:effectLst>
              </a:rPr>
              <a:t>th</a:t>
            </a:r>
            <a:r>
              <a:rPr lang="en-US" sz="2400" dirty="0" smtClean="0">
                <a:solidFill>
                  <a:srgbClr val="FFFF99"/>
                </a:solidFill>
                <a:effectLst>
                  <a:outerShdw blurRad="38100" dist="38100" dir="2700000" algn="tl">
                    <a:srgbClr val="000000">
                      <a:alpha val="43137"/>
                    </a:srgbClr>
                  </a:outerShdw>
                </a:effectLst>
              </a:rPr>
              <a:t> day of creation.</a:t>
            </a:r>
          </a:p>
          <a:p>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71</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The Creation was “Very Good”</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152400" y="1524000"/>
            <a:ext cx="88392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82880" indent="-182880"/>
            <a:r>
              <a:rPr lang="en-US" sz="2400" b="1" dirty="0" smtClean="0">
                <a:effectLst>
                  <a:outerShdw blurRad="38100" dist="38100" dir="2700000" algn="tl">
                    <a:srgbClr val="000000">
                      <a:alpha val="43137"/>
                    </a:srgbClr>
                  </a:outerShdw>
                </a:effectLst>
              </a:rPr>
              <a:t>Genesis 1:29-30   </a:t>
            </a:r>
            <a:r>
              <a:rPr lang="en-US" sz="2400" dirty="0" smtClean="0">
                <a:solidFill>
                  <a:srgbClr val="FFFF99"/>
                </a:solidFill>
                <a:effectLst>
                  <a:outerShdw blurRad="38100" dist="38100" dir="2700000" algn="tl">
                    <a:srgbClr val="000000">
                      <a:alpha val="43137"/>
                    </a:srgbClr>
                  </a:outerShdw>
                </a:effectLst>
              </a:rPr>
              <a:t>(29) Then God said, “Behold, I have given you </a:t>
            </a:r>
            <a:r>
              <a:rPr lang="en-US" sz="2400" u="sng" dirty="0" smtClean="0">
                <a:solidFill>
                  <a:srgbClr val="FFFF99"/>
                </a:solidFill>
                <a:effectLst>
                  <a:outerShdw blurRad="38100" dist="38100" dir="2700000" algn="tl">
                    <a:srgbClr val="000000">
                      <a:alpha val="43137"/>
                    </a:srgbClr>
                  </a:outerShdw>
                </a:effectLst>
              </a:rPr>
              <a:t>every plant yielding seed</a:t>
            </a:r>
            <a:r>
              <a:rPr lang="en-US" sz="2400" dirty="0" smtClean="0">
                <a:solidFill>
                  <a:srgbClr val="FFFF99"/>
                </a:solidFill>
                <a:effectLst>
                  <a:outerShdw blurRad="38100" dist="38100" dir="2700000" algn="tl">
                    <a:srgbClr val="000000">
                      <a:alpha val="43137"/>
                    </a:srgbClr>
                  </a:outerShdw>
                </a:effectLst>
              </a:rPr>
              <a:t> that is on the surface of all the earth, and every tree which has fruit yielding seed; </a:t>
            </a:r>
            <a:r>
              <a:rPr lang="en-US" sz="2400" u="sng" dirty="0" smtClean="0">
                <a:solidFill>
                  <a:srgbClr val="FFFF99"/>
                </a:solidFill>
                <a:effectLst>
                  <a:outerShdw blurRad="38100" dist="38100" dir="2700000" algn="tl">
                    <a:srgbClr val="000000">
                      <a:alpha val="43137"/>
                    </a:srgbClr>
                  </a:outerShdw>
                </a:effectLst>
              </a:rPr>
              <a:t>it shall be food for you</a:t>
            </a:r>
            <a:r>
              <a:rPr lang="en-US" sz="2400" dirty="0" smtClean="0">
                <a:solidFill>
                  <a:srgbClr val="FFFF99"/>
                </a:solidFill>
                <a:effectLst>
                  <a:outerShdw blurRad="38100" dist="38100" dir="2700000" algn="tl">
                    <a:srgbClr val="000000">
                      <a:alpha val="43137"/>
                    </a:srgbClr>
                  </a:outerShdw>
                </a:effectLst>
              </a:rPr>
              <a:t>;  (30) </a:t>
            </a:r>
            <a:r>
              <a:rPr lang="en-US" sz="2400" u="sng" dirty="0" smtClean="0">
                <a:solidFill>
                  <a:srgbClr val="FFFF99"/>
                </a:solidFill>
                <a:effectLst>
                  <a:outerShdw blurRad="38100" dist="38100" dir="2700000" algn="tl">
                    <a:srgbClr val="000000">
                      <a:alpha val="43137"/>
                    </a:srgbClr>
                  </a:outerShdw>
                </a:effectLst>
              </a:rPr>
              <a:t>and to every beast of the earth and to every bird of the sky and to every thing that moves on the earth which has life</a:t>
            </a:r>
            <a:r>
              <a:rPr lang="en-US" sz="2400" dirty="0" smtClean="0">
                <a:solidFill>
                  <a:srgbClr val="FFFF99"/>
                </a:solidFill>
                <a:effectLst>
                  <a:outerShdw blurRad="38100" dist="38100" dir="2700000" algn="tl">
                    <a:srgbClr val="000000">
                      <a:alpha val="43137"/>
                    </a:srgbClr>
                  </a:outerShdw>
                </a:effectLst>
              </a:rPr>
              <a:t>, </a:t>
            </a:r>
            <a:r>
              <a:rPr lang="en-US" sz="2400" i="1" u="sng" dirty="0" smtClean="0">
                <a:solidFill>
                  <a:srgbClr val="FFFF99"/>
                </a:solidFill>
                <a:effectLst>
                  <a:outerShdw blurRad="38100" dist="38100" dir="2700000" algn="tl">
                    <a:srgbClr val="000000">
                      <a:alpha val="43137"/>
                    </a:srgbClr>
                  </a:outerShdw>
                </a:effectLst>
              </a:rPr>
              <a:t>I have given </a:t>
            </a:r>
            <a:r>
              <a:rPr lang="en-US" sz="2400" u="sng" dirty="0" smtClean="0">
                <a:solidFill>
                  <a:srgbClr val="FFFF99"/>
                </a:solidFill>
                <a:effectLst>
                  <a:outerShdw blurRad="38100" dist="38100" dir="2700000" algn="tl">
                    <a:srgbClr val="000000">
                      <a:alpha val="43137"/>
                    </a:srgbClr>
                  </a:outerShdw>
                </a:effectLst>
              </a:rPr>
              <a:t>every green plant for food</a:t>
            </a:r>
            <a:r>
              <a:rPr lang="en-US" sz="2400" dirty="0" smtClean="0">
                <a:solidFill>
                  <a:srgbClr val="FFFF99"/>
                </a:solidFill>
                <a:effectLst>
                  <a:outerShdw blurRad="38100" dist="38100" dir="2700000" algn="tl">
                    <a:srgbClr val="000000">
                      <a:alpha val="43137"/>
                    </a:srgbClr>
                  </a:outerShdw>
                </a:effectLst>
              </a:rPr>
              <a:t>”; and it was so.</a:t>
            </a:r>
          </a:p>
          <a:p>
            <a:endParaRPr lang="en-US" sz="24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Thus, </a:t>
            </a:r>
            <a:r>
              <a:rPr lang="en-US" sz="2400" u="sng" dirty="0" smtClean="0">
                <a:solidFill>
                  <a:srgbClr val="FFFF99"/>
                </a:solidFill>
                <a:effectLst>
                  <a:outerShdw blurRad="38100" dist="38100" dir="2700000" algn="tl">
                    <a:srgbClr val="000000">
                      <a:alpha val="43137"/>
                    </a:srgbClr>
                  </a:outerShdw>
                </a:effectLst>
              </a:rPr>
              <a:t>no</a:t>
            </a:r>
            <a:r>
              <a:rPr lang="en-US" sz="2400" dirty="0" smtClean="0">
                <a:solidFill>
                  <a:srgbClr val="FFFF99"/>
                </a:solidFill>
                <a:effectLst>
                  <a:outerShdw blurRad="38100" dist="38100" dir="2700000" algn="tl">
                    <a:srgbClr val="000000">
                      <a:alpha val="43137"/>
                    </a:srgbClr>
                  </a:outerShdw>
                </a:effectLst>
              </a:rPr>
              <a:t> animals killing other animals to eat them for food (as we see in the fossil record).  Every person and animal was a </a:t>
            </a:r>
            <a:r>
              <a:rPr lang="en-US" sz="2400" u="sng" dirty="0" smtClean="0">
                <a:effectLst>
                  <a:outerShdw blurRad="38100" dist="38100" dir="2700000" algn="tl">
                    <a:srgbClr val="000000">
                      <a:alpha val="43137"/>
                    </a:srgbClr>
                  </a:outerShdw>
                </a:effectLst>
              </a:rPr>
              <a:t>vegetarian</a:t>
            </a:r>
            <a:r>
              <a:rPr lang="en-US" sz="2400" dirty="0" smtClean="0">
                <a:solidFill>
                  <a:srgbClr val="FFFF99"/>
                </a:solidFill>
                <a:effectLst>
                  <a:outerShdw blurRad="38100" dist="38100" dir="2700000" algn="tl">
                    <a:srgbClr val="000000">
                      <a:alpha val="43137"/>
                    </a:srgbClr>
                  </a:outerShdw>
                </a:effectLst>
              </a:rPr>
              <a:t> until after the fall.   Man was allowed to eat animals only after the world wide flood.</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72</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The Creation was “Very Good”</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b="1" baseline="0"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Animals Killing and Eating</a:t>
            </a:r>
            <a:r>
              <a:rPr lang="en-US" sz="3200" b="1"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 Other Animals?</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Fruit and Veggies 02245"/>
          <p:cNvPicPr preferRelativeResize="0">
            <a:picLocks noChangeAspect="1" noChangeArrowheads="1"/>
          </p:cNvPicPr>
          <p:nvPr>
            <p:custDataLst>
              <p:tags r:id="rId1"/>
            </p:custDataLst>
          </p:nvPr>
        </p:nvPicPr>
        <p:blipFill>
          <a:blip r:embed="rId4"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D H-Adam Feeding Dino 01754"/>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159747" name="Rectangle 3" hidden="1"/>
          <p:cNvSpPr>
            <a:spLocks noGrp="1" noChangeArrowheads="1"/>
          </p:cNvSpPr>
          <p:nvPr>
            <p:ph type="title"/>
          </p:nvPr>
        </p:nvSpPr>
        <p:spPr/>
        <p:txBody>
          <a:bodyPr>
            <a:normAutofit fontScale="90000"/>
          </a:bodyPr>
          <a:lstStyle/>
          <a:p>
            <a:r>
              <a:rPr lang="en-US" dirty="0"/>
              <a:t>D H-Adam Feeding Dino 01754</a:t>
            </a:r>
          </a:p>
        </p:txBody>
      </p:sp>
      <p:sp>
        <p:nvSpPr>
          <p:cNvPr id="4" name="TextBox 3"/>
          <p:cNvSpPr txBox="1"/>
          <p:nvPr/>
        </p:nvSpPr>
        <p:spPr>
          <a:xfrm>
            <a:off x="228600" y="5029200"/>
            <a:ext cx="5638800" cy="1446550"/>
          </a:xfrm>
          <a:prstGeom prst="rect">
            <a:avLst/>
          </a:prstGeom>
          <a:noFill/>
        </p:spPr>
        <p:txBody>
          <a:bodyPr wrap="square" rtlCol="0">
            <a:spAutoFit/>
          </a:bodyPr>
          <a:lstStyle/>
          <a:p>
            <a:r>
              <a:rPr lang="en-US" sz="4400" b="1" dirty="0" smtClean="0">
                <a:solidFill>
                  <a:srgbClr val="7030A0"/>
                </a:solidFill>
              </a:rPr>
              <a:t>Dinosaurs and other animals ate plants. </a:t>
            </a:r>
            <a:endParaRPr lang="en-US" sz="4400" b="1" dirty="0">
              <a:solidFill>
                <a:srgbClr val="7030A0"/>
              </a:solidFill>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Very Good 02248"/>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il of Yrs Death-Man 02367"/>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EDEN_B~1"/>
          <p:cNvPicPr>
            <a:picLocks noChangeArrowheads="1"/>
          </p:cNvPicPr>
          <p:nvPr/>
        </p:nvPicPr>
        <p:blipFill>
          <a:blip r:embed="rId2" cstate="print"/>
          <a:srcRect/>
          <a:stretch>
            <a:fillRect/>
          </a:stretch>
        </p:blipFill>
        <p:spPr bwMode="auto">
          <a:xfrm>
            <a:off x="1919288" y="0"/>
            <a:ext cx="5302250" cy="6810375"/>
          </a:xfrm>
          <a:prstGeom prst="rect">
            <a:avLst/>
          </a:prstGeom>
          <a:noFill/>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T rex Fossil Disease 01665"/>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125955" name="Rectangle 3" hidden="1"/>
          <p:cNvSpPr>
            <a:spLocks noGrp="1" noChangeArrowheads="1"/>
          </p:cNvSpPr>
          <p:nvPr>
            <p:ph type="title"/>
          </p:nvPr>
        </p:nvSpPr>
        <p:spPr/>
        <p:txBody>
          <a:bodyPr/>
          <a:lstStyle/>
          <a:p>
            <a:pPr marL="73025" indent="-55563" defTabSz="642938"/>
            <a:r>
              <a:rPr lang="fr-FR"/>
              <a:t>T rex Fossil Disease 01665</a:t>
            </a:r>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A+E on Bones 00740"/>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Why Fossil Thorns NASB 00468"/>
          <p:cNvPicPr preferRelativeResize="0">
            <a:picLocks noChangeAspect="1" noChangeArrowheads="1"/>
          </p:cNvPicPr>
          <p:nvPr>
            <p:custDataLst>
              <p:tags r:id="rId1"/>
            </p:custDataLst>
          </p:nvPr>
        </p:nvPicPr>
        <p:blipFill>
          <a:blip r:embed="rId3" cstate="print"/>
          <a:srcRect/>
          <a:stretch>
            <a:fillRect/>
          </a:stretch>
        </p:blipFill>
        <p:spPr bwMode="auto">
          <a:xfrm>
            <a:off x="1955800" y="0"/>
            <a:ext cx="5249863"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A+E on Thorns + Bones 00143"/>
          <p:cNvPicPr preferRelativeResize="0">
            <a:picLocks noChangeAspect="1" noChangeArrowheads="1"/>
          </p:cNvPicPr>
          <p:nvPr>
            <p:custDataLst>
              <p:tags r:id="rId1"/>
            </p:custDataLst>
          </p:nvPr>
        </p:nvPicPr>
        <p:blipFill>
          <a:blip r:embed="rId3" cstate="print"/>
          <a:srcRect/>
          <a:stretch>
            <a:fillRect/>
          </a:stretch>
        </p:blipFill>
        <p:spPr bwMode="auto">
          <a:xfrm>
            <a:off x="1879600" y="0"/>
            <a:ext cx="5400675"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Very Good with Blood 02355"/>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457200" y="1295400"/>
            <a:ext cx="82296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Romans 8:19-22</a:t>
            </a:r>
            <a:r>
              <a:rPr lang="en-US" sz="2400" dirty="0" smtClean="0">
                <a:effectLst>
                  <a:outerShdw blurRad="38100" dist="38100" dir="2700000" algn="tl">
                    <a:srgbClr val="000000">
                      <a:alpha val="43137"/>
                    </a:srgbClr>
                  </a:outerShdw>
                </a:effectLst>
              </a:rPr>
              <a:t>   </a:t>
            </a:r>
          </a:p>
          <a:p>
            <a:r>
              <a:rPr lang="en-US" sz="2400" dirty="0" smtClean="0">
                <a:solidFill>
                  <a:srgbClr val="FFFF99"/>
                </a:solidFill>
                <a:effectLst>
                  <a:outerShdw blurRad="38100" dist="38100" dir="2700000" algn="tl">
                    <a:srgbClr val="000000">
                      <a:alpha val="43137"/>
                    </a:srgbClr>
                  </a:outerShdw>
                </a:effectLst>
              </a:rPr>
              <a:t>(19) For the anxious longing of the creation waits eagerly for the revealing of the sons of God.  (20) For the creation was </a:t>
            </a:r>
            <a:r>
              <a:rPr lang="en-US" sz="2400" u="sng" dirty="0" smtClean="0">
                <a:solidFill>
                  <a:srgbClr val="FFFF99"/>
                </a:solidFill>
                <a:effectLst>
                  <a:outerShdw blurRad="38100" dist="38100" dir="2700000" algn="tl">
                    <a:srgbClr val="000000">
                      <a:alpha val="43137"/>
                    </a:srgbClr>
                  </a:outerShdw>
                </a:effectLst>
              </a:rPr>
              <a:t>subjected to futility</a:t>
            </a:r>
            <a:r>
              <a:rPr lang="en-US" sz="2400" dirty="0" smtClean="0">
                <a:solidFill>
                  <a:srgbClr val="FFFF99"/>
                </a:solidFill>
                <a:effectLst>
                  <a:outerShdw blurRad="38100" dist="38100" dir="2700000" algn="tl">
                    <a:srgbClr val="000000">
                      <a:alpha val="43137"/>
                    </a:srgbClr>
                  </a:outerShdw>
                </a:effectLst>
              </a:rPr>
              <a:t>, not willingly, but because of Him who subjected it, in hope (21) that the creation itself also will be </a:t>
            </a:r>
            <a:r>
              <a:rPr lang="en-US" sz="2400" u="sng" dirty="0" smtClean="0">
                <a:solidFill>
                  <a:srgbClr val="FFFF66"/>
                </a:solidFill>
                <a:effectLst>
                  <a:outerShdw blurRad="38100" dist="38100" dir="2700000" algn="tl">
                    <a:srgbClr val="000000">
                      <a:alpha val="43137"/>
                    </a:srgbClr>
                  </a:outerShdw>
                </a:effectLst>
              </a:rPr>
              <a:t>set free from its slavery to </a:t>
            </a:r>
            <a:r>
              <a:rPr lang="en-US" sz="2400" b="1" u="sng" dirty="0" smtClean="0">
                <a:solidFill>
                  <a:srgbClr val="FFFF66"/>
                </a:solidFill>
                <a:effectLst>
                  <a:outerShdw blurRad="38100" dist="38100" dir="2700000" algn="tl">
                    <a:srgbClr val="000000">
                      <a:alpha val="43137"/>
                    </a:srgbClr>
                  </a:outerShdw>
                </a:effectLst>
              </a:rPr>
              <a:t>corruption</a:t>
            </a:r>
            <a:r>
              <a:rPr lang="en-US" sz="2400" dirty="0" smtClean="0">
                <a:solidFill>
                  <a:srgbClr val="FFFF99"/>
                </a:solidFill>
                <a:effectLst>
                  <a:outerShdw blurRad="38100" dist="38100" dir="2700000" algn="tl">
                    <a:srgbClr val="000000">
                      <a:alpha val="43137"/>
                    </a:srgbClr>
                  </a:outerShdw>
                </a:effectLst>
              </a:rPr>
              <a:t> into the freedom of the glory of the children of God.  (22) For we know that </a:t>
            </a:r>
            <a:r>
              <a:rPr lang="en-US" sz="2400" u="sng" dirty="0" smtClean="0">
                <a:solidFill>
                  <a:srgbClr val="FFFF66"/>
                </a:solidFill>
                <a:effectLst>
                  <a:outerShdw blurRad="38100" dist="38100" dir="2700000" algn="tl">
                    <a:srgbClr val="000000">
                      <a:alpha val="43137"/>
                    </a:srgbClr>
                  </a:outerShdw>
                </a:effectLst>
              </a:rPr>
              <a:t>the whole creation groans and suffers the pains</a:t>
            </a:r>
            <a:r>
              <a:rPr lang="en-US" sz="2400" dirty="0" smtClean="0">
                <a:solidFill>
                  <a:srgbClr val="FFFF99"/>
                </a:solidFill>
                <a:effectLst>
                  <a:outerShdw blurRad="38100" dist="38100" dir="2700000" algn="tl">
                    <a:srgbClr val="000000">
                      <a:alpha val="43137"/>
                    </a:srgbClr>
                  </a:outerShdw>
                </a:effectLst>
              </a:rPr>
              <a:t> of childbirth together until now.</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83</a:t>
            </a:fld>
            <a:endParaRPr lang="en-US" dirty="0"/>
          </a:p>
        </p:txBody>
      </p:sp>
      <p:sp>
        <p:nvSpPr>
          <p:cNvPr id="6" name="Title 1"/>
          <p:cNvSpPr txBox="1">
            <a:spLocks/>
          </p:cNvSpPr>
          <p:nvPr/>
        </p:nvSpPr>
        <p:spPr>
          <a:xfrm>
            <a:off x="0" y="381000"/>
            <a:ext cx="9144000" cy="8382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The Creation </a:t>
            </a:r>
            <a:r>
              <a:rPr lang="en-US" sz="3400" b="1" dirty="0" smtClean="0">
                <a:ln w="6350">
                  <a:noFill/>
                </a:ln>
                <a:solidFill>
                  <a:srgbClr val="FFFF99"/>
                </a:solidFill>
                <a:effectLst>
                  <a:outerShdw blurRad="127000" dist="63500" dir="2700000" algn="tl" rotWithShape="0">
                    <a:prstClr val="black"/>
                  </a:outerShdw>
                </a:effectLst>
                <a:latin typeface="Arial" pitchFamily="34" charset="0"/>
                <a:cs typeface="Arial" pitchFamily="34" charset="0"/>
              </a:rPr>
              <a:t>was </a:t>
            </a: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Cursed After the Fall</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Where Do We Get a Week 02480"/>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Day Month Year 02296"/>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457200" y="1295400"/>
            <a:ext cx="82296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solidFill>
                  <a:srgbClr val="FFFF66"/>
                </a:solidFill>
                <a:effectLst>
                  <a:outerShdw blurRad="38100" dist="38100" dir="2700000" algn="tl">
                    <a:srgbClr val="000000">
                      <a:alpha val="43137"/>
                    </a:srgbClr>
                  </a:outerShdw>
                </a:effectLst>
              </a:rPr>
              <a:t>The Week is based on</a:t>
            </a:r>
          </a:p>
          <a:p>
            <a:r>
              <a:rPr lang="en-US" sz="2400" b="1" dirty="0" smtClean="0">
                <a:solidFill>
                  <a:srgbClr val="FFFF66"/>
                </a:solidFill>
                <a:effectLst>
                  <a:outerShdw blurRad="38100" dist="38100" dir="2700000" algn="tl">
                    <a:srgbClr val="000000">
                      <a:alpha val="43137"/>
                    </a:srgbClr>
                  </a:outerShdw>
                </a:effectLst>
              </a:rPr>
              <a:t>     the Creation Week (6 Days + 1 Day of Rest = 7 Days).</a:t>
            </a:r>
          </a:p>
          <a:p>
            <a:endParaRPr lang="en-US" sz="2400" b="1" dirty="0" smtClean="0">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Exodus 20:11   </a:t>
            </a:r>
            <a:r>
              <a:rPr lang="en-US" sz="2400" dirty="0" smtClean="0">
                <a:solidFill>
                  <a:srgbClr val="FFFF99"/>
                </a:solidFill>
                <a:effectLst>
                  <a:outerShdw blurRad="38100" dist="38100" dir="2700000" algn="tl">
                    <a:srgbClr val="000000">
                      <a:alpha val="43137"/>
                    </a:srgbClr>
                  </a:outerShdw>
                </a:effectLst>
              </a:rPr>
              <a:t>For </a:t>
            </a:r>
            <a:r>
              <a:rPr lang="en-US" sz="2400" b="1" u="sng" dirty="0" smtClean="0">
                <a:solidFill>
                  <a:srgbClr val="FFFF99"/>
                </a:solidFill>
                <a:effectLst>
                  <a:outerShdw blurRad="38100" dist="38100" dir="2700000" algn="tl">
                    <a:srgbClr val="000000">
                      <a:alpha val="43137"/>
                    </a:srgbClr>
                  </a:outerShdw>
                </a:effectLst>
              </a:rPr>
              <a:t>in six days the </a:t>
            </a:r>
            <a:r>
              <a:rPr lang="en-US" sz="2400" b="1" u="sng" cap="small" dirty="0" smtClean="0">
                <a:solidFill>
                  <a:srgbClr val="FFFF99"/>
                </a:solidFill>
                <a:effectLst>
                  <a:outerShdw blurRad="38100" dist="38100" dir="2700000" algn="tl">
                    <a:srgbClr val="000000">
                      <a:alpha val="43137"/>
                    </a:srgbClr>
                  </a:outerShdw>
                </a:effectLst>
              </a:rPr>
              <a:t>Lord</a:t>
            </a:r>
            <a:r>
              <a:rPr lang="en-US" sz="2400" b="1" u="sng" dirty="0" smtClean="0">
                <a:solidFill>
                  <a:srgbClr val="FFFF99"/>
                </a:solidFill>
                <a:effectLst>
                  <a:outerShdw blurRad="38100" dist="38100" dir="2700000" algn="tl">
                    <a:srgbClr val="000000">
                      <a:alpha val="43137"/>
                    </a:srgbClr>
                  </a:outerShdw>
                </a:effectLst>
              </a:rPr>
              <a:t> made the heavens and the earth, the sea and all that is in them</a:t>
            </a:r>
            <a:r>
              <a:rPr lang="en-US" sz="2400" dirty="0" smtClean="0">
                <a:solidFill>
                  <a:srgbClr val="FFFF99"/>
                </a:solidFill>
                <a:effectLst>
                  <a:outerShdw blurRad="38100" dist="38100" dir="2700000" algn="tl">
                    <a:srgbClr val="000000">
                      <a:alpha val="43137"/>
                    </a:srgbClr>
                  </a:outerShdw>
                </a:effectLst>
              </a:rPr>
              <a:t>, and rested on the seventh day; therefore the </a:t>
            </a:r>
            <a:r>
              <a:rPr lang="en-US" sz="2400" cap="small" dirty="0" smtClean="0">
                <a:solidFill>
                  <a:srgbClr val="FFFF99"/>
                </a:solidFill>
                <a:effectLst>
                  <a:outerShdw blurRad="38100" dist="38100" dir="2700000" algn="tl">
                    <a:srgbClr val="000000">
                      <a:alpha val="43137"/>
                    </a:srgbClr>
                  </a:outerShdw>
                </a:effectLst>
              </a:rPr>
              <a:t>Lord</a:t>
            </a:r>
            <a:r>
              <a:rPr lang="en-US" sz="2400" dirty="0" smtClean="0">
                <a:solidFill>
                  <a:srgbClr val="FFFF99"/>
                </a:solidFill>
                <a:effectLst>
                  <a:outerShdw blurRad="38100" dist="38100" dir="2700000" algn="tl">
                    <a:srgbClr val="000000">
                      <a:alpha val="43137"/>
                    </a:srgbClr>
                  </a:outerShdw>
                </a:effectLst>
              </a:rPr>
              <a:t> blessed </a:t>
            </a:r>
            <a:r>
              <a:rPr lang="en-US" sz="2400" b="1" u="sng" dirty="0" smtClean="0">
                <a:solidFill>
                  <a:srgbClr val="FFFF99"/>
                </a:solidFill>
                <a:effectLst>
                  <a:outerShdw blurRad="38100" dist="38100" dir="2700000" algn="tl">
                    <a:srgbClr val="000000">
                      <a:alpha val="43137"/>
                    </a:srgbClr>
                  </a:outerShdw>
                </a:effectLst>
              </a:rPr>
              <a:t>the </a:t>
            </a:r>
            <a:r>
              <a:rPr lang="en-US" sz="2400" b="1" u="sng" dirty="0" err="1" smtClean="0">
                <a:solidFill>
                  <a:srgbClr val="FFFF99"/>
                </a:solidFill>
                <a:effectLst>
                  <a:outerShdw blurRad="38100" dist="38100" dir="2700000" algn="tl">
                    <a:srgbClr val="000000">
                      <a:alpha val="43137"/>
                    </a:srgbClr>
                  </a:outerShdw>
                </a:effectLst>
              </a:rPr>
              <a:t>sabbath</a:t>
            </a:r>
            <a:r>
              <a:rPr lang="en-US" sz="2400" b="1" u="sng" dirty="0" smtClean="0">
                <a:solidFill>
                  <a:srgbClr val="FFFF99"/>
                </a:solidFill>
                <a:effectLst>
                  <a:outerShdw blurRad="38100" dist="38100" dir="2700000" algn="tl">
                    <a:srgbClr val="000000">
                      <a:alpha val="43137"/>
                    </a:srgbClr>
                  </a:outerShdw>
                </a:effectLst>
              </a:rPr>
              <a:t> day</a:t>
            </a:r>
            <a:r>
              <a:rPr lang="en-US" sz="2400" dirty="0" smtClean="0">
                <a:solidFill>
                  <a:srgbClr val="FFFF99"/>
                </a:solidFill>
                <a:effectLst>
                  <a:outerShdw blurRad="38100" dist="38100" dir="2700000" algn="tl">
                    <a:srgbClr val="000000">
                      <a:alpha val="43137"/>
                    </a:srgbClr>
                  </a:outerShdw>
                </a:effectLst>
              </a:rPr>
              <a:t> and made it holy.  (context =  the 10 Commandments of God given to Moses)</a:t>
            </a:r>
          </a:p>
          <a:p>
            <a:pPr marL="182880" indent="-182880"/>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Exodus 31:17</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for </a:t>
            </a:r>
            <a:r>
              <a:rPr lang="en-US" sz="2400" b="1" u="sng" dirty="0" smtClean="0">
                <a:solidFill>
                  <a:srgbClr val="FFFF99"/>
                </a:solidFill>
                <a:effectLst>
                  <a:outerShdw blurRad="38100" dist="38100" dir="2700000" algn="tl">
                    <a:srgbClr val="000000">
                      <a:alpha val="43137"/>
                    </a:srgbClr>
                  </a:outerShdw>
                </a:effectLst>
              </a:rPr>
              <a:t>in six days the </a:t>
            </a:r>
            <a:r>
              <a:rPr lang="en-US" sz="2400" b="1" u="sng" cap="small" dirty="0" smtClean="0">
                <a:solidFill>
                  <a:srgbClr val="FFFF99"/>
                </a:solidFill>
                <a:effectLst>
                  <a:outerShdw blurRad="38100" dist="38100" dir="2700000" algn="tl">
                    <a:srgbClr val="000000">
                      <a:alpha val="43137"/>
                    </a:srgbClr>
                  </a:outerShdw>
                </a:effectLst>
              </a:rPr>
              <a:t>Lord</a:t>
            </a:r>
            <a:r>
              <a:rPr lang="en-US" sz="2400" b="1" u="sng" dirty="0" smtClean="0">
                <a:solidFill>
                  <a:srgbClr val="FFFF99"/>
                </a:solidFill>
                <a:effectLst>
                  <a:outerShdw blurRad="38100" dist="38100" dir="2700000" algn="tl">
                    <a:srgbClr val="000000">
                      <a:alpha val="43137"/>
                    </a:srgbClr>
                  </a:outerShdw>
                </a:effectLst>
              </a:rPr>
              <a:t> made heaven and earth</a:t>
            </a:r>
            <a:r>
              <a:rPr lang="en-US" sz="2400" dirty="0" smtClean="0">
                <a:solidFill>
                  <a:srgbClr val="FFFF99"/>
                </a:solidFill>
                <a:effectLst>
                  <a:outerShdw blurRad="38100" dist="38100" dir="2700000" algn="tl">
                    <a:srgbClr val="000000">
                      <a:alpha val="43137"/>
                    </a:srgbClr>
                  </a:outerShdw>
                </a:effectLst>
              </a:rPr>
              <a:t>, but on the seventh day He ceased </a:t>
            </a:r>
            <a:r>
              <a:rPr lang="en-US" sz="2400" i="1" dirty="0" smtClean="0">
                <a:solidFill>
                  <a:srgbClr val="FFFF99"/>
                </a:solidFill>
                <a:effectLst>
                  <a:outerShdw blurRad="38100" dist="38100" dir="2700000" algn="tl">
                    <a:srgbClr val="000000">
                      <a:alpha val="43137"/>
                    </a:srgbClr>
                  </a:outerShdw>
                </a:effectLst>
              </a:rPr>
              <a:t>from labor, </a:t>
            </a:r>
            <a:r>
              <a:rPr lang="en-US" sz="2400" dirty="0" smtClean="0">
                <a:solidFill>
                  <a:srgbClr val="FFFF99"/>
                </a:solidFill>
                <a:effectLst>
                  <a:outerShdw blurRad="38100" dist="38100" dir="2700000" algn="tl">
                    <a:srgbClr val="000000">
                      <a:alpha val="43137"/>
                    </a:srgbClr>
                  </a:outerShdw>
                </a:effectLst>
              </a:rPr>
              <a:t>and was refreshed.</a:t>
            </a:r>
          </a:p>
          <a:p>
            <a:endParaRPr lang="en-US" sz="24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This is the testimony of God the Father on the Creation.</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86</a:t>
            </a:fld>
            <a:endParaRPr lang="en-US" dirty="0"/>
          </a:p>
        </p:txBody>
      </p:sp>
      <p:sp>
        <p:nvSpPr>
          <p:cNvPr id="6" name="Title 1"/>
          <p:cNvSpPr txBox="1">
            <a:spLocks/>
          </p:cNvSpPr>
          <p:nvPr/>
        </p:nvSpPr>
        <p:spPr>
          <a:xfrm>
            <a:off x="0" y="381000"/>
            <a:ext cx="9144000" cy="8382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God Created Everything in 6 Days</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p:spPr>
        <p:txBody>
          <a:bodyPr>
            <a:normAutofit fontScale="90000"/>
          </a:bodyPr>
          <a:lstStyle/>
          <a:p>
            <a:pPr marL="25400" defTabSz="642938">
              <a:spcAft>
                <a:spcPts val="13"/>
              </a:spcAft>
            </a:pPr>
            <a:r>
              <a:rPr lang="en-US"/>
              <a:t>Bible-Inspired and Inscribed 00479</a:t>
            </a:r>
          </a:p>
        </p:txBody>
      </p:sp>
      <p:sp>
        <p:nvSpPr>
          <p:cNvPr id="7171" name="Freeform 3"/>
          <p:cNvSpPr>
            <a:spLocks/>
          </p:cNvSpPr>
          <p:nvPr/>
        </p:nvSpPr>
        <p:spPr bwMode="auto">
          <a:xfrm>
            <a:off x="0" y="0"/>
            <a:ext cx="9144000" cy="6858000"/>
          </a:xfrm>
          <a:custGeom>
            <a:avLst/>
            <a:gdLst/>
            <a:ahLst/>
            <a:cxnLst>
              <a:cxn ang="0">
                <a:pos x="0" y="0"/>
              </a:cxn>
              <a:cxn ang="0">
                <a:pos x="10000" y="0"/>
              </a:cxn>
              <a:cxn ang="0">
                <a:pos x="10000" y="10000"/>
              </a:cxn>
              <a:cxn ang="0">
                <a:pos x="0" y="10000"/>
              </a:cxn>
              <a:cxn ang="0">
                <a:pos x="0" y="0"/>
              </a:cxn>
            </a:cxnLst>
            <a:rect l="0" t="0" r="r" b="b"/>
            <a:pathLst>
              <a:path w="10000" h="10000">
                <a:moveTo>
                  <a:pt x="0" y="0"/>
                </a:moveTo>
                <a:lnTo>
                  <a:pt x="10000" y="0"/>
                </a:lnTo>
                <a:lnTo>
                  <a:pt x="10000" y="10000"/>
                </a:lnTo>
                <a:lnTo>
                  <a:pt x="0" y="10000"/>
                </a:lnTo>
                <a:close/>
                <a:moveTo>
                  <a:pt x="0" y="0"/>
                </a:moveTo>
              </a:path>
            </a:pathLst>
          </a:custGeom>
          <a:blipFill dpi="0" rotWithShape="0">
            <a:blip r:embed="rId3" cstate="print"/>
            <a:srcRect/>
            <a:stretch>
              <a:fillRect/>
            </a:stretch>
          </a:blipFill>
          <a:ln w="9525">
            <a:noFill/>
            <a:round/>
            <a:headEnd/>
            <a:tailEnd/>
          </a:ln>
          <a:effectLst/>
        </p:spPr>
        <p:txBody>
          <a:bodyPr/>
          <a:lstStyle/>
          <a:p>
            <a:endParaRPr lang="en-US"/>
          </a:p>
        </p:txBody>
      </p:sp>
      <p:sp>
        <p:nvSpPr>
          <p:cNvPr id="4" name="TextBox 3"/>
          <p:cNvSpPr txBox="1"/>
          <p:nvPr/>
        </p:nvSpPr>
        <p:spPr>
          <a:xfrm>
            <a:off x="5257800" y="95071"/>
            <a:ext cx="3810000" cy="1200329"/>
          </a:xfrm>
          <a:prstGeom prst="rect">
            <a:avLst/>
          </a:prstGeom>
          <a:noFill/>
        </p:spPr>
        <p:txBody>
          <a:bodyPr wrap="square" rtlCol="0">
            <a:spAutoFit/>
          </a:bodyPr>
          <a:lstStyle/>
          <a:p>
            <a:r>
              <a:rPr lang="en-US" b="1" dirty="0" smtClean="0">
                <a:solidFill>
                  <a:schemeClr val="bg1"/>
                </a:solidFill>
              </a:rPr>
              <a:t>Exodus 31:18   </a:t>
            </a:r>
            <a:r>
              <a:rPr lang="en-US" dirty="0" smtClean="0">
                <a:solidFill>
                  <a:schemeClr val="bg1"/>
                </a:solidFill>
              </a:rPr>
              <a:t>… two tablets of the testimony, tablets of stone, </a:t>
            </a:r>
            <a:r>
              <a:rPr lang="en-US" b="1" u="sng" dirty="0" smtClean="0">
                <a:solidFill>
                  <a:schemeClr val="bg1"/>
                </a:solidFill>
              </a:rPr>
              <a:t>written by the finger of God</a:t>
            </a:r>
            <a:r>
              <a:rPr lang="en-US" dirty="0" smtClean="0">
                <a:solidFill>
                  <a:schemeClr val="bg1"/>
                </a:solidFill>
              </a:rPr>
              <a:t>.</a:t>
            </a:r>
          </a:p>
          <a:p>
            <a:endParaRPr lang="en-US" dirty="0">
              <a:solidFill>
                <a:schemeClr val="bg1"/>
              </a:solidFill>
            </a:endParaRPr>
          </a:p>
        </p:txBody>
      </p:sp>
    </p:spTree>
  </p:cSld>
  <p:clrMapOvr>
    <a:masterClrMapping/>
  </p:clrMapOvr>
  <p:transition spd="med"/>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381000" y="1219200"/>
            <a:ext cx="87630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3200" dirty="0" smtClean="0">
                <a:solidFill>
                  <a:srgbClr val="FFFF99"/>
                </a:solidFill>
                <a:effectLst>
                  <a:outerShdw blurRad="38100" dist="38100" dir="2700000" algn="tl">
                    <a:srgbClr val="000000">
                      <a:alpha val="43137"/>
                    </a:srgbClr>
                  </a:outerShdw>
                </a:effectLst>
              </a:rPr>
              <a:t>The term </a:t>
            </a:r>
            <a:r>
              <a:rPr lang="en-US" sz="3200" dirty="0" smtClean="0">
                <a:effectLst>
                  <a:outerShdw blurRad="38100" dist="38100" dir="2700000" algn="tl">
                    <a:srgbClr val="000000">
                      <a:alpha val="43137"/>
                    </a:srgbClr>
                  </a:outerShdw>
                </a:effectLst>
              </a:rPr>
              <a:t>“Heaven and Earth” </a:t>
            </a:r>
            <a:r>
              <a:rPr lang="en-US" sz="3200" dirty="0" smtClean="0">
                <a:solidFill>
                  <a:srgbClr val="FFFF99"/>
                </a:solidFill>
                <a:effectLst>
                  <a:outerShdw blurRad="38100" dist="38100" dir="2700000" algn="tl">
                    <a:srgbClr val="000000">
                      <a:alpha val="43137"/>
                    </a:srgbClr>
                  </a:outerShdw>
                </a:effectLst>
              </a:rPr>
              <a:t>is a form of “</a:t>
            </a:r>
            <a:r>
              <a:rPr lang="en-US" sz="3200" dirty="0" err="1" smtClean="0">
                <a:solidFill>
                  <a:srgbClr val="FFFF99"/>
                </a:solidFill>
                <a:effectLst>
                  <a:outerShdw blurRad="38100" dist="38100" dir="2700000" algn="tl">
                    <a:srgbClr val="000000">
                      <a:alpha val="43137"/>
                    </a:srgbClr>
                  </a:outerShdw>
                </a:effectLst>
              </a:rPr>
              <a:t>Merism</a:t>
            </a:r>
            <a:r>
              <a:rPr lang="en-US" sz="3200" dirty="0" smtClean="0">
                <a:solidFill>
                  <a:srgbClr val="FFFF99"/>
                </a:solidFill>
                <a:effectLst>
                  <a:outerShdw blurRad="38100" dist="38100" dir="2700000" algn="tl">
                    <a:srgbClr val="000000">
                      <a:alpha val="43137"/>
                    </a:srgbClr>
                  </a:outerShdw>
                </a:effectLst>
              </a:rPr>
              <a:t>” (a Figure of Speech)                          to mean </a:t>
            </a:r>
            <a:r>
              <a:rPr lang="en-US" sz="3200" dirty="0" smtClean="0">
                <a:effectLst>
                  <a:outerShdw blurRad="38100" dist="38100" dir="2700000" algn="tl">
                    <a:srgbClr val="000000">
                      <a:alpha val="43137"/>
                    </a:srgbClr>
                  </a:outerShdw>
                </a:effectLst>
              </a:rPr>
              <a:t>everything</a:t>
            </a:r>
            <a:r>
              <a:rPr lang="en-US" sz="3200" dirty="0" smtClean="0">
                <a:solidFill>
                  <a:srgbClr val="FFFF99"/>
                </a:solidFill>
                <a:effectLst>
                  <a:outerShdw blurRad="38100" dist="38100" dir="2700000" algn="tl">
                    <a:srgbClr val="000000">
                      <a:alpha val="43137"/>
                    </a:srgbClr>
                  </a:outerShdw>
                </a:effectLst>
              </a:rPr>
              <a:t> in the creation.</a:t>
            </a:r>
          </a:p>
          <a:p>
            <a:endParaRPr lang="en-US" sz="2000" dirty="0" smtClean="0">
              <a:solidFill>
                <a:srgbClr val="FFFF99"/>
              </a:solidFill>
              <a:effectLst>
                <a:outerShdw blurRad="38100" dist="38100" dir="2700000" algn="tl">
                  <a:srgbClr val="000000">
                    <a:alpha val="43137"/>
                  </a:srgbClr>
                </a:outerShdw>
              </a:effectLst>
            </a:endParaRPr>
          </a:p>
          <a:p>
            <a:endParaRPr lang="en-US" sz="2000" dirty="0" smtClean="0">
              <a:solidFill>
                <a:srgbClr val="FFFF99"/>
              </a:solidFill>
              <a:effectLst>
                <a:outerShdw blurRad="38100" dist="38100" dir="2700000" algn="tl">
                  <a:srgbClr val="000000">
                    <a:alpha val="43137"/>
                  </a:srgbClr>
                </a:outerShdw>
              </a:effectLst>
            </a:endParaRPr>
          </a:p>
          <a:p>
            <a:r>
              <a:rPr lang="en-US" sz="3200" dirty="0" smtClean="0">
                <a:solidFill>
                  <a:srgbClr val="FFFF99"/>
                </a:solidFill>
                <a:effectLst>
                  <a:outerShdw blurRad="38100" dist="38100" dir="2700000" algn="tl">
                    <a:srgbClr val="000000">
                      <a:alpha val="43137"/>
                    </a:srgbClr>
                  </a:outerShdw>
                </a:effectLst>
              </a:rPr>
              <a:t>Modern Day </a:t>
            </a:r>
            <a:r>
              <a:rPr lang="en-US" sz="3200" dirty="0" err="1" smtClean="0">
                <a:solidFill>
                  <a:srgbClr val="FFFF99"/>
                </a:solidFill>
                <a:effectLst>
                  <a:outerShdw blurRad="38100" dist="38100" dir="2700000" algn="tl">
                    <a:srgbClr val="000000">
                      <a:alpha val="43137"/>
                    </a:srgbClr>
                  </a:outerShdw>
                </a:effectLst>
              </a:rPr>
              <a:t>Merism</a:t>
            </a:r>
            <a:r>
              <a:rPr lang="en-US" sz="3200" dirty="0" smtClean="0">
                <a:solidFill>
                  <a:srgbClr val="FFFF99"/>
                </a:solidFill>
                <a:effectLst>
                  <a:outerShdw blurRad="38100" dist="38100" dir="2700000" algn="tl">
                    <a:srgbClr val="000000">
                      <a:alpha val="43137"/>
                    </a:srgbClr>
                  </a:outerShdw>
                </a:effectLst>
              </a:rPr>
              <a:t> – </a:t>
            </a:r>
          </a:p>
          <a:p>
            <a:endParaRPr lang="en-US" sz="2000" dirty="0" smtClean="0">
              <a:solidFill>
                <a:srgbClr val="FFFF99"/>
              </a:solidFill>
              <a:effectLst>
                <a:outerShdw blurRad="38100" dist="38100" dir="2700000" algn="tl">
                  <a:srgbClr val="000000">
                    <a:alpha val="43137"/>
                  </a:srgbClr>
                </a:outerShdw>
              </a:effectLst>
            </a:endParaRPr>
          </a:p>
          <a:p>
            <a:pPr lvl="1"/>
            <a:r>
              <a:rPr lang="en-US" sz="3200" dirty="0" smtClean="0">
                <a:solidFill>
                  <a:srgbClr val="FFFF99"/>
                </a:solidFill>
                <a:effectLst>
                  <a:outerShdw blurRad="38100" dist="38100" dir="2700000" algn="tl">
                    <a:srgbClr val="000000">
                      <a:alpha val="43137"/>
                    </a:srgbClr>
                  </a:outerShdw>
                </a:effectLst>
              </a:rPr>
              <a:t>Open Day and Night.  →  24 Hours.</a:t>
            </a:r>
          </a:p>
          <a:p>
            <a:pPr lvl="1"/>
            <a:endParaRPr lang="en-US" sz="2000" dirty="0" smtClean="0">
              <a:solidFill>
                <a:srgbClr val="FFFF99"/>
              </a:solidFill>
              <a:effectLst>
                <a:outerShdw blurRad="38100" dist="38100" dir="2700000" algn="tl">
                  <a:srgbClr val="000000">
                    <a:alpha val="43137"/>
                  </a:srgbClr>
                </a:outerShdw>
              </a:effectLst>
            </a:endParaRPr>
          </a:p>
          <a:p>
            <a:pPr lvl="1"/>
            <a:r>
              <a:rPr lang="en-US" sz="3200" dirty="0" smtClean="0">
                <a:solidFill>
                  <a:srgbClr val="FFFF99"/>
                </a:solidFill>
                <a:effectLst>
                  <a:outerShdw blurRad="38100" dist="38100" dir="2700000" algn="tl">
                    <a:srgbClr val="000000">
                      <a:alpha val="43137"/>
                    </a:srgbClr>
                  </a:outerShdw>
                </a:effectLst>
              </a:rPr>
              <a:t>We looked High and Low. →  Everywhere.</a:t>
            </a:r>
          </a:p>
          <a:p>
            <a:pPr lvl="1"/>
            <a:endParaRPr lang="en-US" sz="2000" dirty="0" smtClean="0">
              <a:solidFill>
                <a:srgbClr val="FFFF99"/>
              </a:solidFill>
              <a:effectLst>
                <a:outerShdw blurRad="38100" dist="38100" dir="2700000" algn="tl">
                  <a:srgbClr val="000000">
                    <a:alpha val="43137"/>
                  </a:srgbClr>
                </a:outerShdw>
              </a:effectLst>
            </a:endParaRPr>
          </a:p>
          <a:p>
            <a:pPr lvl="1"/>
            <a:r>
              <a:rPr lang="en-US" sz="3200" dirty="0" smtClean="0">
                <a:solidFill>
                  <a:srgbClr val="FFFF99"/>
                </a:solidFill>
                <a:effectLst>
                  <a:outerShdw blurRad="38100" dist="38100" dir="2700000" algn="tl">
                    <a:srgbClr val="000000">
                      <a:alpha val="43137"/>
                    </a:srgbClr>
                  </a:outerShdw>
                </a:effectLst>
              </a:rPr>
              <a:t>We looked Left and Right. →  Everywhere.</a:t>
            </a:r>
            <a:endParaRPr lang="en-US" sz="32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88</a:t>
            </a:fld>
            <a:endParaRPr lang="en-US" dirty="0"/>
          </a:p>
        </p:txBody>
      </p:sp>
      <p:sp>
        <p:nvSpPr>
          <p:cNvPr id="6" name="Title 1"/>
          <p:cNvSpPr txBox="1">
            <a:spLocks/>
          </p:cNvSpPr>
          <p:nvPr/>
        </p:nvSpPr>
        <p:spPr>
          <a:xfrm>
            <a:off x="0" y="381000"/>
            <a:ext cx="9144000" cy="8382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400" b="1" i="0" u="none" strike="noStrike" kern="1200" cap="none" spc="0" normalizeH="0" noProof="0" dirty="0" err="1"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Merism</a:t>
            </a: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in the Bible</a:t>
            </a:r>
            <a: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447800"/>
            <a:ext cx="87630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dirty="0" smtClean="0">
                <a:solidFill>
                  <a:srgbClr val="FFFF99"/>
                </a:solidFill>
                <a:effectLst>
                  <a:outerShdw blurRad="38100" dist="38100" dir="2700000" algn="tl">
                    <a:srgbClr val="000000">
                      <a:alpha val="43137"/>
                    </a:srgbClr>
                  </a:outerShdw>
                </a:effectLst>
              </a:rPr>
              <a:t>This is the testimony of Jesus Christ on the Creation.</a:t>
            </a:r>
          </a:p>
          <a:p>
            <a:endParaRPr lang="en-US" sz="10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Mark 10:6</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 </a:t>
            </a:r>
            <a:r>
              <a:rPr lang="en-US" sz="2400" b="1" u="sng" dirty="0" smtClean="0">
                <a:solidFill>
                  <a:srgbClr val="FFFF99"/>
                </a:solidFill>
                <a:effectLst>
                  <a:outerShdw blurRad="38100" dist="38100" dir="2700000" algn="tl">
                    <a:srgbClr val="000000">
                      <a:alpha val="43137"/>
                    </a:srgbClr>
                  </a:outerShdw>
                </a:effectLst>
              </a:rPr>
              <a:t>from the beginning of creation</a:t>
            </a:r>
            <a:r>
              <a:rPr lang="en-US" sz="2400" b="1" dirty="0" smtClean="0">
                <a:solidFill>
                  <a:srgbClr val="FFFF99"/>
                </a:solidFill>
                <a:effectLst>
                  <a:outerShdw blurRad="38100" dist="38100" dir="2700000" algn="tl">
                    <a:srgbClr val="000000">
                      <a:alpha val="43137"/>
                    </a:srgbClr>
                  </a:outerShdw>
                </a:effectLst>
              </a:rPr>
              <a:t>, </a:t>
            </a:r>
            <a:r>
              <a:rPr lang="en-US" sz="2400" b="1" i="1" u="sng" dirty="0" smtClean="0">
                <a:solidFill>
                  <a:srgbClr val="FFFF99"/>
                </a:solidFill>
                <a:effectLst>
                  <a:outerShdw blurRad="38100" dist="38100" dir="2700000" algn="tl">
                    <a:srgbClr val="000000">
                      <a:alpha val="43137"/>
                    </a:srgbClr>
                  </a:outerShdw>
                </a:effectLst>
              </a:rPr>
              <a:t>God</a:t>
            </a:r>
            <a:r>
              <a:rPr lang="en-US" sz="2400" b="1" u="sng" dirty="0" smtClean="0">
                <a:solidFill>
                  <a:srgbClr val="FFFF99"/>
                </a:solidFill>
                <a:effectLst>
                  <a:outerShdw blurRad="38100" dist="38100" dir="2700000" algn="tl">
                    <a:srgbClr val="000000">
                      <a:alpha val="43137"/>
                    </a:srgbClr>
                  </a:outerShdw>
                </a:effectLst>
              </a:rPr>
              <a:t> </a:t>
            </a:r>
            <a:r>
              <a:rPr lang="en-US" sz="2400" b="1" u="sng" cap="small" dirty="0" smtClean="0">
                <a:solidFill>
                  <a:srgbClr val="FFFF99"/>
                </a:solidFill>
                <a:effectLst>
                  <a:outerShdw blurRad="38100" dist="38100" dir="2700000" algn="tl">
                    <a:srgbClr val="000000">
                      <a:alpha val="43137"/>
                    </a:srgbClr>
                  </a:outerShdw>
                </a:effectLst>
              </a:rPr>
              <a:t>made them male and female</a:t>
            </a:r>
            <a:r>
              <a:rPr lang="en-US" sz="2400" i="1" cap="small" dirty="0" smtClean="0">
                <a:solidFill>
                  <a:srgbClr val="FFFF99"/>
                </a:solidFill>
                <a:effectLst>
                  <a:outerShdw blurRad="38100" dist="38100" dir="2700000" algn="tl">
                    <a:srgbClr val="000000">
                      <a:alpha val="43137"/>
                    </a:srgbClr>
                  </a:outerShdw>
                </a:effectLst>
              </a:rPr>
              <a:t>.</a:t>
            </a:r>
            <a:endParaRPr lang="en-US" sz="2400" i="1" dirty="0" smtClean="0">
              <a:solidFill>
                <a:srgbClr val="FFFF99"/>
              </a:solidFill>
              <a:effectLst>
                <a:outerShdw blurRad="38100" dist="38100" dir="2700000" algn="tl">
                  <a:srgbClr val="000000">
                    <a:alpha val="43137"/>
                  </a:srgbClr>
                </a:outerShdw>
              </a:effectLst>
            </a:endParaRPr>
          </a:p>
          <a:p>
            <a:pPr marL="182880" indent="-182880"/>
            <a:endParaRPr lang="en-US" sz="1000" i="1"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Matthew 19:4</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…He (God) who </a:t>
            </a:r>
            <a:r>
              <a:rPr lang="en-US" sz="2400" b="1" u="sng" dirty="0" smtClean="0">
                <a:solidFill>
                  <a:srgbClr val="FFFF99"/>
                </a:solidFill>
                <a:effectLst>
                  <a:outerShdw blurRad="38100" dist="38100" dir="2700000" algn="tl">
                    <a:srgbClr val="000000">
                      <a:alpha val="43137"/>
                    </a:srgbClr>
                  </a:outerShdw>
                </a:effectLst>
              </a:rPr>
              <a:t>created </a:t>
            </a:r>
            <a:r>
              <a:rPr lang="en-US" sz="2400" b="1" i="1" u="sng" dirty="0" smtClean="0">
                <a:solidFill>
                  <a:srgbClr val="FFFF99"/>
                </a:solidFill>
                <a:effectLst>
                  <a:outerShdw blurRad="38100" dist="38100" dir="2700000" algn="tl">
                    <a:srgbClr val="000000">
                      <a:alpha val="43137"/>
                    </a:srgbClr>
                  </a:outerShdw>
                </a:effectLst>
              </a:rPr>
              <a:t>them </a:t>
            </a:r>
            <a:r>
              <a:rPr lang="en-US" sz="2400" b="1" u="sng" dirty="0" smtClean="0">
                <a:solidFill>
                  <a:srgbClr val="FFFF99"/>
                </a:solidFill>
                <a:effectLst>
                  <a:outerShdw blurRad="38100" dist="38100" dir="2700000" algn="tl">
                    <a:srgbClr val="000000">
                      <a:alpha val="43137"/>
                    </a:srgbClr>
                  </a:outerShdw>
                </a:effectLst>
              </a:rPr>
              <a:t>from the beginning</a:t>
            </a:r>
            <a:r>
              <a:rPr lang="en-US" sz="2400" dirty="0" smtClean="0">
                <a:solidFill>
                  <a:srgbClr val="FFFF99"/>
                </a:solidFill>
                <a:effectLst>
                  <a:outerShdw blurRad="38100" dist="38100" dir="2700000" algn="tl">
                    <a:srgbClr val="000000">
                      <a:alpha val="43137"/>
                    </a:srgbClr>
                  </a:outerShdw>
                </a:effectLst>
              </a:rPr>
              <a:t> </a:t>
            </a:r>
            <a:r>
              <a:rPr lang="en-US" sz="2400" cap="small" dirty="0" smtClean="0">
                <a:solidFill>
                  <a:srgbClr val="FFFF99"/>
                </a:solidFill>
                <a:effectLst>
                  <a:outerShdw blurRad="38100" dist="38100" dir="2700000" algn="tl">
                    <a:srgbClr val="000000">
                      <a:alpha val="43137"/>
                    </a:srgbClr>
                  </a:outerShdw>
                </a:effectLst>
              </a:rPr>
              <a:t>made them </a:t>
            </a:r>
            <a:r>
              <a:rPr lang="en-US" sz="2400" b="1" u="sng" cap="small" dirty="0" smtClean="0">
                <a:solidFill>
                  <a:srgbClr val="FFFF99"/>
                </a:solidFill>
                <a:effectLst>
                  <a:outerShdw blurRad="38100" dist="38100" dir="2700000" algn="tl">
                    <a:srgbClr val="000000">
                      <a:alpha val="43137"/>
                    </a:srgbClr>
                  </a:outerShdw>
                </a:effectLst>
              </a:rPr>
              <a:t>male and female</a:t>
            </a:r>
            <a:r>
              <a:rPr lang="en-US" sz="2400" dirty="0" smtClean="0">
                <a:solidFill>
                  <a:srgbClr val="FFFF99"/>
                </a:solidFill>
                <a:effectLst>
                  <a:outerShdw blurRad="38100" dist="38100" dir="2700000" algn="tl">
                    <a:srgbClr val="000000">
                      <a:alpha val="43137"/>
                    </a:srgbClr>
                  </a:outerShdw>
                </a:effectLst>
              </a:rPr>
              <a:t>,</a:t>
            </a:r>
          </a:p>
          <a:p>
            <a:endParaRPr lang="en-US" sz="10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Jesus’ comments about Adam and Eve, Cain and Able, Noah and the Flood, Sodom and Gomorrah, etc., clearly show that He took the </a:t>
            </a:r>
            <a:r>
              <a:rPr lang="en-US" sz="2400" u="sng" dirty="0" smtClean="0">
                <a:solidFill>
                  <a:schemeClr val="tx1">
                    <a:lumMod val="95000"/>
                  </a:schemeClr>
                </a:solidFill>
                <a:effectLst>
                  <a:outerShdw blurRad="38100" dist="38100" dir="2700000" algn="tl">
                    <a:srgbClr val="000000">
                      <a:alpha val="43137"/>
                    </a:srgbClr>
                  </a:outerShdw>
                </a:effectLst>
              </a:rPr>
              <a:t>events recorded in Genesis as Literal History</a:t>
            </a:r>
            <a:r>
              <a:rPr lang="en-US" sz="2400" dirty="0" smtClean="0">
                <a:solidFill>
                  <a:srgbClr val="FFFF99"/>
                </a:solidFill>
                <a:effectLst>
                  <a:outerShdw blurRad="38100" dist="38100" dir="2700000" algn="tl">
                    <a:srgbClr val="000000">
                      <a:alpha val="43137"/>
                    </a:srgbClr>
                  </a:outerShdw>
                </a:effectLst>
              </a:rPr>
              <a:t>, Just as did all the New Testament writers.</a:t>
            </a:r>
          </a:p>
          <a:p>
            <a:endParaRPr lang="en-US" sz="2400" dirty="0" smtClean="0">
              <a:solidFill>
                <a:srgbClr val="FFFF99"/>
              </a:solidFill>
              <a:effectLst>
                <a:outerShdw blurRad="38100" dist="38100" dir="2700000" algn="tl">
                  <a:srgbClr val="000000">
                    <a:alpha val="43137"/>
                  </a:srgbClr>
                </a:outerShdw>
              </a:effectLst>
            </a:endParaRPr>
          </a:p>
          <a:p>
            <a:endParaRPr lang="en-US" sz="10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Did God the Father and God the Son (Jesus) lie to us if there are millions or billions of years?</a:t>
            </a:r>
          </a:p>
          <a:p>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89</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God Made Man and Woman at the Beginning of the Creation </a:t>
            </a:r>
            <a:r>
              <a:rPr kumimoji="0" lang="en-US" sz="28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(as a whole)</a:t>
            </a:r>
            <a:r>
              <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752600"/>
            <a:ext cx="87630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82880" indent="-182880"/>
            <a:r>
              <a:rPr lang="en-US" sz="2400" dirty="0" smtClean="0">
                <a:effectLst>
                  <a:outerShdw blurRad="38100" dist="38100" dir="2700000" algn="tl">
                    <a:srgbClr val="000000">
                      <a:alpha val="43137"/>
                    </a:srgbClr>
                  </a:outerShdw>
                </a:effectLst>
              </a:rPr>
              <a:t>Genesis 2:1-3   </a:t>
            </a:r>
            <a:r>
              <a:rPr lang="en-US" sz="2400" dirty="0" smtClean="0">
                <a:solidFill>
                  <a:srgbClr val="FFFF99"/>
                </a:solidFill>
                <a:effectLst>
                  <a:outerShdw blurRad="38100" dist="38100" dir="2700000" algn="tl">
                    <a:srgbClr val="000000">
                      <a:alpha val="43137"/>
                    </a:srgbClr>
                  </a:outerShdw>
                </a:effectLst>
              </a:rPr>
              <a:t>(1)</a:t>
            </a:r>
            <a:r>
              <a:rPr lang="en-US" sz="2400" b="1" dirty="0" smtClean="0">
                <a:solidFill>
                  <a:srgbClr val="FFFF99"/>
                </a:solidFill>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Thus </a:t>
            </a:r>
            <a:r>
              <a:rPr lang="en-US" sz="2400" u="sng" dirty="0" smtClean="0">
                <a:solidFill>
                  <a:srgbClr val="FFFF99"/>
                </a:solidFill>
                <a:effectLst>
                  <a:outerShdw blurRad="38100" dist="38100" dir="2700000" algn="tl">
                    <a:srgbClr val="000000">
                      <a:alpha val="43137"/>
                    </a:srgbClr>
                  </a:outerShdw>
                </a:effectLst>
              </a:rPr>
              <a:t>the heavens and the earth were </a:t>
            </a:r>
            <a:r>
              <a:rPr lang="en-US" sz="2400" b="1" u="sng" dirty="0" smtClean="0">
                <a:solidFill>
                  <a:srgbClr val="FFFF66"/>
                </a:solidFill>
                <a:effectLst>
                  <a:outerShdw blurRad="38100" dist="38100" dir="2700000" algn="tl">
                    <a:srgbClr val="000000">
                      <a:alpha val="43137"/>
                    </a:srgbClr>
                  </a:outerShdw>
                </a:effectLst>
              </a:rPr>
              <a:t>completed</a:t>
            </a:r>
            <a:r>
              <a:rPr lang="en-US" sz="2400" u="sng" dirty="0" smtClean="0">
                <a:solidFill>
                  <a:srgbClr val="FFFF99"/>
                </a:solidFill>
                <a:effectLst>
                  <a:outerShdw blurRad="38100" dist="38100" dir="2700000" algn="tl">
                    <a:srgbClr val="000000">
                      <a:alpha val="43137"/>
                    </a:srgbClr>
                  </a:outerShdw>
                </a:effectLst>
              </a:rPr>
              <a:t>, and all their hosts</a:t>
            </a:r>
            <a:r>
              <a:rPr lang="en-US" sz="2400" dirty="0" smtClean="0">
                <a:solidFill>
                  <a:srgbClr val="FFFF99"/>
                </a:solidFill>
                <a:effectLst>
                  <a:outerShdw blurRad="38100" dist="38100" dir="2700000" algn="tl">
                    <a:srgbClr val="000000">
                      <a:alpha val="43137"/>
                    </a:srgbClr>
                  </a:outerShdw>
                </a:effectLst>
              </a:rPr>
              <a:t>.  (2) By the </a:t>
            </a:r>
            <a:r>
              <a:rPr lang="en-US" sz="2400" u="sng" dirty="0" smtClean="0">
                <a:solidFill>
                  <a:srgbClr val="FFFF99"/>
                </a:solidFill>
                <a:effectLst>
                  <a:outerShdw blurRad="38100" dist="38100" dir="2700000" algn="tl">
                    <a:srgbClr val="000000">
                      <a:alpha val="43137"/>
                    </a:srgbClr>
                  </a:outerShdw>
                </a:effectLst>
              </a:rPr>
              <a:t>seventh day God </a:t>
            </a:r>
            <a:r>
              <a:rPr lang="en-US" sz="2400" b="1" u="sng" dirty="0" smtClean="0">
                <a:solidFill>
                  <a:srgbClr val="FFFF66"/>
                </a:solidFill>
                <a:effectLst>
                  <a:outerShdw blurRad="38100" dist="38100" dir="2700000" algn="tl">
                    <a:srgbClr val="000000">
                      <a:alpha val="43137"/>
                    </a:srgbClr>
                  </a:outerShdw>
                </a:effectLst>
              </a:rPr>
              <a:t>completed</a:t>
            </a:r>
            <a:r>
              <a:rPr lang="en-US" sz="2400" u="sng" dirty="0" smtClean="0">
                <a:solidFill>
                  <a:srgbClr val="FFFF99"/>
                </a:solidFill>
                <a:effectLst>
                  <a:outerShdw blurRad="38100" dist="38100" dir="2700000" algn="tl">
                    <a:srgbClr val="000000">
                      <a:alpha val="43137"/>
                    </a:srgbClr>
                  </a:outerShdw>
                </a:effectLst>
              </a:rPr>
              <a:t> His work</a:t>
            </a:r>
            <a:r>
              <a:rPr lang="en-US" sz="2400" dirty="0" smtClean="0">
                <a:solidFill>
                  <a:srgbClr val="FFFF99"/>
                </a:solidFill>
                <a:effectLst>
                  <a:outerShdw blurRad="38100" dist="38100" dir="2700000" algn="tl">
                    <a:srgbClr val="000000">
                      <a:alpha val="43137"/>
                    </a:srgbClr>
                  </a:outerShdw>
                </a:effectLst>
              </a:rPr>
              <a:t> which He had done, and </a:t>
            </a:r>
            <a:r>
              <a:rPr lang="en-US" sz="2400" u="sng" dirty="0" smtClean="0">
                <a:solidFill>
                  <a:srgbClr val="FFFF99"/>
                </a:solidFill>
                <a:effectLst>
                  <a:outerShdw blurRad="38100" dist="38100" dir="2700000" algn="tl">
                    <a:srgbClr val="000000">
                      <a:alpha val="43137"/>
                    </a:srgbClr>
                  </a:outerShdw>
                </a:effectLst>
              </a:rPr>
              <a:t>He rested on the seventh day</a:t>
            </a:r>
            <a:r>
              <a:rPr lang="en-US" sz="2400" dirty="0" smtClean="0">
                <a:solidFill>
                  <a:srgbClr val="FFFF99"/>
                </a:solidFill>
                <a:effectLst>
                  <a:outerShdw blurRad="38100" dist="38100" dir="2700000" algn="tl">
                    <a:srgbClr val="000000">
                      <a:alpha val="43137"/>
                    </a:srgbClr>
                  </a:outerShdw>
                </a:effectLst>
              </a:rPr>
              <a:t> from all His work which He had done.  (3) Then </a:t>
            </a:r>
            <a:r>
              <a:rPr lang="en-US" sz="2400" u="sng" dirty="0" smtClean="0">
                <a:solidFill>
                  <a:srgbClr val="FFFF99"/>
                </a:solidFill>
                <a:effectLst>
                  <a:outerShdw blurRad="38100" dist="38100" dir="2700000" algn="tl">
                    <a:srgbClr val="000000">
                      <a:alpha val="43137"/>
                    </a:srgbClr>
                  </a:outerShdw>
                </a:effectLst>
              </a:rPr>
              <a:t>God blessed the seventh day and sanctified it</a:t>
            </a:r>
            <a:r>
              <a:rPr lang="en-US" sz="2400" dirty="0" smtClean="0">
                <a:solidFill>
                  <a:srgbClr val="FFFF99"/>
                </a:solidFill>
                <a:effectLst>
                  <a:outerShdw blurRad="38100" dist="38100" dir="2700000" algn="tl">
                    <a:srgbClr val="000000">
                      <a:alpha val="43137"/>
                    </a:srgbClr>
                  </a:outerShdw>
                </a:effectLst>
              </a:rPr>
              <a:t>, because </a:t>
            </a:r>
            <a:r>
              <a:rPr lang="en-US" sz="2400" b="1" u="sng" dirty="0" smtClean="0">
                <a:solidFill>
                  <a:srgbClr val="FFFF99"/>
                </a:solidFill>
                <a:effectLst>
                  <a:outerShdw blurRad="38100" dist="38100" dir="2700000" algn="tl">
                    <a:srgbClr val="000000">
                      <a:alpha val="43137"/>
                    </a:srgbClr>
                  </a:outerShdw>
                </a:effectLst>
              </a:rPr>
              <a:t>in it</a:t>
            </a:r>
            <a:r>
              <a:rPr lang="en-US" sz="2400" u="sng" dirty="0" smtClean="0">
                <a:solidFill>
                  <a:srgbClr val="FFFF99"/>
                </a:solidFill>
                <a:effectLst>
                  <a:outerShdw blurRad="38100" dist="38100" dir="2700000" algn="tl">
                    <a:srgbClr val="000000">
                      <a:alpha val="43137"/>
                    </a:srgbClr>
                  </a:outerShdw>
                </a:effectLst>
              </a:rPr>
              <a:t> </a:t>
            </a:r>
            <a:r>
              <a:rPr lang="en-US" sz="2400" u="sng" dirty="0" smtClean="0">
                <a:solidFill>
                  <a:srgbClr val="FFFF66"/>
                </a:solidFill>
                <a:effectLst>
                  <a:outerShdw blurRad="38100" dist="38100" dir="2700000" algn="tl">
                    <a:srgbClr val="000000">
                      <a:alpha val="43137"/>
                    </a:srgbClr>
                  </a:outerShdw>
                </a:effectLst>
              </a:rPr>
              <a:t>He rested </a:t>
            </a:r>
            <a:r>
              <a:rPr lang="en-US" sz="2400" b="1" u="sng" dirty="0" smtClean="0">
                <a:solidFill>
                  <a:srgbClr val="FFFF66"/>
                </a:solidFill>
                <a:effectLst>
                  <a:outerShdw blurRad="38100" dist="38100" dir="2700000" algn="tl">
                    <a:srgbClr val="000000">
                      <a:alpha val="43137"/>
                    </a:srgbClr>
                  </a:outerShdw>
                </a:effectLst>
              </a:rPr>
              <a:t>from all His work</a:t>
            </a:r>
            <a:r>
              <a:rPr lang="en-US" sz="2400" u="sng" dirty="0" smtClean="0">
                <a:solidFill>
                  <a:srgbClr val="FFFF99"/>
                </a:solidFill>
                <a:effectLst>
                  <a:outerShdw blurRad="38100" dist="38100" dir="2700000" algn="tl">
                    <a:srgbClr val="000000">
                      <a:alpha val="43137"/>
                    </a:srgbClr>
                  </a:outerShdw>
                </a:effectLst>
              </a:rPr>
              <a:t> which God had created and made</a:t>
            </a:r>
            <a:r>
              <a:rPr lang="en-US" sz="2400" dirty="0" smtClean="0">
                <a:solidFill>
                  <a:srgbClr val="FFFF99"/>
                </a:solidFill>
                <a:effectLst>
                  <a:outerShdw blurRad="38100" dist="38100" dir="2700000" algn="tl">
                    <a:srgbClr val="000000">
                      <a:alpha val="43137"/>
                    </a:srgbClr>
                  </a:outerShdw>
                </a:effectLst>
              </a:rPr>
              <a:t>.</a:t>
            </a:r>
          </a:p>
          <a:p>
            <a:pPr marL="182880" indent="-182880"/>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Hebrews 4:3-4</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(3) … </a:t>
            </a:r>
            <a:r>
              <a:rPr lang="en-US" sz="2400" u="sng" dirty="0" smtClean="0">
                <a:solidFill>
                  <a:srgbClr val="FFFF99"/>
                </a:solidFill>
                <a:effectLst>
                  <a:outerShdw blurRad="38100" dist="38100" dir="2700000" algn="tl">
                    <a:srgbClr val="000000">
                      <a:alpha val="43137"/>
                    </a:srgbClr>
                  </a:outerShdw>
                </a:effectLst>
              </a:rPr>
              <a:t>His works were </a:t>
            </a:r>
            <a:r>
              <a:rPr lang="en-US" sz="2400" b="1" u="sng" dirty="0" smtClean="0">
                <a:solidFill>
                  <a:srgbClr val="FFFF66"/>
                </a:solidFill>
                <a:effectLst>
                  <a:outerShdw blurRad="38100" dist="38100" dir="2700000" algn="tl">
                    <a:srgbClr val="000000">
                      <a:alpha val="43137"/>
                    </a:srgbClr>
                  </a:outerShdw>
                </a:effectLst>
              </a:rPr>
              <a:t>finished</a:t>
            </a:r>
            <a:r>
              <a:rPr lang="en-US" sz="2400" u="sng" dirty="0" smtClean="0">
                <a:solidFill>
                  <a:srgbClr val="FFFF99"/>
                </a:solidFill>
                <a:effectLst>
                  <a:outerShdw blurRad="38100" dist="38100" dir="2700000" algn="tl">
                    <a:srgbClr val="000000">
                      <a:alpha val="43137"/>
                    </a:srgbClr>
                  </a:outerShdw>
                </a:effectLst>
              </a:rPr>
              <a:t> from the foundation of the world</a:t>
            </a:r>
            <a:r>
              <a:rPr lang="en-US" sz="2400" dirty="0" smtClean="0">
                <a:solidFill>
                  <a:srgbClr val="FFFF99"/>
                </a:solidFill>
                <a:effectLst>
                  <a:outerShdw blurRad="38100" dist="38100" dir="2700000" algn="tl">
                    <a:srgbClr val="000000">
                      <a:alpha val="43137"/>
                    </a:srgbClr>
                  </a:outerShdw>
                </a:effectLst>
              </a:rPr>
              <a:t>.  (4) … concerning the seventh </a:t>
            </a:r>
            <a:r>
              <a:rPr lang="en-US" sz="2400" i="1" dirty="0" smtClean="0">
                <a:solidFill>
                  <a:srgbClr val="FFFF99"/>
                </a:solidFill>
                <a:effectLst>
                  <a:outerShdw blurRad="38100" dist="38100" dir="2700000" algn="tl">
                    <a:srgbClr val="000000">
                      <a:alpha val="43137"/>
                    </a:srgbClr>
                  </a:outerShdw>
                </a:effectLst>
              </a:rPr>
              <a:t>day:</a:t>
            </a:r>
            <a:r>
              <a:rPr lang="en-US" sz="2400" dirty="0" smtClean="0">
                <a:solidFill>
                  <a:srgbClr val="FFFF99"/>
                </a:solidFill>
                <a:effectLst>
                  <a:outerShdw blurRad="38100" dist="38100" dir="2700000" algn="tl">
                    <a:srgbClr val="000000">
                      <a:alpha val="43137"/>
                    </a:srgbClr>
                  </a:outerShdw>
                </a:effectLst>
              </a:rPr>
              <a:t> “</a:t>
            </a:r>
            <a:r>
              <a:rPr lang="en-US" sz="2400" cap="small" dirty="0" smtClean="0">
                <a:solidFill>
                  <a:srgbClr val="FFFF99"/>
                </a:solidFill>
                <a:effectLst>
                  <a:outerShdw blurRad="38100" dist="38100" dir="2700000" algn="tl">
                    <a:srgbClr val="000000">
                      <a:alpha val="43137"/>
                    </a:srgbClr>
                  </a:outerShdw>
                </a:effectLst>
              </a:rPr>
              <a:t>And </a:t>
            </a:r>
            <a:r>
              <a:rPr lang="en-US" sz="2400" u="sng" cap="small" dirty="0" smtClean="0">
                <a:solidFill>
                  <a:srgbClr val="FFFF99"/>
                </a:solidFill>
                <a:effectLst>
                  <a:outerShdw blurRad="38100" dist="38100" dir="2700000" algn="tl">
                    <a:srgbClr val="000000">
                      <a:alpha val="43137"/>
                    </a:srgbClr>
                  </a:outerShdw>
                </a:effectLst>
              </a:rPr>
              <a:t>God</a:t>
            </a:r>
            <a:r>
              <a:rPr lang="en-US" sz="2400" u="sng" dirty="0" smtClean="0">
                <a:solidFill>
                  <a:srgbClr val="FFFF99"/>
                </a:solidFill>
                <a:effectLst>
                  <a:outerShdw blurRad="38100" dist="38100" dir="2700000" algn="tl">
                    <a:srgbClr val="000000">
                      <a:alpha val="43137"/>
                    </a:srgbClr>
                  </a:outerShdw>
                </a:effectLst>
              </a:rPr>
              <a:t> </a:t>
            </a:r>
            <a:r>
              <a:rPr lang="en-US" sz="2400" u="sng" cap="small" dirty="0" smtClean="0">
                <a:solidFill>
                  <a:srgbClr val="FFFF99"/>
                </a:solidFill>
                <a:effectLst>
                  <a:outerShdw blurRad="38100" dist="38100" dir="2700000" algn="tl">
                    <a:srgbClr val="000000">
                      <a:alpha val="43137"/>
                    </a:srgbClr>
                  </a:outerShdw>
                </a:effectLst>
              </a:rPr>
              <a:t>rested on the</a:t>
            </a:r>
            <a:r>
              <a:rPr lang="en-US" sz="2400" u="sng" dirty="0" smtClean="0">
                <a:solidFill>
                  <a:srgbClr val="FFFF99"/>
                </a:solidFill>
                <a:effectLst>
                  <a:outerShdw blurRad="38100" dist="38100" dir="2700000" algn="tl">
                    <a:srgbClr val="000000">
                      <a:alpha val="43137"/>
                    </a:srgbClr>
                  </a:outerShdw>
                </a:effectLst>
              </a:rPr>
              <a:t> </a:t>
            </a:r>
            <a:r>
              <a:rPr lang="en-US" sz="2400" u="sng" cap="small" dirty="0" smtClean="0">
                <a:solidFill>
                  <a:srgbClr val="FFFF99"/>
                </a:solidFill>
                <a:effectLst>
                  <a:outerShdw blurRad="38100" dist="38100" dir="2700000" algn="tl">
                    <a:srgbClr val="000000">
                      <a:alpha val="43137"/>
                    </a:srgbClr>
                  </a:outerShdw>
                </a:effectLst>
              </a:rPr>
              <a:t>seventh day </a:t>
            </a:r>
            <a:r>
              <a:rPr lang="en-US" sz="2400" b="1" u="sng" cap="small" dirty="0" smtClean="0">
                <a:solidFill>
                  <a:srgbClr val="FFFF66"/>
                </a:solidFill>
                <a:effectLst>
                  <a:outerShdw blurRad="38100" dist="38100" dir="2700000" algn="tl">
                    <a:srgbClr val="000000">
                      <a:alpha val="43137"/>
                    </a:srgbClr>
                  </a:outerShdw>
                </a:effectLst>
              </a:rPr>
              <a:t>from all His works</a:t>
            </a:r>
            <a:r>
              <a:rPr lang="en-US" sz="2400" dirty="0" smtClean="0">
                <a:solidFill>
                  <a:srgbClr val="FFFF99"/>
                </a:solidFill>
                <a:effectLst>
                  <a:outerShdw blurRad="38100" dist="38100" dir="2700000" algn="tl">
                    <a:srgbClr val="000000">
                      <a:alpha val="43137"/>
                    </a:srgbClr>
                  </a:outerShdw>
                </a:effectLst>
              </a:rPr>
              <a:t>”;</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90</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The Creation was Completed                       in the Creation Week</a:t>
            </a:r>
            <a:r>
              <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752600"/>
            <a:ext cx="87630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dirty="0" smtClean="0">
                <a:solidFill>
                  <a:srgbClr val="FFFF99"/>
                </a:solidFill>
                <a:effectLst>
                  <a:outerShdw blurRad="38100" dist="38100" dir="2700000" algn="tl">
                    <a:srgbClr val="000000">
                      <a:alpha val="43137"/>
                    </a:srgbClr>
                  </a:outerShdw>
                </a:effectLst>
              </a:rPr>
              <a:t>Believers in the Old Earth modified Evolution Models believe that there were bi-pedal primates or a race of men without souls before Adam was created.  They believe that fossils like </a:t>
            </a:r>
            <a:r>
              <a:rPr lang="en-US" sz="2400" u="sng" dirty="0" smtClean="0">
                <a:solidFill>
                  <a:srgbClr val="FFFF99"/>
                </a:solidFill>
                <a:effectLst>
                  <a:outerShdw blurRad="38100" dist="38100" dir="2700000" algn="tl">
                    <a:srgbClr val="000000">
                      <a:alpha val="43137"/>
                    </a:srgbClr>
                  </a:outerShdw>
                </a:effectLst>
              </a:rPr>
              <a:t>Homo-Sapiens (Modern Man with human culture) were men without souls</a:t>
            </a:r>
            <a:r>
              <a:rPr lang="en-US" sz="2400" dirty="0" smtClean="0">
                <a:solidFill>
                  <a:srgbClr val="FFFF99"/>
                </a:solidFill>
                <a:effectLst>
                  <a:outerShdw blurRad="38100" dist="38100" dir="2700000" algn="tl">
                    <a:srgbClr val="000000">
                      <a:alpha val="43137"/>
                    </a:srgbClr>
                  </a:outerShdw>
                </a:effectLst>
              </a:rPr>
              <a:t>.  </a:t>
            </a:r>
            <a:br>
              <a:rPr lang="en-US" sz="2400" dirty="0" smtClean="0">
                <a:solidFill>
                  <a:srgbClr val="FFFF99"/>
                </a:solidFill>
                <a:effectLst>
                  <a:outerShdw blurRad="38100" dist="38100" dir="2700000" algn="tl">
                    <a:srgbClr val="000000">
                      <a:alpha val="43137"/>
                    </a:srgbClr>
                  </a:outerShdw>
                </a:effectLst>
              </a:rPr>
            </a:br>
            <a:endParaRPr lang="en-US" sz="24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Other Old </a:t>
            </a:r>
            <a:r>
              <a:rPr lang="en-US" sz="2400" dirty="0" err="1" smtClean="0">
                <a:solidFill>
                  <a:srgbClr val="FFFF99"/>
                </a:solidFill>
                <a:effectLst>
                  <a:outerShdw blurRad="38100" dist="38100" dir="2700000" algn="tl">
                    <a:srgbClr val="000000">
                      <a:alpha val="43137"/>
                    </a:srgbClr>
                  </a:outerShdw>
                </a:effectLst>
              </a:rPr>
              <a:t>Earthers</a:t>
            </a:r>
            <a:r>
              <a:rPr lang="en-US" sz="2400" dirty="0" smtClean="0">
                <a:solidFill>
                  <a:srgbClr val="FFFF99"/>
                </a:solidFill>
                <a:effectLst>
                  <a:outerShdw blurRad="38100" dist="38100" dir="2700000" algn="tl">
                    <a:srgbClr val="000000">
                      <a:alpha val="43137"/>
                    </a:srgbClr>
                  </a:outerShdw>
                </a:effectLst>
              </a:rPr>
              <a:t> believe that </a:t>
            </a:r>
            <a:r>
              <a:rPr lang="en-US" sz="2400" u="sng" dirty="0" smtClean="0">
                <a:solidFill>
                  <a:srgbClr val="FFFF99"/>
                </a:solidFill>
                <a:effectLst>
                  <a:outerShdw blurRad="38100" dist="38100" dir="2700000" algn="tl">
                    <a:srgbClr val="000000">
                      <a:alpha val="43137"/>
                    </a:srgbClr>
                  </a:outerShdw>
                </a:effectLst>
              </a:rPr>
              <a:t>Adam was figurative and never really existed.</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91</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Bi-</a:t>
            </a:r>
            <a:r>
              <a:rPr kumimoji="0" lang="en-US" sz="3400" b="1" i="0" u="none" strike="noStrike" kern="1200" cap="none" spc="0" normalizeH="0" noProof="0" dirty="0" err="1"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peda</a:t>
            </a:r>
            <a:r>
              <a:rPr lang="en-US" sz="3400" b="1"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l Primates or a Race of Men  Without Souls ? </a:t>
            </a:r>
            <a:r>
              <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marL="73025" indent="-55563" defTabSz="642938"/>
            <a:r>
              <a:rPr lang="en-US" dirty="0"/>
              <a:t>Grandmother?</a:t>
            </a:r>
          </a:p>
        </p:txBody>
      </p:sp>
      <p:pic>
        <p:nvPicPr>
          <p:cNvPr id="157699" name="Picture 3" descr="002gra~1"/>
          <p:cNvPicPr>
            <a:picLocks noChangeArrowheads="1"/>
          </p:cNvPicPr>
          <p:nvPr/>
        </p:nvPicPr>
        <p:blipFill>
          <a:blip r:embed="rId2" cstate="print"/>
          <a:srcRect/>
          <a:stretch>
            <a:fillRect/>
          </a:stretch>
        </p:blipFill>
        <p:spPr bwMode="auto">
          <a:xfrm>
            <a:off x="1919288" y="0"/>
            <a:ext cx="5302250" cy="6858000"/>
          </a:xfrm>
          <a:prstGeom prst="rect">
            <a:avLst/>
          </a:prstGeom>
          <a:noFill/>
        </p:spPr>
      </p:pic>
      <p:sp>
        <p:nvSpPr>
          <p:cNvPr id="4" name="TextBox 3"/>
          <p:cNvSpPr txBox="1"/>
          <p:nvPr/>
        </p:nvSpPr>
        <p:spPr>
          <a:xfrm>
            <a:off x="4038600" y="6349425"/>
            <a:ext cx="1295400" cy="584775"/>
          </a:xfrm>
          <a:prstGeom prst="rect">
            <a:avLst/>
          </a:prstGeom>
          <a:noFill/>
        </p:spPr>
        <p:txBody>
          <a:bodyPr wrap="square" rtlCol="0">
            <a:spAutoFit/>
          </a:bodyPr>
          <a:lstStyle/>
          <a:p>
            <a:r>
              <a:rPr lang="en-US" sz="3200" b="1" dirty="0" smtClean="0"/>
              <a:t>EVE</a:t>
            </a:r>
            <a:endParaRPr lang="en-US" sz="2800" b="1"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Ape Grandpa 02239"/>
          <p:cNvPicPr preferRelativeResize="0">
            <a:picLocks noChangeAspect="1" noChangeArrowheads="1"/>
          </p:cNvPicPr>
          <p:nvPr>
            <p:custDataLst>
              <p:tags r:id="rId1"/>
            </p:custDataLst>
          </p:nvPr>
        </p:nvPicPr>
        <p:blipFill>
          <a:blip r:embed="rId4"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5867400" y="5105400"/>
            <a:ext cx="2286000" cy="1015663"/>
          </a:xfrm>
          <a:prstGeom prst="rect">
            <a:avLst/>
          </a:prstGeom>
          <a:noFill/>
        </p:spPr>
        <p:txBody>
          <a:bodyPr wrap="square" rtlCol="0">
            <a:spAutoFit/>
          </a:bodyPr>
          <a:lstStyle/>
          <a:p>
            <a:r>
              <a:rPr lang="en-US" sz="6000" dirty="0" smtClean="0">
                <a:solidFill>
                  <a:srgbClr val="FFFF99"/>
                </a:solidFill>
                <a:effectLst>
                  <a:outerShdw blurRad="38100" dist="38100" dir="2700000" algn="tl">
                    <a:srgbClr val="000000">
                      <a:alpha val="43137"/>
                    </a:srgbClr>
                  </a:outerShdw>
                </a:effectLst>
              </a:rPr>
              <a:t>Adam</a:t>
            </a:r>
            <a:endParaRPr lang="en-US" sz="6000" dirty="0">
              <a:solidFill>
                <a:srgbClr val="FFFF99"/>
              </a:solidFill>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Adam to Christ 00028"/>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Adam to Christ 00506"/>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2 Adams with Verses 00476"/>
          <p:cNvPicPr preferRelativeResize="0">
            <a:picLocks noChangeAspect="1" noChangeArrowheads="1"/>
          </p:cNvPicPr>
          <p:nvPr>
            <p:custDataLst>
              <p:tags r:id="rId1"/>
            </p:custDataLst>
          </p:nvPr>
        </p:nvPicPr>
        <p:blipFill>
          <a:blip r:embed="rId3" cstate="print"/>
          <a:srcRect/>
          <a:stretch>
            <a:fillRect/>
          </a:stretch>
        </p:blipFill>
        <p:spPr bwMode="auto">
          <a:xfrm>
            <a:off x="2120900" y="0"/>
            <a:ext cx="4911725"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2 Adams Last + First 00471"/>
          <p:cNvPicPr preferRelativeResize="0">
            <a:picLocks noChangeAspect="1" noChangeArrowheads="1"/>
          </p:cNvPicPr>
          <p:nvPr>
            <p:custDataLst>
              <p:tags r:id="rId1"/>
            </p:custDataLst>
          </p:nvPr>
        </p:nvPicPr>
        <p:blipFill>
          <a:blip r:embed="rId3" cstate="print"/>
          <a:srcRect/>
          <a:stretch>
            <a:fillRect/>
          </a:stretch>
        </p:blipFill>
        <p:spPr bwMode="auto">
          <a:xfrm>
            <a:off x="2057400" y="0"/>
            <a:ext cx="5035550"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990600"/>
            <a:ext cx="8763000" cy="533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u="sng" dirty="0" smtClean="0">
                <a:solidFill>
                  <a:srgbClr val="FFFF99"/>
                </a:solidFill>
                <a:effectLst>
                  <a:outerShdw blurRad="38100" dist="38100" dir="2700000" algn="tl">
                    <a:srgbClr val="000000">
                      <a:alpha val="43137"/>
                    </a:srgbClr>
                  </a:outerShdw>
                </a:effectLst>
              </a:rPr>
              <a:t>Genealogies tie Jesus to Adam</a:t>
            </a:r>
            <a:r>
              <a:rPr lang="en-US" sz="2400" dirty="0" smtClean="0">
                <a:solidFill>
                  <a:srgbClr val="FFFF99"/>
                </a:solidFill>
                <a:effectLst>
                  <a:outerShdw blurRad="38100" dist="38100" dir="2700000" algn="tl">
                    <a:srgbClr val="000000">
                      <a:alpha val="43137"/>
                    </a:srgbClr>
                  </a:outerShdw>
                </a:effectLst>
              </a:rPr>
              <a:t>, thus Adam was a real person.</a:t>
            </a:r>
          </a:p>
          <a:p>
            <a:r>
              <a:rPr lang="en-US" sz="2400" b="1" dirty="0" smtClean="0">
                <a:effectLst>
                  <a:outerShdw blurRad="38100" dist="38100" dir="2700000" algn="tl">
                    <a:srgbClr val="000000">
                      <a:alpha val="43137"/>
                    </a:srgbClr>
                  </a:outerShdw>
                </a:effectLst>
              </a:rPr>
              <a:t>Luke 3:23-38</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Jesus was a direct descendent of </a:t>
            </a:r>
            <a:r>
              <a:rPr lang="en-US" sz="2400" u="sng" dirty="0" smtClean="0">
                <a:solidFill>
                  <a:srgbClr val="FFFF99"/>
                </a:solidFill>
                <a:effectLst>
                  <a:outerShdw blurRad="38100" dist="38100" dir="2700000" algn="tl">
                    <a:srgbClr val="000000">
                      <a:alpha val="43137"/>
                    </a:srgbClr>
                  </a:outerShdw>
                </a:effectLst>
              </a:rPr>
              <a:t>Adam</a:t>
            </a:r>
            <a:r>
              <a:rPr lang="en-US" sz="2400" dirty="0" smtClean="0">
                <a:solidFill>
                  <a:srgbClr val="FFFF99"/>
                </a:solidFill>
                <a:effectLst>
                  <a:outerShdw blurRad="38100" dist="38100" dir="2700000" algn="tl">
                    <a:srgbClr val="000000">
                      <a:alpha val="43137"/>
                    </a:srgbClr>
                  </a:outerShdw>
                </a:effectLst>
              </a:rPr>
              <a:t>.</a:t>
            </a:r>
          </a:p>
          <a:p>
            <a:r>
              <a:rPr lang="en-US" sz="2400" b="1" dirty="0" smtClean="0">
                <a:effectLst>
                  <a:outerShdw blurRad="38100" dist="38100" dir="2700000" algn="tl">
                    <a:srgbClr val="000000">
                      <a:alpha val="43137"/>
                    </a:srgbClr>
                  </a:outerShdw>
                </a:effectLst>
              </a:rPr>
              <a:t>Jude 14-15   </a:t>
            </a:r>
            <a:r>
              <a:rPr lang="en-US" sz="2400" b="1" dirty="0" smtClean="0">
                <a:solidFill>
                  <a:srgbClr val="FFFF99"/>
                </a:solidFill>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Enoch, </a:t>
            </a:r>
            <a:r>
              <a:rPr lang="en-US" sz="2400" i="1" dirty="0" smtClean="0">
                <a:solidFill>
                  <a:srgbClr val="FFFF99"/>
                </a:solidFill>
                <a:effectLst>
                  <a:outerShdw blurRad="38100" dist="38100" dir="2700000" algn="tl">
                    <a:srgbClr val="000000">
                      <a:alpha val="43137"/>
                    </a:srgbClr>
                  </a:outerShdw>
                </a:effectLst>
              </a:rPr>
              <a:t>in </a:t>
            </a:r>
            <a:r>
              <a:rPr lang="en-US" sz="2400" dirty="0" smtClean="0">
                <a:solidFill>
                  <a:srgbClr val="FFFF99"/>
                </a:solidFill>
                <a:effectLst>
                  <a:outerShdw blurRad="38100" dist="38100" dir="2700000" algn="tl">
                    <a:srgbClr val="000000">
                      <a:alpha val="43137"/>
                    </a:srgbClr>
                  </a:outerShdw>
                </a:effectLst>
              </a:rPr>
              <a:t>the seventh </a:t>
            </a:r>
            <a:r>
              <a:rPr lang="en-US" sz="2400" i="1" dirty="0" smtClean="0">
                <a:solidFill>
                  <a:srgbClr val="FFFF99"/>
                </a:solidFill>
                <a:effectLst>
                  <a:outerShdw blurRad="38100" dist="38100" dir="2700000" algn="tl">
                    <a:srgbClr val="000000">
                      <a:alpha val="43137"/>
                    </a:srgbClr>
                  </a:outerShdw>
                </a:effectLst>
              </a:rPr>
              <a:t>generation </a:t>
            </a:r>
            <a:r>
              <a:rPr lang="en-US" sz="2400" dirty="0" smtClean="0">
                <a:solidFill>
                  <a:srgbClr val="FFFF99"/>
                </a:solidFill>
                <a:effectLst>
                  <a:outerShdw blurRad="38100" dist="38100" dir="2700000" algn="tl">
                    <a:srgbClr val="000000">
                      <a:alpha val="43137"/>
                    </a:srgbClr>
                  </a:outerShdw>
                </a:effectLst>
              </a:rPr>
              <a:t>from </a:t>
            </a:r>
            <a:r>
              <a:rPr lang="en-US" sz="2400" u="sng" dirty="0" smtClean="0">
                <a:solidFill>
                  <a:srgbClr val="FFFF99"/>
                </a:solidFill>
                <a:effectLst>
                  <a:outerShdw blurRad="38100" dist="38100" dir="2700000" algn="tl">
                    <a:srgbClr val="000000">
                      <a:alpha val="43137"/>
                    </a:srgbClr>
                  </a:outerShdw>
                </a:effectLst>
              </a:rPr>
              <a:t>Adam</a:t>
            </a:r>
            <a:endParaRPr lang="en-US" sz="24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 </a:t>
            </a:r>
          </a:p>
          <a:p>
            <a:pPr marL="182880" indent="-182880"/>
            <a:r>
              <a:rPr lang="en-US" sz="2400" b="1" dirty="0" smtClean="0">
                <a:effectLst>
                  <a:outerShdw blurRad="38100" dist="38100" dir="2700000" algn="tl">
                    <a:srgbClr val="000000">
                      <a:alpha val="43137"/>
                    </a:srgbClr>
                  </a:outerShdw>
                </a:effectLst>
              </a:rPr>
              <a:t>Genesis 3:20</a:t>
            </a:r>
            <a:r>
              <a:rPr lang="en-US" sz="2400" dirty="0" smtClean="0">
                <a:solidFill>
                  <a:srgbClr val="FFFF99"/>
                </a:solidFill>
                <a:effectLst>
                  <a:outerShdw blurRad="38100" dist="38100" dir="2700000" algn="tl">
                    <a:srgbClr val="000000">
                      <a:alpha val="43137"/>
                    </a:srgbClr>
                  </a:outerShdw>
                </a:effectLst>
              </a:rPr>
              <a:t>   Now the man called his wife’s name </a:t>
            </a:r>
            <a:r>
              <a:rPr lang="en-US" sz="2400" u="sng" dirty="0" smtClean="0">
                <a:solidFill>
                  <a:srgbClr val="FFFF99"/>
                </a:solidFill>
                <a:effectLst>
                  <a:outerShdw blurRad="38100" dist="38100" dir="2700000" algn="tl">
                    <a:srgbClr val="000000">
                      <a:alpha val="43137"/>
                    </a:srgbClr>
                  </a:outerShdw>
                </a:effectLst>
              </a:rPr>
              <a:t>Eve</a:t>
            </a:r>
            <a:r>
              <a:rPr lang="en-US" sz="2400" dirty="0" smtClean="0">
                <a:solidFill>
                  <a:srgbClr val="FFFF99"/>
                </a:solidFill>
                <a:effectLst>
                  <a:outerShdw blurRad="38100" dist="38100" dir="2700000" algn="tl">
                    <a:srgbClr val="000000">
                      <a:alpha val="43137"/>
                    </a:srgbClr>
                  </a:outerShdw>
                </a:effectLst>
              </a:rPr>
              <a:t>, because </a:t>
            </a:r>
            <a:r>
              <a:rPr lang="en-US" sz="2400" b="1" u="sng" dirty="0" smtClean="0">
                <a:solidFill>
                  <a:srgbClr val="FFFF99"/>
                </a:solidFill>
                <a:effectLst>
                  <a:outerShdw blurRad="38100" dist="38100" dir="2700000" algn="tl">
                    <a:srgbClr val="000000">
                      <a:alpha val="43137"/>
                    </a:srgbClr>
                  </a:outerShdw>
                </a:effectLst>
              </a:rPr>
              <a:t>she was the mother of all </a:t>
            </a:r>
            <a:r>
              <a:rPr lang="en-US" sz="2400" b="1" i="1" u="sng" dirty="0" smtClean="0">
                <a:solidFill>
                  <a:srgbClr val="FFFF99"/>
                </a:solidFill>
                <a:effectLst>
                  <a:outerShdw blurRad="38100" dist="38100" dir="2700000" algn="tl">
                    <a:srgbClr val="000000">
                      <a:alpha val="43137"/>
                    </a:srgbClr>
                  </a:outerShdw>
                </a:effectLst>
              </a:rPr>
              <a:t>the </a:t>
            </a:r>
            <a:r>
              <a:rPr lang="en-US" sz="2400" b="1" u="sng" dirty="0" smtClean="0">
                <a:solidFill>
                  <a:srgbClr val="FFFF99"/>
                </a:solidFill>
                <a:effectLst>
                  <a:outerShdw blurRad="38100" dist="38100" dir="2700000" algn="tl">
                    <a:srgbClr val="000000">
                      <a:alpha val="43137"/>
                    </a:srgbClr>
                  </a:outerShdw>
                </a:effectLst>
              </a:rPr>
              <a:t>living </a:t>
            </a:r>
            <a:r>
              <a:rPr lang="en-US" sz="2400" b="1" i="1" u="sng" dirty="0" smtClean="0">
                <a:solidFill>
                  <a:srgbClr val="FFFF99"/>
                </a:solidFill>
                <a:effectLst>
                  <a:outerShdw blurRad="38100" dist="38100" dir="2700000" algn="tl">
                    <a:srgbClr val="000000">
                      <a:alpha val="43137"/>
                    </a:srgbClr>
                  </a:outerShdw>
                </a:effectLst>
              </a:rPr>
              <a:t>(humans)</a:t>
            </a:r>
            <a:r>
              <a:rPr lang="en-US" sz="2400" i="1" dirty="0" smtClean="0">
                <a:solidFill>
                  <a:srgbClr val="FFFF99"/>
                </a:solidFill>
                <a:effectLst>
                  <a:outerShdw blurRad="38100" dist="38100" dir="2700000" algn="tl">
                    <a:srgbClr val="000000">
                      <a:alpha val="43137"/>
                    </a:srgbClr>
                  </a:outerShdw>
                </a:effectLst>
              </a:rPr>
              <a:t>.</a:t>
            </a:r>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1 Timothy 2:13</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For it was </a:t>
            </a:r>
            <a:r>
              <a:rPr lang="en-US" sz="2400" b="1" u="sng" dirty="0" smtClean="0">
                <a:solidFill>
                  <a:srgbClr val="FFFF99"/>
                </a:solidFill>
                <a:effectLst>
                  <a:outerShdw blurRad="38100" dist="38100" dir="2700000" algn="tl">
                    <a:srgbClr val="000000">
                      <a:alpha val="43137"/>
                    </a:srgbClr>
                  </a:outerShdw>
                </a:effectLst>
              </a:rPr>
              <a:t>Adam who was first created</a:t>
            </a:r>
            <a:r>
              <a:rPr lang="en-US" sz="2400" dirty="0" smtClean="0">
                <a:solidFill>
                  <a:srgbClr val="FFFF99"/>
                </a:solidFill>
                <a:effectLst>
                  <a:outerShdw blurRad="38100" dist="38100" dir="2700000" algn="tl">
                    <a:srgbClr val="000000">
                      <a:alpha val="43137"/>
                    </a:srgbClr>
                  </a:outerShdw>
                </a:effectLst>
              </a:rPr>
              <a:t>, </a:t>
            </a:r>
            <a:r>
              <a:rPr lang="en-US" sz="2400" i="1" dirty="0" smtClean="0">
                <a:solidFill>
                  <a:srgbClr val="FFFF99"/>
                </a:solidFill>
                <a:effectLst>
                  <a:outerShdw blurRad="38100" dist="38100" dir="2700000" algn="tl">
                    <a:srgbClr val="000000">
                      <a:alpha val="43137"/>
                    </a:srgbClr>
                  </a:outerShdw>
                </a:effectLst>
              </a:rPr>
              <a:t>and </a:t>
            </a:r>
            <a:r>
              <a:rPr lang="en-US" sz="2400" dirty="0" smtClean="0">
                <a:solidFill>
                  <a:srgbClr val="FFFF99"/>
                </a:solidFill>
                <a:effectLst>
                  <a:outerShdw blurRad="38100" dist="38100" dir="2700000" algn="tl">
                    <a:srgbClr val="000000">
                      <a:alpha val="43137"/>
                    </a:srgbClr>
                  </a:outerShdw>
                </a:effectLst>
              </a:rPr>
              <a:t>then </a:t>
            </a:r>
            <a:r>
              <a:rPr lang="en-US" sz="2400" u="sng" dirty="0" smtClean="0">
                <a:solidFill>
                  <a:srgbClr val="FFFF99"/>
                </a:solidFill>
                <a:effectLst>
                  <a:outerShdw blurRad="38100" dist="38100" dir="2700000" algn="tl">
                    <a:srgbClr val="000000">
                      <a:alpha val="43137"/>
                    </a:srgbClr>
                  </a:outerShdw>
                </a:effectLst>
              </a:rPr>
              <a:t>Eve</a:t>
            </a:r>
            <a:r>
              <a:rPr lang="en-US" sz="2400" dirty="0" smtClean="0">
                <a:solidFill>
                  <a:srgbClr val="FFFF99"/>
                </a:solidFill>
                <a:effectLst>
                  <a:outerShdw blurRad="38100" dist="38100" dir="2700000" algn="tl">
                    <a:srgbClr val="000000">
                      <a:alpha val="43137"/>
                    </a:srgbClr>
                  </a:outerShdw>
                </a:effectLst>
              </a:rPr>
              <a:t>.</a:t>
            </a:r>
          </a:p>
          <a:p>
            <a:pPr marL="182880" indent="-182880"/>
            <a:endParaRPr lang="en-US" sz="10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1 Corinthians 15:45   </a:t>
            </a:r>
            <a:r>
              <a:rPr lang="en-US" sz="2400" dirty="0" smtClean="0">
                <a:solidFill>
                  <a:srgbClr val="FFFF99"/>
                </a:solidFill>
                <a:effectLst>
                  <a:outerShdw blurRad="38100" dist="38100" dir="2700000" algn="tl">
                    <a:srgbClr val="000000">
                      <a:alpha val="43137"/>
                    </a:srgbClr>
                  </a:outerShdw>
                </a:effectLst>
              </a:rPr>
              <a:t>… “</a:t>
            </a:r>
            <a:r>
              <a:rPr lang="en-US" sz="2400" b="1" u="sng" dirty="0" smtClean="0">
                <a:solidFill>
                  <a:srgbClr val="FFFF99"/>
                </a:solidFill>
                <a:effectLst>
                  <a:outerShdw blurRad="38100" dist="38100" dir="2700000" algn="tl">
                    <a:srgbClr val="000000">
                      <a:alpha val="43137"/>
                    </a:srgbClr>
                  </a:outerShdw>
                </a:effectLst>
              </a:rPr>
              <a:t>The first </a:t>
            </a:r>
            <a:r>
              <a:rPr lang="en-US" sz="2400" b="1" u="sng" cap="small" dirty="0" smtClean="0">
                <a:solidFill>
                  <a:srgbClr val="FFFF99"/>
                </a:solidFill>
                <a:effectLst>
                  <a:outerShdw blurRad="38100" dist="38100" dir="2700000" algn="tl">
                    <a:srgbClr val="000000">
                      <a:alpha val="43137"/>
                    </a:srgbClr>
                  </a:outerShdw>
                </a:effectLst>
              </a:rPr>
              <a:t>man</a:t>
            </a:r>
            <a:r>
              <a:rPr lang="en-US" sz="2400" b="1" u="sng" dirty="0" smtClean="0">
                <a:solidFill>
                  <a:srgbClr val="FFFF99"/>
                </a:solidFill>
                <a:effectLst>
                  <a:outerShdw blurRad="38100" dist="38100" dir="2700000" algn="tl">
                    <a:srgbClr val="000000">
                      <a:alpha val="43137"/>
                    </a:srgbClr>
                  </a:outerShdw>
                </a:effectLst>
              </a:rPr>
              <a:t>, Adam</a:t>
            </a:r>
            <a:r>
              <a:rPr lang="en-US" sz="2400" dirty="0" smtClean="0">
                <a:solidFill>
                  <a:srgbClr val="FFFF99"/>
                </a:solidFill>
                <a:effectLst>
                  <a:outerShdw blurRad="38100" dist="38100" dir="2700000" algn="tl">
                    <a:srgbClr val="000000">
                      <a:alpha val="43137"/>
                    </a:srgbClr>
                  </a:outerShdw>
                </a:effectLst>
              </a:rPr>
              <a:t>, </a:t>
            </a:r>
            <a:r>
              <a:rPr lang="en-US" sz="2400" cap="small" dirty="0" smtClean="0">
                <a:solidFill>
                  <a:srgbClr val="FFFF99"/>
                </a:solidFill>
                <a:effectLst>
                  <a:outerShdw blurRad="38100" dist="38100" dir="2700000" algn="tl">
                    <a:srgbClr val="000000">
                      <a:alpha val="43137"/>
                    </a:srgbClr>
                  </a:outerShdw>
                </a:effectLst>
              </a:rPr>
              <a:t>became a living soul</a:t>
            </a:r>
            <a:r>
              <a:rPr lang="en-US" sz="2400" dirty="0" smtClean="0">
                <a:solidFill>
                  <a:srgbClr val="FFFF99"/>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The last Adam </a:t>
            </a:r>
            <a:r>
              <a:rPr lang="en-US" sz="2400" i="1" dirty="0" smtClean="0">
                <a:solidFill>
                  <a:srgbClr val="FFFF99"/>
                </a:solidFill>
                <a:effectLst>
                  <a:outerShdw blurRad="38100" dist="38100" dir="2700000" algn="tl">
                    <a:srgbClr val="000000">
                      <a:alpha val="43137"/>
                    </a:srgbClr>
                  </a:outerShdw>
                </a:effectLst>
              </a:rPr>
              <a:t>became </a:t>
            </a:r>
            <a:r>
              <a:rPr lang="en-US" sz="2400" dirty="0" smtClean="0">
                <a:solidFill>
                  <a:srgbClr val="FFFF99"/>
                </a:solidFill>
                <a:effectLst>
                  <a:outerShdw blurRad="38100" dist="38100" dir="2700000" algn="tl">
                    <a:srgbClr val="000000">
                      <a:alpha val="43137"/>
                    </a:srgbClr>
                  </a:outerShdw>
                </a:effectLst>
              </a:rPr>
              <a:t>a life-giving spirit.</a:t>
            </a:r>
          </a:p>
          <a:p>
            <a:endParaRPr lang="en-US" sz="10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If Jesus is to be our </a:t>
            </a:r>
            <a:r>
              <a:rPr lang="en-US" sz="2400" b="1" u="sng" dirty="0" smtClean="0">
                <a:solidFill>
                  <a:srgbClr val="FFFF99"/>
                </a:solidFill>
                <a:effectLst>
                  <a:outerShdw blurRad="38100" dist="38100" dir="2700000" algn="tl">
                    <a:srgbClr val="000000">
                      <a:alpha val="43137"/>
                    </a:srgbClr>
                  </a:outerShdw>
                </a:effectLst>
              </a:rPr>
              <a:t>Kinsman-Redeemer</a:t>
            </a:r>
            <a:r>
              <a:rPr lang="en-US" sz="2400" dirty="0" smtClean="0">
                <a:solidFill>
                  <a:srgbClr val="FFFF99"/>
                </a:solidFill>
                <a:effectLst>
                  <a:outerShdw blurRad="38100" dist="38100" dir="2700000" algn="tl">
                    <a:srgbClr val="000000">
                      <a:alpha val="43137"/>
                    </a:srgbClr>
                  </a:outerShdw>
                </a:effectLst>
              </a:rPr>
              <a:t> (Lev. 25) to save us, he must be </a:t>
            </a:r>
            <a:r>
              <a:rPr lang="en-US" sz="2400" u="sng" dirty="0" smtClean="0">
                <a:solidFill>
                  <a:srgbClr val="FFFF99"/>
                </a:solidFill>
                <a:effectLst>
                  <a:outerShdw blurRad="38100" dist="38100" dir="2700000" algn="tl">
                    <a:srgbClr val="000000">
                      <a:alpha val="43137"/>
                    </a:srgbClr>
                  </a:outerShdw>
                </a:effectLst>
              </a:rPr>
              <a:t>related to us by blood</a:t>
            </a:r>
            <a:r>
              <a:rPr lang="en-US" sz="2400" dirty="0" smtClean="0">
                <a:solidFill>
                  <a:srgbClr val="FFFF99"/>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through Adam</a:t>
            </a:r>
            <a:r>
              <a:rPr lang="en-US" sz="2400" dirty="0" smtClean="0">
                <a:solidFill>
                  <a:srgbClr val="FFFF99"/>
                </a:solidFill>
                <a:effectLst>
                  <a:outerShdw blurRad="38100" dist="38100" dir="2700000" algn="tl">
                    <a:srgbClr val="000000">
                      <a:alpha val="43137"/>
                    </a:srgbClr>
                  </a:outerShdw>
                </a:effectLst>
              </a:rPr>
              <a:t>, the father of all men).  Otherwise, the idea attacks the salvation story of our Kinsman-Redeemer saving us.</a:t>
            </a:r>
          </a:p>
          <a:p>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98</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The Bible </a:t>
            </a:r>
            <a:r>
              <a:rPr lang="en-US" sz="3400" b="1"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 </a:t>
            </a: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Adam the First Man</a:t>
            </a:r>
            <a:r>
              <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GDM-Flood 00271"/>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Was there a Worldwide Flood                        or just a Local Flood?</a:t>
            </a:r>
            <a:r>
              <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descr="Ark World flood BD 00847 copy"/>
          <p:cNvSpPr>
            <a:spLocks noGrp="1" noChangeAspect="1" noChangeArrowheads="1"/>
          </p:cNvSpPr>
          <p:nvPr isPhoto="1"/>
        </p:nvSpPr>
        <p:spPr bwMode="auto">
          <a:xfrm>
            <a:off x="3810000" y="0"/>
            <a:ext cx="4410075" cy="6858000"/>
          </a:xfrm>
          <a:prstGeom prst="rect">
            <a:avLst/>
          </a:prstGeom>
          <a:blipFill dpi="0" rotWithShape="1">
            <a:blip r:embed="rId2" cstate="print"/>
            <a:srcRect/>
            <a:stretch>
              <a:fillRect b="-9"/>
            </a:stretch>
          </a:blipFill>
          <a:ln w="9525">
            <a:noFill/>
            <a:miter lim="800000"/>
            <a:headEnd/>
            <a:tailEnd/>
          </a:ln>
          <a:effectLst/>
        </p:spPr>
        <p:txBody>
          <a:bodyPr/>
          <a:lstStyle/>
          <a:p>
            <a:endParaRPr lang="en-US"/>
          </a:p>
        </p:txBody>
      </p:sp>
      <p:sp>
        <p:nvSpPr>
          <p:cNvPr id="5" name="Title 1"/>
          <p:cNvSpPr txBox="1">
            <a:spLocks/>
          </p:cNvSpPr>
          <p:nvPr/>
        </p:nvSpPr>
        <p:spPr>
          <a:xfrm>
            <a:off x="228600" y="228600"/>
            <a:ext cx="3429000" cy="19812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Was Noah’s Ark Really Needed?</a:t>
            </a:r>
            <a:r>
              <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lang="en-US" sz="3200" b="1"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Noah’s Ark ?</a:t>
            </a:r>
            <a: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pic>
        <p:nvPicPr>
          <p:cNvPr id="2" name="Picture 2"/>
          <p:cNvPicPr>
            <a:picLocks noChangeAspect="1" noChangeArrowheads="1"/>
          </p:cNvPicPr>
          <p:nvPr/>
        </p:nvPicPr>
        <p:blipFill>
          <a:blip r:embed="rId2" cstate="print"/>
          <a:srcRect/>
          <a:stretch>
            <a:fillRect/>
          </a:stretch>
        </p:blipFill>
        <p:spPr bwMode="auto">
          <a:xfrm>
            <a:off x="533400" y="739696"/>
            <a:ext cx="7924800" cy="595080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990600"/>
            <a:ext cx="8763000" cy="533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Genesis 6-8   </a:t>
            </a:r>
            <a:endParaRPr lang="en-US" sz="2400" dirty="0" smtClean="0">
              <a:effectLst>
                <a:outerShdw blurRad="38100" dist="38100" dir="2700000" algn="tl">
                  <a:srgbClr val="000000">
                    <a:alpha val="43137"/>
                  </a:srgbClr>
                </a:outerShdw>
              </a:effectLst>
            </a:endParaRPr>
          </a:p>
          <a:p>
            <a:pPr marL="182880" indent="-182880"/>
            <a:r>
              <a:rPr lang="en-US" sz="2400" b="1" dirty="0" smtClean="0">
                <a:solidFill>
                  <a:srgbClr val="FFFF99"/>
                </a:solidFill>
                <a:effectLst>
                  <a:outerShdw blurRad="38100" dist="38100" dir="2700000" algn="tl">
                    <a:srgbClr val="000000">
                      <a:alpha val="43137"/>
                    </a:srgbClr>
                  </a:outerShdw>
                </a:effectLst>
              </a:rPr>
              <a:t>6:17</a:t>
            </a:r>
            <a:r>
              <a:rPr lang="en-US" sz="2400" dirty="0" smtClean="0">
                <a:solidFill>
                  <a:srgbClr val="FFFF99"/>
                </a:solidFill>
                <a:effectLst>
                  <a:outerShdw blurRad="38100" dist="38100" dir="2700000" algn="tl">
                    <a:srgbClr val="000000">
                      <a:alpha val="43137"/>
                    </a:srgbClr>
                  </a:outerShdw>
                </a:effectLst>
              </a:rPr>
              <a:t>   “Behold, I, even I am bringing the flood of water upon the earth, </a:t>
            </a:r>
            <a:r>
              <a:rPr lang="en-US" sz="2400" b="1" u="sng" dirty="0" smtClean="0">
                <a:solidFill>
                  <a:srgbClr val="FFFF99"/>
                </a:solidFill>
                <a:effectLst>
                  <a:outerShdw blurRad="38100" dist="38100" dir="2700000" algn="tl">
                    <a:srgbClr val="000000">
                      <a:alpha val="43137"/>
                    </a:srgbClr>
                  </a:outerShdw>
                </a:effectLst>
              </a:rPr>
              <a:t>to destroy</a:t>
            </a:r>
            <a:r>
              <a:rPr lang="en-US" sz="2400" u="sng" dirty="0" smtClean="0">
                <a:solidFill>
                  <a:srgbClr val="FFFF99"/>
                </a:solidFill>
                <a:effectLst>
                  <a:outerShdw blurRad="38100" dist="38100" dir="2700000" algn="tl">
                    <a:srgbClr val="000000">
                      <a:alpha val="43137"/>
                    </a:srgbClr>
                  </a:outerShdw>
                </a:effectLst>
              </a:rPr>
              <a:t> </a:t>
            </a:r>
            <a:r>
              <a:rPr lang="en-US" sz="2400" b="1" u="sng" dirty="0" smtClean="0">
                <a:solidFill>
                  <a:srgbClr val="FFFF99"/>
                </a:solidFill>
                <a:effectLst>
                  <a:outerShdw blurRad="38100" dist="38100" dir="2700000" algn="tl">
                    <a:srgbClr val="000000">
                      <a:alpha val="43137"/>
                    </a:srgbClr>
                  </a:outerShdw>
                </a:effectLst>
              </a:rPr>
              <a:t>all flesh</a:t>
            </a:r>
            <a:r>
              <a:rPr lang="en-US" sz="2400" u="sng" dirty="0" smtClean="0">
                <a:solidFill>
                  <a:srgbClr val="FFFF99"/>
                </a:solidFill>
                <a:effectLst>
                  <a:outerShdw blurRad="38100" dist="38100" dir="2700000" algn="tl">
                    <a:srgbClr val="000000">
                      <a:alpha val="43137"/>
                    </a:srgbClr>
                  </a:outerShdw>
                </a:effectLst>
              </a:rPr>
              <a:t> in which is the breath of life, </a:t>
            </a:r>
            <a:r>
              <a:rPr lang="en-US" sz="2400" b="1" u="sng" dirty="0" smtClean="0">
                <a:solidFill>
                  <a:srgbClr val="FFFF99"/>
                </a:solidFill>
                <a:effectLst>
                  <a:outerShdw blurRad="38100" dist="38100" dir="2700000" algn="tl">
                    <a:srgbClr val="000000">
                      <a:alpha val="43137"/>
                    </a:srgbClr>
                  </a:outerShdw>
                </a:effectLst>
              </a:rPr>
              <a:t>from under heaven</a:t>
            </a:r>
            <a:r>
              <a:rPr lang="en-US" sz="2400" dirty="0" smtClean="0">
                <a:solidFill>
                  <a:srgbClr val="FFFF99"/>
                </a:solidFill>
                <a:effectLst>
                  <a:outerShdw blurRad="38100" dist="38100" dir="2700000" algn="tl">
                    <a:srgbClr val="000000">
                      <a:alpha val="43137"/>
                    </a:srgbClr>
                  </a:outerShdw>
                </a:effectLst>
              </a:rPr>
              <a:t>;</a:t>
            </a:r>
            <a:r>
              <a:rPr lang="en-US" sz="2400" u="sng" dirty="0" smtClean="0">
                <a:solidFill>
                  <a:srgbClr val="FFFF99"/>
                </a:solidFill>
                <a:effectLst>
                  <a:outerShdw blurRad="38100" dist="38100" dir="2700000" algn="tl">
                    <a:srgbClr val="000000">
                      <a:alpha val="43137"/>
                    </a:srgbClr>
                  </a:outerShdw>
                </a:effectLst>
              </a:rPr>
              <a:t> </a:t>
            </a:r>
            <a:r>
              <a:rPr lang="en-US" sz="2400" b="1" u="sng" dirty="0" smtClean="0">
                <a:solidFill>
                  <a:srgbClr val="FFFF99"/>
                </a:solidFill>
                <a:effectLst>
                  <a:outerShdw blurRad="38100" dist="38100" dir="2700000" algn="tl">
                    <a:srgbClr val="000000">
                      <a:alpha val="43137"/>
                    </a:srgbClr>
                  </a:outerShdw>
                </a:effectLst>
              </a:rPr>
              <a:t>everything that is on the earth shall perish.</a:t>
            </a:r>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solidFill>
                  <a:srgbClr val="FFFF99"/>
                </a:solidFill>
                <a:effectLst>
                  <a:outerShdw blurRad="38100" dist="38100" dir="2700000" algn="tl">
                    <a:srgbClr val="000000">
                      <a:alpha val="43137"/>
                    </a:srgbClr>
                  </a:outerShdw>
                </a:effectLst>
              </a:rPr>
              <a:t>6:20   </a:t>
            </a:r>
            <a:r>
              <a:rPr lang="en-US" sz="2400" dirty="0" smtClean="0">
                <a:solidFill>
                  <a:srgbClr val="FFFF99"/>
                </a:solidFill>
                <a:effectLst>
                  <a:outerShdw blurRad="38100" dist="38100" dir="2700000" algn="tl">
                    <a:srgbClr val="000000">
                      <a:alpha val="43137"/>
                    </a:srgbClr>
                  </a:outerShdw>
                </a:effectLst>
              </a:rPr>
              <a:t>… two of every </a:t>
            </a:r>
            <a:r>
              <a:rPr lang="en-US" sz="2400" i="1" dirty="0" smtClean="0">
                <a:solidFill>
                  <a:srgbClr val="FFFF99"/>
                </a:solidFill>
                <a:effectLst>
                  <a:outerShdw blurRad="38100" dist="38100" dir="2700000" algn="tl">
                    <a:srgbClr val="000000">
                      <a:alpha val="43137"/>
                    </a:srgbClr>
                  </a:outerShdw>
                </a:effectLst>
              </a:rPr>
              <a:t>kind </a:t>
            </a:r>
            <a:r>
              <a:rPr lang="en-US" sz="2400" dirty="0" smtClean="0">
                <a:solidFill>
                  <a:srgbClr val="FFFF99"/>
                </a:solidFill>
                <a:effectLst>
                  <a:outerShdw blurRad="38100" dist="38100" dir="2700000" algn="tl">
                    <a:srgbClr val="000000">
                      <a:alpha val="43137"/>
                    </a:srgbClr>
                  </a:outerShdw>
                </a:effectLst>
              </a:rPr>
              <a:t>will come to you </a:t>
            </a:r>
            <a:r>
              <a:rPr lang="en-US" sz="2400" b="1" u="sng" dirty="0" smtClean="0">
                <a:solidFill>
                  <a:srgbClr val="FFFF99"/>
                </a:solidFill>
                <a:effectLst>
                  <a:outerShdw blurRad="38100" dist="38100" dir="2700000" algn="tl">
                    <a:srgbClr val="000000">
                      <a:alpha val="43137"/>
                    </a:srgbClr>
                  </a:outerShdw>
                </a:effectLst>
              </a:rPr>
              <a:t>to keep </a:t>
            </a:r>
            <a:r>
              <a:rPr lang="en-US" sz="2400" b="1" i="1" u="sng" dirty="0" smtClean="0">
                <a:solidFill>
                  <a:srgbClr val="FFFF99"/>
                </a:solidFill>
                <a:effectLst>
                  <a:outerShdw blurRad="38100" dist="38100" dir="2700000" algn="tl">
                    <a:srgbClr val="000000">
                      <a:alpha val="43137"/>
                    </a:srgbClr>
                  </a:outerShdw>
                </a:effectLst>
              </a:rPr>
              <a:t>them </a:t>
            </a:r>
            <a:r>
              <a:rPr lang="en-US" sz="2400" b="1" u="sng" dirty="0" smtClean="0">
                <a:solidFill>
                  <a:srgbClr val="FFFF99"/>
                </a:solidFill>
                <a:effectLst>
                  <a:outerShdw blurRad="38100" dist="38100" dir="2700000" algn="tl">
                    <a:srgbClr val="000000">
                      <a:alpha val="43137"/>
                    </a:srgbClr>
                  </a:outerShdw>
                </a:effectLst>
              </a:rPr>
              <a:t>alive</a:t>
            </a:r>
            <a:r>
              <a:rPr lang="en-US" sz="2400" dirty="0" smtClean="0">
                <a:solidFill>
                  <a:srgbClr val="FFFF99"/>
                </a:solidFill>
                <a:effectLst>
                  <a:outerShdw blurRad="38100" dist="38100" dir="2700000" algn="tl">
                    <a:srgbClr val="000000">
                      <a:alpha val="43137"/>
                    </a:srgbClr>
                  </a:outerShdw>
                </a:effectLst>
              </a:rPr>
              <a:t>.</a:t>
            </a:r>
          </a:p>
          <a:p>
            <a:pPr marL="182880" indent="-182880"/>
            <a:r>
              <a:rPr lang="en-US" sz="2400" b="1" dirty="0" smtClean="0">
                <a:solidFill>
                  <a:srgbClr val="FFFF99"/>
                </a:solidFill>
                <a:effectLst>
                  <a:outerShdw blurRad="38100" dist="38100" dir="2700000" algn="tl">
                    <a:srgbClr val="000000">
                      <a:alpha val="43137"/>
                    </a:srgbClr>
                  </a:outerShdw>
                </a:effectLst>
              </a:rPr>
              <a:t>7:3</a:t>
            </a:r>
            <a:r>
              <a:rPr lang="en-US" sz="2400" dirty="0" smtClean="0">
                <a:solidFill>
                  <a:srgbClr val="FFFF99"/>
                </a:solidFill>
                <a:effectLst>
                  <a:outerShdw blurRad="38100" dist="38100" dir="2700000" algn="tl">
                    <a:srgbClr val="000000">
                      <a:alpha val="43137"/>
                    </a:srgbClr>
                  </a:outerShdw>
                </a:effectLst>
              </a:rPr>
              <a:t>   … by sevens, male and female, </a:t>
            </a:r>
            <a:r>
              <a:rPr lang="en-US" sz="2400" u="sng" dirty="0" smtClean="0">
                <a:solidFill>
                  <a:srgbClr val="FFFF99"/>
                </a:solidFill>
                <a:effectLst>
                  <a:outerShdw blurRad="38100" dist="38100" dir="2700000" algn="tl">
                    <a:srgbClr val="000000">
                      <a:alpha val="43137"/>
                    </a:srgbClr>
                  </a:outerShdw>
                </a:effectLst>
              </a:rPr>
              <a:t>to keep offspring alive </a:t>
            </a:r>
            <a:r>
              <a:rPr lang="en-US" sz="2400" b="1" u="sng" dirty="0" smtClean="0">
                <a:solidFill>
                  <a:srgbClr val="FFFF99"/>
                </a:solidFill>
                <a:effectLst>
                  <a:outerShdw blurRad="38100" dist="38100" dir="2700000" algn="tl">
                    <a:srgbClr val="000000">
                      <a:alpha val="43137"/>
                    </a:srgbClr>
                  </a:outerShdw>
                </a:effectLst>
              </a:rPr>
              <a:t>on the face of all the earth</a:t>
            </a:r>
            <a:r>
              <a:rPr lang="en-US" sz="2400" dirty="0" smtClean="0">
                <a:solidFill>
                  <a:srgbClr val="FFFF99"/>
                </a:solidFill>
                <a:effectLst>
                  <a:outerShdw blurRad="38100" dist="38100" dir="2700000" algn="tl">
                    <a:srgbClr val="000000">
                      <a:alpha val="43137"/>
                    </a:srgbClr>
                  </a:outerShdw>
                </a:effectLst>
              </a:rPr>
              <a:t>.</a:t>
            </a:r>
          </a:p>
          <a:p>
            <a:pPr marL="182880" indent="-182880"/>
            <a:r>
              <a:rPr lang="en-US" sz="2400" b="1" dirty="0" smtClean="0">
                <a:solidFill>
                  <a:srgbClr val="FFFF99"/>
                </a:solidFill>
                <a:effectLst>
                  <a:outerShdw blurRad="38100" dist="38100" dir="2700000" algn="tl">
                    <a:srgbClr val="000000">
                      <a:alpha val="43137"/>
                    </a:srgbClr>
                  </a:outerShdw>
                </a:effectLst>
              </a:rPr>
              <a:t>7:4</a:t>
            </a:r>
            <a:r>
              <a:rPr lang="en-US" sz="2400" dirty="0" smtClean="0">
                <a:solidFill>
                  <a:srgbClr val="FFFF99"/>
                </a:solidFill>
                <a:effectLst>
                  <a:outerShdw blurRad="38100" dist="38100" dir="2700000" algn="tl">
                    <a:srgbClr val="000000">
                      <a:alpha val="43137"/>
                    </a:srgbClr>
                  </a:outerShdw>
                </a:effectLst>
              </a:rPr>
              <a:t>   … I will send </a:t>
            </a:r>
            <a:r>
              <a:rPr lang="en-US" sz="2400" u="sng" dirty="0" smtClean="0">
                <a:solidFill>
                  <a:srgbClr val="FFFF99"/>
                </a:solidFill>
                <a:effectLst>
                  <a:outerShdw blurRad="38100" dist="38100" dir="2700000" algn="tl">
                    <a:srgbClr val="000000">
                      <a:alpha val="43137"/>
                    </a:srgbClr>
                  </a:outerShdw>
                </a:effectLst>
              </a:rPr>
              <a:t>rain on the earth forty days and forty nights</a:t>
            </a:r>
            <a:r>
              <a:rPr lang="en-US" sz="2400" dirty="0" smtClean="0">
                <a:solidFill>
                  <a:srgbClr val="FFFF99"/>
                </a:solidFill>
                <a:effectLst>
                  <a:outerShdw blurRad="38100" dist="38100" dir="2700000" algn="tl">
                    <a:srgbClr val="000000">
                      <a:alpha val="43137"/>
                    </a:srgbClr>
                  </a:outerShdw>
                </a:effectLst>
              </a:rPr>
              <a:t>; and </a:t>
            </a:r>
            <a:r>
              <a:rPr lang="en-US" sz="2400" u="sng" dirty="0" smtClean="0">
                <a:solidFill>
                  <a:srgbClr val="FFFF99"/>
                </a:solidFill>
                <a:effectLst>
                  <a:outerShdw blurRad="38100" dist="38100" dir="2700000" algn="tl">
                    <a:srgbClr val="000000">
                      <a:alpha val="43137"/>
                    </a:srgbClr>
                  </a:outerShdw>
                </a:effectLst>
              </a:rPr>
              <a:t>I will blot out from the face of the land </a:t>
            </a:r>
            <a:r>
              <a:rPr lang="en-US" sz="2400" b="1" u="sng" dirty="0" smtClean="0">
                <a:solidFill>
                  <a:srgbClr val="FFFF99"/>
                </a:solidFill>
                <a:effectLst>
                  <a:outerShdw blurRad="38100" dist="38100" dir="2700000" algn="tl">
                    <a:srgbClr val="000000">
                      <a:alpha val="43137"/>
                    </a:srgbClr>
                  </a:outerShdw>
                </a:effectLst>
              </a:rPr>
              <a:t>every living thing</a:t>
            </a:r>
            <a:r>
              <a:rPr lang="en-US" sz="2400" u="sng" dirty="0" smtClean="0">
                <a:solidFill>
                  <a:srgbClr val="FFFF99"/>
                </a:solidFill>
                <a:effectLst>
                  <a:outerShdw blurRad="38100" dist="38100" dir="2700000" algn="tl">
                    <a:srgbClr val="000000">
                      <a:alpha val="43137"/>
                    </a:srgbClr>
                  </a:outerShdw>
                </a:effectLst>
              </a:rPr>
              <a:t> that I have made.”</a:t>
            </a:r>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solidFill>
                  <a:srgbClr val="FFFF99"/>
                </a:solidFill>
                <a:effectLst>
                  <a:outerShdw blurRad="38100" dist="38100" dir="2700000" algn="tl">
                    <a:srgbClr val="000000">
                      <a:alpha val="43137"/>
                    </a:srgbClr>
                  </a:outerShdw>
                </a:effectLst>
              </a:rPr>
              <a:t>7:11</a:t>
            </a:r>
            <a:r>
              <a:rPr lang="en-US" sz="2400" dirty="0" smtClean="0">
                <a:solidFill>
                  <a:srgbClr val="FFFF99"/>
                </a:solidFill>
                <a:effectLst>
                  <a:outerShdw blurRad="38100" dist="38100" dir="2700000" algn="tl">
                    <a:srgbClr val="000000">
                      <a:alpha val="43137"/>
                    </a:srgbClr>
                  </a:outerShdw>
                </a:effectLst>
              </a:rPr>
              <a:t>   … on the same day </a:t>
            </a:r>
            <a:r>
              <a:rPr lang="en-US" sz="2400" u="sng" dirty="0" smtClean="0">
                <a:solidFill>
                  <a:srgbClr val="FFFF99"/>
                </a:solidFill>
                <a:effectLst>
                  <a:outerShdw blurRad="38100" dist="38100" dir="2700000" algn="tl">
                    <a:srgbClr val="000000">
                      <a:alpha val="43137"/>
                    </a:srgbClr>
                  </a:outerShdw>
                </a:effectLst>
              </a:rPr>
              <a:t>all the fountains of the great deep burst open</a:t>
            </a:r>
            <a:r>
              <a:rPr lang="en-US" sz="2400" dirty="0" smtClean="0">
                <a:solidFill>
                  <a:srgbClr val="FFFF99"/>
                </a:solidFill>
                <a:effectLst>
                  <a:outerShdw blurRad="38100" dist="38100" dir="2700000" algn="tl">
                    <a:srgbClr val="000000">
                      <a:alpha val="43137"/>
                    </a:srgbClr>
                  </a:outerShdw>
                </a:effectLst>
              </a:rPr>
              <a:t>, and the </a:t>
            </a:r>
            <a:r>
              <a:rPr lang="en-US" sz="2400" u="sng" dirty="0" smtClean="0">
                <a:solidFill>
                  <a:srgbClr val="FFFF99"/>
                </a:solidFill>
                <a:effectLst>
                  <a:outerShdw blurRad="38100" dist="38100" dir="2700000" algn="tl">
                    <a:srgbClr val="000000">
                      <a:alpha val="43137"/>
                    </a:srgbClr>
                  </a:outerShdw>
                </a:effectLst>
              </a:rPr>
              <a:t>floodgates of the sky were opened</a:t>
            </a:r>
            <a:r>
              <a:rPr lang="en-US" sz="2400" dirty="0" smtClean="0">
                <a:solidFill>
                  <a:srgbClr val="FFFF99"/>
                </a:solidFill>
                <a:effectLst>
                  <a:outerShdw blurRad="38100" dist="38100" dir="2700000" algn="tl">
                    <a:srgbClr val="000000">
                      <a:alpha val="43137"/>
                    </a:srgbClr>
                  </a:outerShdw>
                </a:effectLst>
              </a:rPr>
              <a:t>.</a:t>
            </a:r>
          </a:p>
          <a:p>
            <a:pPr marL="182880" indent="-182880"/>
            <a:r>
              <a:rPr lang="en-US" sz="2400" b="1" dirty="0" smtClean="0">
                <a:solidFill>
                  <a:srgbClr val="FFFF99"/>
                </a:solidFill>
                <a:effectLst>
                  <a:outerShdw blurRad="38100" dist="38100" dir="2700000" algn="tl">
                    <a:srgbClr val="000000">
                      <a:alpha val="43137"/>
                    </a:srgbClr>
                  </a:outerShdw>
                </a:effectLst>
              </a:rPr>
              <a:t>7:12</a:t>
            </a:r>
            <a:r>
              <a:rPr lang="en-US" sz="2400" dirty="0" smtClean="0">
                <a:solidFill>
                  <a:srgbClr val="FFFF99"/>
                </a:solidFill>
                <a:effectLst>
                  <a:outerShdw blurRad="38100" dist="38100" dir="2700000" algn="tl">
                    <a:srgbClr val="000000">
                      <a:alpha val="43137"/>
                    </a:srgbClr>
                  </a:outerShdw>
                </a:effectLst>
              </a:rPr>
              <a:t>   The </a:t>
            </a:r>
            <a:r>
              <a:rPr lang="en-US" sz="2400" u="sng" dirty="0" smtClean="0">
                <a:solidFill>
                  <a:srgbClr val="FFFF99"/>
                </a:solidFill>
                <a:effectLst>
                  <a:outerShdw blurRad="38100" dist="38100" dir="2700000" algn="tl">
                    <a:srgbClr val="000000">
                      <a:alpha val="43137"/>
                    </a:srgbClr>
                  </a:outerShdw>
                </a:effectLst>
              </a:rPr>
              <a:t>rain fell</a:t>
            </a:r>
            <a:r>
              <a:rPr lang="en-US" sz="2400" dirty="0" smtClean="0">
                <a:solidFill>
                  <a:srgbClr val="FFFF99"/>
                </a:solidFill>
                <a:effectLst>
                  <a:outerShdw blurRad="38100" dist="38100" dir="2700000" algn="tl">
                    <a:srgbClr val="000000">
                      <a:alpha val="43137"/>
                    </a:srgbClr>
                  </a:outerShdw>
                </a:effectLst>
              </a:rPr>
              <a:t> upon the earth for </a:t>
            </a:r>
            <a:r>
              <a:rPr lang="en-US" sz="2400" u="sng" dirty="0" smtClean="0">
                <a:solidFill>
                  <a:srgbClr val="FFFF99"/>
                </a:solidFill>
                <a:effectLst>
                  <a:outerShdw blurRad="38100" dist="38100" dir="2700000" algn="tl">
                    <a:srgbClr val="000000">
                      <a:alpha val="43137"/>
                    </a:srgbClr>
                  </a:outerShdw>
                </a:effectLst>
              </a:rPr>
              <a:t>forty days and forty nights</a:t>
            </a:r>
            <a:r>
              <a:rPr lang="en-US" sz="2400" dirty="0" smtClean="0">
                <a:solidFill>
                  <a:srgbClr val="FFFF99"/>
                </a:solidFill>
                <a:effectLst>
                  <a:outerShdw blurRad="38100" dist="38100" dir="2700000" algn="tl">
                    <a:srgbClr val="000000">
                      <a:alpha val="43137"/>
                    </a:srgbClr>
                  </a:outerShdw>
                </a:effectLst>
              </a:rPr>
              <a:t>.</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102</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2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Worldwide Flood?  What does the Bible say?</a:t>
            </a:r>
            <a: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762000"/>
            <a:ext cx="87630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Genesis 6-8   </a:t>
            </a:r>
            <a:endParaRPr lang="en-US" sz="2400" dirty="0" smtClean="0">
              <a:effectLst>
                <a:outerShdw blurRad="38100" dist="38100" dir="2700000" algn="tl">
                  <a:srgbClr val="000000">
                    <a:alpha val="43137"/>
                  </a:srgbClr>
                </a:outerShdw>
              </a:effectLst>
            </a:endParaRPr>
          </a:p>
          <a:p>
            <a:pPr marL="182880" indent="-182880"/>
            <a:r>
              <a:rPr lang="en-US" sz="2400" b="1" dirty="0" smtClean="0">
                <a:solidFill>
                  <a:srgbClr val="FFFF99"/>
                </a:solidFill>
                <a:effectLst>
                  <a:outerShdw blurRad="38100" dist="38100" dir="2700000" algn="tl">
                    <a:srgbClr val="000000">
                      <a:alpha val="43137"/>
                    </a:srgbClr>
                  </a:outerShdw>
                </a:effectLst>
              </a:rPr>
              <a:t>7:19</a:t>
            </a:r>
            <a:r>
              <a:rPr lang="en-US" sz="2400" dirty="0" smtClean="0">
                <a:solidFill>
                  <a:srgbClr val="FFFF99"/>
                </a:solidFill>
                <a:effectLst>
                  <a:outerShdw blurRad="38100" dist="38100" dir="2700000" algn="tl">
                    <a:srgbClr val="000000">
                      <a:alpha val="43137"/>
                    </a:srgbClr>
                  </a:outerShdw>
                </a:effectLst>
              </a:rPr>
              <a:t>   The water prevailed more and more upon the earth, so that </a:t>
            </a:r>
            <a:r>
              <a:rPr lang="en-US" sz="2400" b="1" u="sng" dirty="0" smtClean="0">
                <a:solidFill>
                  <a:srgbClr val="FFFF99"/>
                </a:solidFill>
                <a:effectLst>
                  <a:outerShdw blurRad="38100" dist="38100" dir="2700000" algn="tl">
                    <a:srgbClr val="000000">
                      <a:alpha val="43137"/>
                    </a:srgbClr>
                  </a:outerShdw>
                </a:effectLst>
              </a:rPr>
              <a:t>all the high mountains everywhere under the heavens were covered.</a:t>
            </a:r>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solidFill>
                  <a:srgbClr val="FFFF99"/>
                </a:solidFill>
                <a:effectLst>
                  <a:outerShdw blurRad="38100" dist="38100" dir="2700000" algn="tl">
                    <a:srgbClr val="000000">
                      <a:alpha val="43137"/>
                    </a:srgbClr>
                  </a:outerShdw>
                </a:effectLst>
              </a:rPr>
              <a:t>7:20</a:t>
            </a:r>
            <a:r>
              <a:rPr lang="en-US" sz="2400" dirty="0" smtClean="0">
                <a:solidFill>
                  <a:srgbClr val="FFFF99"/>
                </a:solidFill>
                <a:effectLst>
                  <a:outerShdw blurRad="38100" dist="38100" dir="2700000" algn="tl">
                    <a:srgbClr val="000000">
                      <a:alpha val="43137"/>
                    </a:srgbClr>
                  </a:outerShdw>
                </a:effectLst>
              </a:rPr>
              <a:t>   The water prevailed </a:t>
            </a:r>
            <a:r>
              <a:rPr lang="en-US" sz="2400" u="sng" dirty="0" smtClean="0">
                <a:solidFill>
                  <a:srgbClr val="FFFF99"/>
                </a:solidFill>
                <a:effectLst>
                  <a:outerShdw blurRad="38100" dist="38100" dir="2700000" algn="tl">
                    <a:srgbClr val="000000">
                      <a:alpha val="43137"/>
                    </a:srgbClr>
                  </a:outerShdw>
                </a:effectLst>
              </a:rPr>
              <a:t>fifteen cubits higher</a:t>
            </a:r>
            <a:r>
              <a:rPr lang="en-US" sz="2400" dirty="0" smtClean="0">
                <a:solidFill>
                  <a:srgbClr val="FFFF99"/>
                </a:solidFill>
                <a:effectLst>
                  <a:outerShdw blurRad="38100" dist="38100" dir="2700000" algn="tl">
                    <a:srgbClr val="000000">
                      <a:alpha val="43137"/>
                    </a:srgbClr>
                  </a:outerShdw>
                </a:effectLst>
              </a:rPr>
              <a:t>, and </a:t>
            </a:r>
            <a:r>
              <a:rPr lang="en-US" sz="2400" b="1" u="sng" dirty="0" smtClean="0">
                <a:solidFill>
                  <a:srgbClr val="FFFF99"/>
                </a:solidFill>
                <a:effectLst>
                  <a:outerShdw blurRad="38100" dist="38100" dir="2700000" algn="tl">
                    <a:srgbClr val="000000">
                      <a:alpha val="43137"/>
                    </a:srgbClr>
                  </a:outerShdw>
                </a:effectLst>
              </a:rPr>
              <a:t>the mountains were covered</a:t>
            </a:r>
            <a:r>
              <a:rPr lang="en-US" sz="2400" dirty="0" smtClean="0">
                <a:solidFill>
                  <a:srgbClr val="FFFF99"/>
                </a:solidFill>
                <a:effectLst>
                  <a:outerShdw blurRad="38100" dist="38100" dir="2700000" algn="tl">
                    <a:srgbClr val="000000">
                      <a:alpha val="43137"/>
                    </a:srgbClr>
                  </a:outerShdw>
                </a:effectLst>
              </a:rPr>
              <a:t>.</a:t>
            </a:r>
          </a:p>
          <a:p>
            <a:pPr marL="182880" indent="-182880"/>
            <a:r>
              <a:rPr lang="en-US" sz="2400" b="1" dirty="0" smtClean="0">
                <a:solidFill>
                  <a:srgbClr val="FFFF99"/>
                </a:solidFill>
                <a:effectLst>
                  <a:outerShdw blurRad="38100" dist="38100" dir="2700000" algn="tl">
                    <a:srgbClr val="000000">
                      <a:alpha val="43137"/>
                    </a:srgbClr>
                  </a:outerShdw>
                </a:effectLst>
              </a:rPr>
              <a:t>7:21</a:t>
            </a:r>
            <a:r>
              <a:rPr lang="en-US" sz="2400" dirty="0" smtClean="0">
                <a:solidFill>
                  <a:srgbClr val="FFFF99"/>
                </a:solidFill>
                <a:effectLst>
                  <a:outerShdw blurRad="38100" dist="38100" dir="2700000" algn="tl">
                    <a:srgbClr val="000000">
                      <a:alpha val="43137"/>
                    </a:srgbClr>
                  </a:outerShdw>
                </a:effectLst>
              </a:rPr>
              <a:t>   </a:t>
            </a:r>
            <a:r>
              <a:rPr lang="en-US" sz="2400" b="1" u="sng" dirty="0" smtClean="0">
                <a:solidFill>
                  <a:srgbClr val="FFFF99"/>
                </a:solidFill>
                <a:effectLst>
                  <a:outerShdw blurRad="38100" dist="38100" dir="2700000" algn="tl">
                    <a:srgbClr val="000000">
                      <a:alpha val="43137"/>
                    </a:srgbClr>
                  </a:outerShdw>
                </a:effectLst>
              </a:rPr>
              <a:t>All flesh that moved on the earth perished, birds and cattle and beasts and every swarming thing that swarms upon the earth, and all mankind</a:t>
            </a:r>
            <a:r>
              <a:rPr lang="en-US" sz="2400" dirty="0" smtClean="0">
                <a:solidFill>
                  <a:srgbClr val="FFFF99"/>
                </a:solidFill>
                <a:effectLst>
                  <a:outerShdw blurRad="38100" dist="38100" dir="2700000" algn="tl">
                    <a:srgbClr val="000000">
                      <a:alpha val="43137"/>
                    </a:srgbClr>
                  </a:outerShdw>
                </a:effectLst>
              </a:rPr>
              <a:t>;</a:t>
            </a:r>
          </a:p>
          <a:p>
            <a:pPr marL="182880" indent="-182880"/>
            <a:r>
              <a:rPr lang="en-US" sz="2400" b="1" dirty="0" smtClean="0">
                <a:solidFill>
                  <a:srgbClr val="FFFF99"/>
                </a:solidFill>
                <a:effectLst>
                  <a:outerShdw blurRad="38100" dist="38100" dir="2700000" algn="tl">
                    <a:srgbClr val="000000">
                      <a:alpha val="43137"/>
                    </a:srgbClr>
                  </a:outerShdw>
                </a:effectLst>
              </a:rPr>
              <a:t>7:22</a:t>
            </a:r>
            <a:r>
              <a:rPr lang="en-US" sz="2400" dirty="0" smtClean="0">
                <a:solidFill>
                  <a:srgbClr val="FFFF99"/>
                </a:solidFill>
                <a:effectLst>
                  <a:outerShdw blurRad="38100" dist="38100" dir="2700000" algn="tl">
                    <a:srgbClr val="000000">
                      <a:alpha val="43137"/>
                    </a:srgbClr>
                  </a:outerShdw>
                </a:effectLst>
              </a:rPr>
              <a:t>	of </a:t>
            </a:r>
            <a:r>
              <a:rPr lang="en-US" sz="2400" b="1" u="sng" dirty="0" smtClean="0">
                <a:solidFill>
                  <a:srgbClr val="FFFF99"/>
                </a:solidFill>
                <a:effectLst>
                  <a:outerShdw blurRad="38100" dist="38100" dir="2700000" algn="tl">
                    <a:srgbClr val="000000">
                      <a:alpha val="43137"/>
                    </a:srgbClr>
                  </a:outerShdw>
                </a:effectLst>
              </a:rPr>
              <a:t>all</a:t>
            </a:r>
            <a:r>
              <a:rPr lang="en-US" sz="2400" u="sng" dirty="0" smtClean="0">
                <a:solidFill>
                  <a:srgbClr val="FFFF99"/>
                </a:solidFill>
                <a:effectLst>
                  <a:outerShdw blurRad="38100" dist="38100" dir="2700000" algn="tl">
                    <a:srgbClr val="000000">
                      <a:alpha val="43137"/>
                    </a:srgbClr>
                  </a:outerShdw>
                </a:effectLst>
              </a:rPr>
              <a:t> that was on the dry land, </a:t>
            </a:r>
            <a:r>
              <a:rPr lang="en-US" sz="2400" b="1" u="sng" dirty="0" smtClean="0">
                <a:solidFill>
                  <a:srgbClr val="FFFF99"/>
                </a:solidFill>
                <a:effectLst>
                  <a:outerShdw blurRad="38100" dist="38100" dir="2700000" algn="tl">
                    <a:srgbClr val="000000">
                      <a:alpha val="43137"/>
                    </a:srgbClr>
                  </a:outerShdw>
                </a:effectLst>
              </a:rPr>
              <a:t>all</a:t>
            </a:r>
            <a:r>
              <a:rPr lang="en-US" sz="2400" u="sng" dirty="0" smtClean="0">
                <a:solidFill>
                  <a:srgbClr val="FFFF99"/>
                </a:solidFill>
                <a:effectLst>
                  <a:outerShdw blurRad="38100" dist="38100" dir="2700000" algn="tl">
                    <a:srgbClr val="000000">
                      <a:alpha val="43137"/>
                    </a:srgbClr>
                  </a:outerShdw>
                </a:effectLst>
              </a:rPr>
              <a:t> in whose nostrils was the breath of the spirit of life, </a:t>
            </a:r>
            <a:r>
              <a:rPr lang="en-US" sz="2400" b="1" u="sng" dirty="0" smtClean="0">
                <a:solidFill>
                  <a:srgbClr val="FFFF99"/>
                </a:solidFill>
                <a:effectLst>
                  <a:outerShdw blurRad="38100" dist="38100" dir="2700000" algn="tl">
                    <a:srgbClr val="000000">
                      <a:alpha val="43137"/>
                    </a:srgbClr>
                  </a:outerShdw>
                </a:effectLst>
              </a:rPr>
              <a:t>died</a:t>
            </a:r>
            <a:r>
              <a:rPr lang="en-US" sz="2400" u="sng" dirty="0" smtClean="0">
                <a:solidFill>
                  <a:srgbClr val="FFFF99"/>
                </a:solidFill>
                <a:effectLst>
                  <a:outerShdw blurRad="38100" dist="38100" dir="2700000" algn="tl">
                    <a:srgbClr val="000000">
                      <a:alpha val="43137"/>
                    </a:srgbClr>
                  </a:outerShdw>
                </a:effectLst>
              </a:rPr>
              <a:t>.</a:t>
            </a:r>
          </a:p>
          <a:p>
            <a:pPr marL="182880" indent="-182880"/>
            <a:r>
              <a:rPr lang="en-US" sz="2400" b="1" dirty="0" smtClean="0">
                <a:solidFill>
                  <a:srgbClr val="FFFF99"/>
                </a:solidFill>
                <a:effectLst>
                  <a:outerShdw blurRad="38100" dist="38100" dir="2700000" algn="tl">
                    <a:srgbClr val="000000">
                      <a:alpha val="43137"/>
                    </a:srgbClr>
                  </a:outerShdw>
                </a:effectLst>
              </a:rPr>
              <a:t>7:23</a:t>
            </a:r>
            <a:r>
              <a:rPr lang="en-US" sz="2400" dirty="0" smtClean="0">
                <a:solidFill>
                  <a:srgbClr val="FFFF99"/>
                </a:solidFill>
                <a:effectLst>
                  <a:outerShdw blurRad="38100" dist="38100" dir="2700000" algn="tl">
                    <a:srgbClr val="000000">
                      <a:alpha val="43137"/>
                    </a:srgbClr>
                  </a:outerShdw>
                </a:effectLst>
              </a:rPr>
              <a:t>   … </a:t>
            </a:r>
            <a:r>
              <a:rPr lang="en-US" sz="2400" b="1" u="sng" dirty="0" smtClean="0">
                <a:solidFill>
                  <a:srgbClr val="FFFF99"/>
                </a:solidFill>
                <a:effectLst>
                  <a:outerShdw blurRad="38100" dist="38100" dir="2700000" algn="tl">
                    <a:srgbClr val="000000">
                      <a:alpha val="43137"/>
                    </a:srgbClr>
                  </a:outerShdw>
                </a:effectLst>
              </a:rPr>
              <a:t>He blotted out every living thing that was upon the face of the land</a:t>
            </a:r>
            <a:r>
              <a:rPr lang="en-US" sz="2400" dirty="0" smtClean="0">
                <a:solidFill>
                  <a:srgbClr val="FFFF99"/>
                </a:solidFill>
                <a:effectLst>
                  <a:outerShdw blurRad="38100" dist="38100" dir="2700000" algn="tl">
                    <a:srgbClr val="000000">
                      <a:alpha val="43137"/>
                    </a:srgbClr>
                  </a:outerShdw>
                </a:effectLst>
              </a:rPr>
              <a:t>, from man to animals to creeping things and to birds of the sky, and </a:t>
            </a:r>
            <a:r>
              <a:rPr lang="en-US" sz="2400" b="1" u="sng" dirty="0" smtClean="0">
                <a:solidFill>
                  <a:srgbClr val="FFFF99"/>
                </a:solidFill>
                <a:effectLst>
                  <a:outerShdw blurRad="38100" dist="38100" dir="2700000" algn="tl">
                    <a:srgbClr val="000000">
                      <a:alpha val="43137"/>
                    </a:srgbClr>
                  </a:outerShdw>
                </a:effectLst>
              </a:rPr>
              <a:t>they were blotted out from the earth</a:t>
            </a:r>
            <a:r>
              <a:rPr lang="en-US" sz="2400" dirty="0" smtClean="0">
                <a:solidFill>
                  <a:srgbClr val="FFFF99"/>
                </a:solidFill>
                <a:effectLst>
                  <a:outerShdw blurRad="38100" dist="38100" dir="2700000" algn="tl">
                    <a:srgbClr val="000000">
                      <a:alpha val="43137"/>
                    </a:srgbClr>
                  </a:outerShdw>
                </a:effectLst>
              </a:rPr>
              <a:t>; and </a:t>
            </a:r>
            <a:r>
              <a:rPr lang="en-US" sz="2400" b="1" u="sng" dirty="0" smtClean="0">
                <a:solidFill>
                  <a:srgbClr val="FFFF99"/>
                </a:solidFill>
                <a:effectLst>
                  <a:outerShdw blurRad="38100" dist="38100" dir="2700000" algn="tl">
                    <a:srgbClr val="000000">
                      <a:alpha val="43137"/>
                    </a:srgbClr>
                  </a:outerShdw>
                </a:effectLst>
              </a:rPr>
              <a:t>only Noah was left, together with those that were with him in the ark</a:t>
            </a:r>
            <a:r>
              <a:rPr lang="en-US" sz="2400" dirty="0" smtClean="0">
                <a:solidFill>
                  <a:srgbClr val="FFFF99"/>
                </a:solidFill>
                <a:effectLst>
                  <a:outerShdw blurRad="38100" dist="38100" dir="2700000" algn="tl">
                    <a:srgbClr val="000000">
                      <a:alpha val="43137"/>
                    </a:srgbClr>
                  </a:outerShdw>
                </a:effectLst>
              </a:rPr>
              <a:t>.</a:t>
            </a:r>
          </a:p>
          <a:p>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103</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2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Worldwide Flood?  What does the Bible say? </a:t>
            </a:r>
            <a:r>
              <a:rPr kumimoji="0" lang="en-US" sz="20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[Continued]</a:t>
            </a:r>
            <a: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990600"/>
            <a:ext cx="8763000" cy="533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Genesis 6-8   </a:t>
            </a:r>
            <a:endParaRPr lang="en-US" sz="2400" dirty="0" smtClean="0">
              <a:effectLst>
                <a:outerShdw blurRad="38100" dist="38100" dir="2700000" algn="tl">
                  <a:srgbClr val="000000">
                    <a:alpha val="43137"/>
                  </a:srgbClr>
                </a:outerShdw>
              </a:effectLst>
            </a:endParaRPr>
          </a:p>
          <a:p>
            <a:pPr marL="182880" indent="-182880"/>
            <a:r>
              <a:rPr lang="en-US" sz="2400" b="1" dirty="0" smtClean="0">
                <a:solidFill>
                  <a:srgbClr val="FFFF99"/>
                </a:solidFill>
                <a:effectLst>
                  <a:outerShdw blurRad="38100" dist="38100" dir="2700000" algn="tl">
                    <a:srgbClr val="000000">
                      <a:alpha val="43137"/>
                    </a:srgbClr>
                  </a:outerShdw>
                </a:effectLst>
              </a:rPr>
              <a:t>7:24</a:t>
            </a:r>
            <a:r>
              <a:rPr lang="en-US" sz="2400" dirty="0" smtClean="0">
                <a:solidFill>
                  <a:srgbClr val="FFFF99"/>
                </a:solidFill>
                <a:effectLst>
                  <a:outerShdw blurRad="38100" dist="38100" dir="2700000" algn="tl">
                    <a:srgbClr val="000000">
                      <a:alpha val="43137"/>
                    </a:srgbClr>
                  </a:outerShdw>
                </a:effectLst>
              </a:rPr>
              <a:t>   The </a:t>
            </a:r>
            <a:r>
              <a:rPr lang="en-US" sz="2400" u="sng" dirty="0" smtClean="0">
                <a:solidFill>
                  <a:srgbClr val="FFFF99"/>
                </a:solidFill>
                <a:effectLst>
                  <a:outerShdw blurRad="38100" dist="38100" dir="2700000" algn="tl">
                    <a:srgbClr val="000000">
                      <a:alpha val="43137"/>
                    </a:srgbClr>
                  </a:outerShdw>
                </a:effectLst>
              </a:rPr>
              <a:t>water prevailed upon the earth </a:t>
            </a:r>
            <a:r>
              <a:rPr lang="en-US" sz="2400" b="1" u="sng" dirty="0" smtClean="0">
                <a:solidFill>
                  <a:srgbClr val="FFFF99"/>
                </a:solidFill>
                <a:effectLst>
                  <a:outerShdw blurRad="38100" dist="38100" dir="2700000" algn="tl">
                    <a:srgbClr val="000000">
                      <a:alpha val="43137"/>
                    </a:srgbClr>
                  </a:outerShdw>
                </a:effectLst>
              </a:rPr>
              <a:t>one hundred and fifty days</a:t>
            </a:r>
            <a:r>
              <a:rPr lang="en-US" sz="2400" dirty="0" smtClean="0">
                <a:solidFill>
                  <a:srgbClr val="FFFF99"/>
                </a:solidFill>
                <a:effectLst>
                  <a:outerShdw blurRad="38100" dist="38100" dir="2700000" algn="tl">
                    <a:srgbClr val="000000">
                      <a:alpha val="43137"/>
                    </a:srgbClr>
                  </a:outerShdw>
                </a:effectLst>
              </a:rPr>
              <a:t>.</a:t>
            </a:r>
          </a:p>
          <a:p>
            <a:pPr marL="182880" indent="-182880"/>
            <a:r>
              <a:rPr lang="en-US" sz="2400" b="1" dirty="0" smtClean="0">
                <a:solidFill>
                  <a:srgbClr val="FFFF99"/>
                </a:solidFill>
                <a:effectLst>
                  <a:outerShdw blurRad="38100" dist="38100" dir="2700000" algn="tl">
                    <a:srgbClr val="000000">
                      <a:alpha val="43137"/>
                    </a:srgbClr>
                  </a:outerShdw>
                </a:effectLst>
              </a:rPr>
              <a:t>8:4   </a:t>
            </a:r>
            <a:r>
              <a:rPr lang="en-US" sz="2400" dirty="0" smtClean="0">
                <a:solidFill>
                  <a:srgbClr val="FFFF99"/>
                </a:solidFill>
                <a:effectLst>
                  <a:outerShdw blurRad="38100" dist="38100" dir="2700000" algn="tl">
                    <a:srgbClr val="000000">
                      <a:alpha val="43137"/>
                    </a:srgbClr>
                  </a:outerShdw>
                </a:effectLst>
              </a:rPr>
              <a:t>… the ark rested </a:t>
            </a:r>
            <a:r>
              <a:rPr lang="en-US" sz="2400" u="sng" dirty="0" smtClean="0">
                <a:solidFill>
                  <a:srgbClr val="FFFF99"/>
                </a:solidFill>
                <a:effectLst>
                  <a:outerShdw blurRad="38100" dist="38100" dir="2700000" algn="tl">
                    <a:srgbClr val="000000">
                      <a:alpha val="43137"/>
                    </a:srgbClr>
                  </a:outerShdw>
                </a:effectLst>
              </a:rPr>
              <a:t>upon the mountains</a:t>
            </a:r>
            <a:r>
              <a:rPr lang="en-US" sz="2400" dirty="0" smtClean="0">
                <a:solidFill>
                  <a:srgbClr val="FFFF99"/>
                </a:solidFill>
                <a:effectLst>
                  <a:outerShdw blurRad="38100" dist="38100" dir="2700000" algn="tl">
                    <a:srgbClr val="000000">
                      <a:alpha val="43137"/>
                    </a:srgbClr>
                  </a:outerShdw>
                </a:effectLst>
              </a:rPr>
              <a:t> of Ararat.</a:t>
            </a:r>
          </a:p>
          <a:p>
            <a:pPr marL="182880" indent="-182880"/>
            <a:r>
              <a:rPr lang="en-US" sz="2400" b="1" dirty="0" smtClean="0">
                <a:solidFill>
                  <a:srgbClr val="FFFF99"/>
                </a:solidFill>
                <a:effectLst>
                  <a:outerShdw blurRad="38100" dist="38100" dir="2700000" algn="tl">
                    <a:srgbClr val="000000">
                      <a:alpha val="43137"/>
                    </a:srgbClr>
                  </a:outerShdw>
                </a:effectLst>
              </a:rPr>
              <a:t>8:5</a:t>
            </a:r>
            <a:r>
              <a:rPr lang="en-US" sz="2400" dirty="0" smtClean="0">
                <a:solidFill>
                  <a:srgbClr val="FFFF99"/>
                </a:solidFill>
                <a:effectLst>
                  <a:outerShdw blurRad="38100" dist="38100" dir="2700000" algn="tl">
                    <a:srgbClr val="000000">
                      <a:alpha val="43137"/>
                    </a:srgbClr>
                  </a:outerShdw>
                </a:effectLst>
              </a:rPr>
              <a:t>   The water decreased steadily until the tenth month; in the tenth month, on the first day of the month, the </a:t>
            </a:r>
            <a:r>
              <a:rPr lang="en-US" sz="2400" b="1" u="sng" dirty="0" smtClean="0">
                <a:solidFill>
                  <a:srgbClr val="FFFF99"/>
                </a:solidFill>
                <a:effectLst>
                  <a:outerShdw blurRad="38100" dist="38100" dir="2700000" algn="tl">
                    <a:srgbClr val="000000">
                      <a:alpha val="43137"/>
                    </a:srgbClr>
                  </a:outerShdw>
                </a:effectLst>
              </a:rPr>
              <a:t>tops of the mountains became visible</a:t>
            </a:r>
            <a:r>
              <a:rPr lang="en-US" sz="2400" dirty="0" smtClean="0">
                <a:solidFill>
                  <a:srgbClr val="FFFF99"/>
                </a:solidFill>
                <a:effectLst>
                  <a:outerShdw blurRad="38100" dist="38100" dir="2700000" algn="tl">
                    <a:srgbClr val="000000">
                      <a:alpha val="43137"/>
                    </a:srgbClr>
                  </a:outerShdw>
                </a:effectLst>
              </a:rPr>
              <a:t>. </a:t>
            </a:r>
            <a:r>
              <a:rPr lang="en-US" sz="2400" i="1" dirty="0" smtClean="0">
                <a:solidFill>
                  <a:srgbClr val="FFFF99"/>
                </a:solidFill>
                <a:effectLst>
                  <a:outerShdw blurRad="38100" dist="38100" dir="2700000" algn="tl">
                    <a:srgbClr val="000000">
                      <a:alpha val="43137"/>
                    </a:srgbClr>
                  </a:outerShdw>
                </a:effectLst>
              </a:rPr>
              <a:t>(~2.5 months after ark rested on the mountain)</a:t>
            </a:r>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solidFill>
                  <a:srgbClr val="FFFF99"/>
                </a:solidFill>
                <a:effectLst>
                  <a:outerShdw blurRad="38100" dist="38100" dir="2700000" algn="tl">
                    <a:srgbClr val="000000">
                      <a:alpha val="43137"/>
                    </a:srgbClr>
                  </a:outerShdw>
                </a:effectLst>
              </a:rPr>
              <a:t>8:13   </a:t>
            </a:r>
            <a:r>
              <a:rPr lang="en-US" sz="2400" dirty="0" smtClean="0">
                <a:solidFill>
                  <a:srgbClr val="FFFF99"/>
                </a:solidFill>
                <a:effectLst>
                  <a:outerShdw blurRad="38100" dist="38100" dir="2700000" algn="tl">
                    <a:srgbClr val="000000">
                      <a:alpha val="43137"/>
                    </a:srgbClr>
                  </a:outerShdw>
                </a:effectLst>
              </a:rPr>
              <a:t>Now it came about in the six hundred and first year, in the first </a:t>
            </a:r>
            <a:r>
              <a:rPr lang="en-US" sz="2400" i="1" dirty="0" smtClean="0">
                <a:solidFill>
                  <a:srgbClr val="FFFF99"/>
                </a:solidFill>
                <a:effectLst>
                  <a:outerShdw blurRad="38100" dist="38100" dir="2700000" algn="tl">
                    <a:srgbClr val="000000">
                      <a:alpha val="43137"/>
                    </a:srgbClr>
                  </a:outerShdw>
                </a:effectLst>
              </a:rPr>
              <a:t>month, </a:t>
            </a:r>
            <a:r>
              <a:rPr lang="en-US" sz="2400" dirty="0" smtClean="0">
                <a:solidFill>
                  <a:srgbClr val="FFFF99"/>
                </a:solidFill>
                <a:effectLst>
                  <a:outerShdw blurRad="38100" dist="38100" dir="2700000" algn="tl">
                    <a:srgbClr val="000000">
                      <a:alpha val="43137"/>
                    </a:srgbClr>
                  </a:outerShdw>
                </a:effectLst>
              </a:rPr>
              <a:t>on the first of the month, the water was dried up from the earth. … </a:t>
            </a:r>
            <a:r>
              <a:rPr lang="en-US" sz="2400" u="sng" dirty="0" smtClean="0">
                <a:solidFill>
                  <a:srgbClr val="FFFF99"/>
                </a:solidFill>
                <a:effectLst>
                  <a:outerShdw blurRad="38100" dist="38100" dir="2700000" algn="tl">
                    <a:srgbClr val="000000">
                      <a:alpha val="43137"/>
                    </a:srgbClr>
                  </a:outerShdw>
                </a:effectLst>
              </a:rPr>
              <a:t>the surface of the ground was dried up</a:t>
            </a:r>
            <a:endParaRPr lang="en-US" sz="2400" dirty="0" smtClean="0">
              <a:solidFill>
                <a:srgbClr val="FFFF99"/>
              </a:solidFill>
              <a:effectLst>
                <a:outerShdw blurRad="38100" dist="38100" dir="2700000" algn="tl">
                  <a:srgbClr val="000000">
                    <a:alpha val="43137"/>
                  </a:srgbClr>
                </a:outerShdw>
              </a:effectLst>
            </a:endParaRPr>
          </a:p>
          <a:p>
            <a:pPr marL="182880"/>
            <a:r>
              <a:rPr lang="en-US" sz="2400" i="1" dirty="0" smtClean="0">
                <a:solidFill>
                  <a:srgbClr val="FFFF99"/>
                </a:solidFill>
                <a:effectLst>
                  <a:outerShdw blurRad="38100" dist="38100" dir="2700000" algn="tl">
                    <a:srgbClr val="000000">
                      <a:alpha val="43137"/>
                    </a:srgbClr>
                  </a:outerShdw>
                </a:effectLst>
              </a:rPr>
              <a:t>(~10.5 months later.  The flood started on the 600</a:t>
            </a:r>
            <a:r>
              <a:rPr lang="en-US" sz="2400" i="1" baseline="30000" dirty="0" smtClean="0">
                <a:solidFill>
                  <a:srgbClr val="FFFF99"/>
                </a:solidFill>
                <a:effectLst>
                  <a:outerShdw blurRad="38100" dist="38100" dir="2700000" algn="tl">
                    <a:srgbClr val="000000">
                      <a:alpha val="43137"/>
                    </a:srgbClr>
                  </a:outerShdw>
                </a:effectLst>
              </a:rPr>
              <a:t>th</a:t>
            </a:r>
            <a:r>
              <a:rPr lang="en-US" sz="2400" i="1" dirty="0" smtClean="0">
                <a:solidFill>
                  <a:srgbClr val="FFFF99"/>
                </a:solidFill>
                <a:effectLst>
                  <a:outerShdw blurRad="38100" dist="38100" dir="2700000" algn="tl">
                    <a:srgbClr val="000000">
                      <a:alpha val="43137"/>
                    </a:srgbClr>
                  </a:outerShdw>
                </a:effectLst>
              </a:rPr>
              <a:t> year, the 2</a:t>
            </a:r>
            <a:r>
              <a:rPr lang="en-US" sz="2400" i="1" baseline="30000" dirty="0" smtClean="0">
                <a:solidFill>
                  <a:srgbClr val="FFFF99"/>
                </a:solidFill>
                <a:effectLst>
                  <a:outerShdw blurRad="38100" dist="38100" dir="2700000" algn="tl">
                    <a:srgbClr val="000000">
                      <a:alpha val="43137"/>
                    </a:srgbClr>
                  </a:outerShdw>
                </a:effectLst>
              </a:rPr>
              <a:t>nd</a:t>
            </a:r>
            <a:r>
              <a:rPr lang="en-US" sz="2400" i="1" dirty="0" smtClean="0">
                <a:solidFill>
                  <a:srgbClr val="FFFF99"/>
                </a:solidFill>
                <a:effectLst>
                  <a:outerShdw blurRad="38100" dist="38100" dir="2700000" algn="tl">
                    <a:srgbClr val="000000">
                      <a:alpha val="43137"/>
                    </a:srgbClr>
                  </a:outerShdw>
                </a:effectLst>
              </a:rPr>
              <a:t> month, and the 17</a:t>
            </a:r>
            <a:r>
              <a:rPr lang="en-US" sz="2400" i="1" baseline="30000" dirty="0" smtClean="0">
                <a:solidFill>
                  <a:srgbClr val="FFFF99"/>
                </a:solidFill>
                <a:effectLst>
                  <a:outerShdw blurRad="38100" dist="38100" dir="2700000" algn="tl">
                    <a:srgbClr val="000000">
                      <a:alpha val="43137"/>
                    </a:srgbClr>
                  </a:outerShdw>
                </a:effectLst>
              </a:rPr>
              <a:t>th</a:t>
            </a:r>
            <a:r>
              <a:rPr lang="en-US" sz="2400" i="1" dirty="0" smtClean="0">
                <a:solidFill>
                  <a:srgbClr val="FFFF99"/>
                </a:solidFill>
                <a:effectLst>
                  <a:outerShdw blurRad="38100" dist="38100" dir="2700000" algn="tl">
                    <a:srgbClr val="000000">
                      <a:alpha val="43137"/>
                    </a:srgbClr>
                  </a:outerShdw>
                </a:effectLst>
              </a:rPr>
              <a:t> day, Gen 7:11)</a:t>
            </a:r>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solidFill>
                  <a:srgbClr val="FFFF99"/>
                </a:solidFill>
                <a:effectLst>
                  <a:outerShdw blurRad="38100" dist="38100" dir="2700000" algn="tl">
                    <a:srgbClr val="000000">
                      <a:alpha val="43137"/>
                    </a:srgbClr>
                  </a:outerShdw>
                </a:effectLst>
              </a:rPr>
              <a:t>8:14</a:t>
            </a:r>
            <a:r>
              <a:rPr lang="en-US" sz="2400" dirty="0" smtClean="0">
                <a:solidFill>
                  <a:srgbClr val="FFFF99"/>
                </a:solidFill>
                <a:effectLst>
                  <a:outerShdw blurRad="38100" dist="38100" dir="2700000" algn="tl">
                    <a:srgbClr val="000000">
                      <a:alpha val="43137"/>
                    </a:srgbClr>
                  </a:outerShdw>
                </a:effectLst>
              </a:rPr>
              <a:t>   In the second month, on the twenty-seventh day of the month, </a:t>
            </a:r>
            <a:r>
              <a:rPr lang="en-US" sz="2400" u="sng" dirty="0" smtClean="0">
                <a:solidFill>
                  <a:srgbClr val="FFFF99"/>
                </a:solidFill>
                <a:effectLst>
                  <a:outerShdw blurRad="38100" dist="38100" dir="2700000" algn="tl">
                    <a:srgbClr val="000000">
                      <a:alpha val="43137"/>
                    </a:srgbClr>
                  </a:outerShdw>
                </a:effectLst>
              </a:rPr>
              <a:t>the earth was dry</a:t>
            </a:r>
            <a:r>
              <a:rPr lang="en-US" sz="2400" dirty="0" smtClean="0">
                <a:solidFill>
                  <a:srgbClr val="FFFF99"/>
                </a:solidFill>
                <a:effectLst>
                  <a:outerShdw blurRad="38100" dist="38100" dir="2700000" algn="tl">
                    <a:srgbClr val="000000">
                      <a:alpha val="43137"/>
                    </a:srgbClr>
                  </a:outerShdw>
                </a:effectLst>
              </a:rPr>
              <a:t>. </a:t>
            </a:r>
            <a:r>
              <a:rPr lang="en-US" sz="2400" i="1" dirty="0" smtClean="0">
                <a:solidFill>
                  <a:srgbClr val="FFFF99"/>
                </a:solidFill>
                <a:effectLst>
                  <a:outerShdw blurRad="38100" dist="38100" dir="2700000" algn="tl">
                    <a:srgbClr val="000000">
                      <a:alpha val="43137"/>
                    </a:srgbClr>
                  </a:outerShdw>
                </a:effectLst>
              </a:rPr>
              <a:t>(~12 months)</a:t>
            </a:r>
            <a:endParaRPr lang="en-US" sz="2400" dirty="0" smtClean="0">
              <a:solidFill>
                <a:srgbClr val="FFFF99"/>
              </a:solidFill>
              <a:effectLst>
                <a:outerShdw blurRad="38100" dist="38100" dir="2700000" algn="tl">
                  <a:srgbClr val="000000">
                    <a:alpha val="43137"/>
                  </a:srgbClr>
                </a:outerShdw>
              </a:effectLst>
            </a:endParaRPr>
          </a:p>
          <a:p>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104</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2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Worldwide Flood?  What does the Bible say? </a:t>
            </a:r>
            <a:r>
              <a:rPr kumimoji="0" lang="en-US" sz="20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[Continued]</a:t>
            </a:r>
            <a: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219200"/>
            <a:ext cx="87630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82880" indent="-182880"/>
            <a:r>
              <a:rPr lang="en-US" sz="2400" b="1" dirty="0" smtClean="0">
                <a:effectLst>
                  <a:outerShdw blurRad="38100" dist="38100" dir="2700000" algn="tl">
                    <a:srgbClr val="000000">
                      <a:alpha val="43137"/>
                    </a:srgbClr>
                  </a:outerShdw>
                </a:effectLst>
              </a:rPr>
              <a:t>Matthew 24:37-39</a:t>
            </a:r>
            <a:r>
              <a:rPr lang="en-US" sz="2400" dirty="0" smtClean="0">
                <a:effectLst>
                  <a:outerShdw blurRad="38100" dist="38100" dir="2700000" algn="tl">
                    <a:srgbClr val="000000">
                      <a:alpha val="43137"/>
                    </a:srgbClr>
                  </a:outerShdw>
                </a:effectLst>
              </a:rPr>
              <a:t>   Jesus said :  </a:t>
            </a:r>
            <a:r>
              <a:rPr lang="en-US" sz="2400" dirty="0" smtClean="0">
                <a:solidFill>
                  <a:srgbClr val="FFFF99"/>
                </a:solidFill>
                <a:effectLst>
                  <a:outerShdw blurRad="38100" dist="38100" dir="2700000" algn="tl">
                    <a:srgbClr val="000000">
                      <a:alpha val="43137"/>
                    </a:srgbClr>
                  </a:outerShdw>
                </a:effectLst>
              </a:rPr>
              <a:t>(37) “For the coming of the Son of Man will be just like the days of Noah.  … (39) and they did not understand until </a:t>
            </a:r>
            <a:r>
              <a:rPr lang="en-US" sz="2400" b="1" u="sng" dirty="0" smtClean="0">
                <a:solidFill>
                  <a:srgbClr val="FFFF99"/>
                </a:solidFill>
                <a:effectLst>
                  <a:outerShdw blurRad="38100" dist="38100" dir="2700000" algn="tl">
                    <a:srgbClr val="000000">
                      <a:alpha val="43137"/>
                    </a:srgbClr>
                  </a:outerShdw>
                </a:effectLst>
              </a:rPr>
              <a:t>the flood came and took them all away</a:t>
            </a:r>
            <a:r>
              <a:rPr lang="en-US" sz="2400" dirty="0" smtClean="0">
                <a:solidFill>
                  <a:srgbClr val="FFFF99"/>
                </a:solidFill>
                <a:effectLst>
                  <a:outerShdw blurRad="38100" dist="38100" dir="2700000" algn="tl">
                    <a:srgbClr val="000000">
                      <a:alpha val="43137"/>
                    </a:srgbClr>
                  </a:outerShdw>
                </a:effectLst>
              </a:rPr>
              <a:t>; so will the coming of the Son of Man be.</a:t>
            </a:r>
          </a:p>
          <a:p>
            <a:pPr marL="182880" indent="-182880"/>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Luke 17:26-27</a:t>
            </a:r>
            <a:r>
              <a:rPr lang="en-US" sz="2400" dirty="0" smtClean="0">
                <a:effectLst>
                  <a:outerShdw blurRad="38100" dist="38100" dir="2700000" algn="tl">
                    <a:srgbClr val="000000">
                      <a:alpha val="43137"/>
                    </a:srgbClr>
                  </a:outerShdw>
                </a:effectLst>
              </a:rPr>
              <a:t> Jesus said : </a:t>
            </a:r>
            <a:r>
              <a:rPr lang="en-US" sz="2400" dirty="0" smtClean="0">
                <a:solidFill>
                  <a:srgbClr val="FFFF99"/>
                </a:solidFill>
                <a:effectLst>
                  <a:outerShdw blurRad="38100" dist="38100" dir="2700000" algn="tl">
                    <a:srgbClr val="000000">
                      <a:alpha val="43137"/>
                    </a:srgbClr>
                  </a:outerShdw>
                </a:effectLst>
              </a:rPr>
              <a:t>(26) And just as it happened in the days of Noah, so it will be also in the days of the Son of Man: (27) … until the day that Noah entered the ark, and </a:t>
            </a:r>
            <a:r>
              <a:rPr lang="en-US" sz="2400" b="1" u="sng" dirty="0" smtClean="0">
                <a:solidFill>
                  <a:srgbClr val="FFFF99"/>
                </a:solidFill>
                <a:effectLst>
                  <a:outerShdw blurRad="38100" dist="38100" dir="2700000" algn="tl">
                    <a:srgbClr val="000000">
                      <a:alpha val="43137"/>
                    </a:srgbClr>
                  </a:outerShdw>
                </a:effectLst>
              </a:rPr>
              <a:t>the flood came and destroyed them all.</a:t>
            </a:r>
          </a:p>
          <a:p>
            <a:pPr marL="182880" indent="-182880"/>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2 Peter 2:5</a:t>
            </a:r>
            <a:r>
              <a:rPr lang="en-US" sz="2400" dirty="0" smtClean="0">
                <a:solidFill>
                  <a:srgbClr val="FFFF99"/>
                </a:solidFill>
                <a:effectLst>
                  <a:outerShdw blurRad="38100" dist="38100" dir="2700000" algn="tl">
                    <a:srgbClr val="000000">
                      <a:alpha val="43137"/>
                    </a:srgbClr>
                  </a:outerShdw>
                </a:effectLst>
              </a:rPr>
              <a:t>	and </a:t>
            </a:r>
            <a:r>
              <a:rPr lang="en-US" sz="2400" b="1" u="sng" dirty="0" smtClean="0">
                <a:solidFill>
                  <a:srgbClr val="FFFF99"/>
                </a:solidFill>
                <a:effectLst>
                  <a:outerShdw blurRad="38100" dist="38100" dir="2700000" algn="tl">
                    <a:srgbClr val="000000">
                      <a:alpha val="43137"/>
                    </a:srgbClr>
                  </a:outerShdw>
                </a:effectLst>
              </a:rPr>
              <a:t>(</a:t>
            </a:r>
            <a:r>
              <a:rPr lang="en-US" sz="2400" b="1" i="1" u="sng" dirty="0" smtClean="0">
                <a:solidFill>
                  <a:srgbClr val="FFFF99"/>
                </a:solidFill>
                <a:effectLst>
                  <a:outerShdw blurRad="38100" dist="38100" dir="2700000" algn="tl">
                    <a:srgbClr val="000000">
                      <a:alpha val="43137"/>
                    </a:srgbClr>
                  </a:outerShdw>
                </a:effectLst>
              </a:rPr>
              <a:t>God</a:t>
            </a:r>
            <a:r>
              <a:rPr lang="en-US" sz="2400" b="1" u="sng" dirty="0" smtClean="0">
                <a:solidFill>
                  <a:srgbClr val="FFFF99"/>
                </a:solidFill>
                <a:effectLst>
                  <a:outerShdw blurRad="38100" dist="38100" dir="2700000" algn="tl">
                    <a:srgbClr val="000000">
                      <a:alpha val="43137"/>
                    </a:srgbClr>
                  </a:outerShdw>
                </a:effectLst>
              </a:rPr>
              <a:t>) did not spare the ancient world</a:t>
            </a:r>
            <a:r>
              <a:rPr lang="en-US" sz="2400" dirty="0" smtClean="0">
                <a:solidFill>
                  <a:srgbClr val="FFFF99"/>
                </a:solidFill>
                <a:effectLst>
                  <a:outerShdw blurRad="38100" dist="38100" dir="2700000" algn="tl">
                    <a:srgbClr val="000000">
                      <a:alpha val="43137"/>
                    </a:srgbClr>
                  </a:outerShdw>
                </a:effectLst>
              </a:rPr>
              <a:t>, but preserved Noah, a preacher of righteousness, with seven others, when </a:t>
            </a:r>
            <a:r>
              <a:rPr lang="en-US" sz="2400" b="1" u="sng" dirty="0" smtClean="0">
                <a:solidFill>
                  <a:srgbClr val="FFFF99"/>
                </a:solidFill>
                <a:effectLst>
                  <a:outerShdw blurRad="38100" dist="38100" dir="2700000" algn="tl">
                    <a:srgbClr val="000000">
                      <a:alpha val="43137"/>
                    </a:srgbClr>
                  </a:outerShdw>
                </a:effectLst>
              </a:rPr>
              <a:t>He brought a flood upon the world of the ungodly</a:t>
            </a:r>
            <a:r>
              <a:rPr lang="en-US" sz="2400" dirty="0" smtClean="0">
                <a:solidFill>
                  <a:srgbClr val="FFFF99"/>
                </a:solidFill>
                <a:effectLst>
                  <a:outerShdw blurRad="38100" dist="38100" dir="2700000" algn="tl">
                    <a:srgbClr val="000000">
                      <a:alpha val="43137"/>
                    </a:srgbClr>
                  </a:outerShdw>
                </a:effectLst>
              </a:rPr>
              <a:t>;</a:t>
            </a:r>
          </a:p>
          <a:p>
            <a:pPr marL="182880" indent="-182880"/>
            <a:endParaRPr lang="en-US" sz="2400" dirty="0" smtClean="0">
              <a:solidFill>
                <a:srgbClr val="FFFF99"/>
              </a:solidFill>
              <a:effectLst>
                <a:outerShdw blurRad="38100" dist="38100" dir="2700000" algn="tl">
                  <a:srgbClr val="000000">
                    <a:alpha val="43137"/>
                  </a:srgbClr>
                </a:outerShdw>
              </a:effectLst>
            </a:endParaRPr>
          </a:p>
          <a:p>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105</a:t>
            </a:fld>
            <a:endParaRPr lang="en-US" dirty="0"/>
          </a:p>
        </p:txBody>
      </p:sp>
      <p:sp>
        <p:nvSpPr>
          <p:cNvPr id="6"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2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Worldwide Flood?  What does the Bible say? </a:t>
            </a:r>
            <a:r>
              <a:rPr kumimoji="0" lang="en-US" sz="20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[Continued]</a:t>
            </a:r>
            <a: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Noah's Ark + Plane 00452"/>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3733800" y="6488668"/>
            <a:ext cx="3124200" cy="369332"/>
          </a:xfrm>
          <a:prstGeom prst="rect">
            <a:avLst/>
          </a:prstGeom>
          <a:noFill/>
        </p:spPr>
        <p:txBody>
          <a:bodyPr wrap="square" rtlCol="0">
            <a:spAutoFit/>
          </a:bodyPr>
          <a:lstStyle/>
          <a:p>
            <a:r>
              <a:rPr lang="en-US" dirty="0" smtClean="0">
                <a:solidFill>
                  <a:schemeClr val="bg1"/>
                </a:solidFill>
              </a:rPr>
              <a:t>1 Cubit = 16 to 24 inches</a:t>
            </a:r>
            <a:endParaRPr lang="en-US" dirty="0">
              <a:solidFill>
                <a:schemeClr val="bg1"/>
              </a:solidFill>
            </a:endParaRPr>
          </a:p>
        </p:txBody>
      </p:sp>
      <p:sp>
        <p:nvSpPr>
          <p:cNvPr id="4" name="TextBox 3"/>
          <p:cNvSpPr txBox="1"/>
          <p:nvPr/>
        </p:nvSpPr>
        <p:spPr>
          <a:xfrm>
            <a:off x="228600" y="3657600"/>
            <a:ext cx="3124200" cy="369332"/>
          </a:xfrm>
          <a:prstGeom prst="rect">
            <a:avLst/>
          </a:prstGeom>
          <a:noFill/>
        </p:spPr>
        <p:txBody>
          <a:bodyPr wrap="square" rtlCol="0">
            <a:spAutoFit/>
          </a:bodyPr>
          <a:lstStyle/>
          <a:p>
            <a:r>
              <a:rPr lang="en-US" dirty="0" smtClean="0">
                <a:solidFill>
                  <a:schemeClr val="bg1"/>
                </a:solidFill>
              </a:rPr>
              <a:t>If  1 Cubit = 17.5 inches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4" name="Title 1"/>
          <p:cNvSpPr txBox="1">
            <a:spLocks/>
          </p:cNvSpPr>
          <p:nvPr/>
        </p:nvSpPr>
        <p:spPr>
          <a:xfrm>
            <a:off x="0" y="228600"/>
            <a:ext cx="9144000" cy="9906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lang="en-US" sz="3200" b="1"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Old </a:t>
            </a:r>
            <a:r>
              <a:rPr lang="en-US" sz="3200" b="1" dirty="0" err="1"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Earthers</a:t>
            </a:r>
            <a:r>
              <a:rPr lang="en-US" sz="3200" b="1"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 Claim it was just a Local Flood</a:t>
            </a:r>
            <a: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82880" indent="-182880"/>
            <a:r>
              <a:rPr lang="en-US" sz="2400" b="1" dirty="0" smtClean="0">
                <a:effectLst>
                  <a:outerShdw blurRad="38100" dist="38100" dir="2700000" algn="tl">
                    <a:srgbClr val="000000">
                      <a:alpha val="43137"/>
                    </a:srgbClr>
                  </a:outerShdw>
                </a:effectLst>
              </a:rPr>
              <a:t>2 Peter 3:3-6</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(3) … in the last days mockers will come with </a:t>
            </a:r>
            <a:r>
              <a:rPr lang="en-US" sz="2400" i="1" dirty="0" smtClean="0">
                <a:solidFill>
                  <a:srgbClr val="FFFF99"/>
                </a:solidFill>
                <a:effectLst>
                  <a:outerShdw blurRad="38100" dist="38100" dir="2700000" algn="tl">
                    <a:srgbClr val="000000">
                      <a:alpha val="43137"/>
                    </a:srgbClr>
                  </a:outerShdw>
                </a:effectLst>
              </a:rPr>
              <a:t>their </a:t>
            </a:r>
            <a:r>
              <a:rPr lang="en-US" sz="2400" dirty="0" smtClean="0">
                <a:solidFill>
                  <a:srgbClr val="FFFF99"/>
                </a:solidFill>
                <a:effectLst>
                  <a:outerShdw blurRad="38100" dist="38100" dir="2700000" algn="tl">
                    <a:srgbClr val="000000">
                      <a:alpha val="43137"/>
                    </a:srgbClr>
                  </a:outerShdw>
                </a:effectLst>
              </a:rPr>
              <a:t>mocking, following after their own lusts, (4) and saying, “Where is the promise of His coming? For </a:t>
            </a:r>
            <a:r>
              <a:rPr lang="en-US" sz="2400" i="1" dirty="0" smtClean="0">
                <a:solidFill>
                  <a:srgbClr val="FFFF99"/>
                </a:solidFill>
                <a:effectLst>
                  <a:outerShdw blurRad="38100" dist="38100" dir="2700000" algn="tl">
                    <a:srgbClr val="000000">
                      <a:alpha val="43137"/>
                    </a:srgbClr>
                  </a:outerShdw>
                </a:effectLst>
              </a:rPr>
              <a:t>ever </a:t>
            </a:r>
            <a:r>
              <a:rPr lang="en-US" sz="2400" dirty="0" smtClean="0">
                <a:solidFill>
                  <a:srgbClr val="FFFF99"/>
                </a:solidFill>
                <a:effectLst>
                  <a:outerShdw blurRad="38100" dist="38100" dir="2700000" algn="tl">
                    <a:srgbClr val="000000">
                      <a:alpha val="43137"/>
                    </a:srgbClr>
                  </a:outerShdw>
                </a:effectLst>
              </a:rPr>
              <a:t>since the fathers fell asleep, </a:t>
            </a:r>
            <a:r>
              <a:rPr lang="en-US" sz="2400" b="1" u="sng" dirty="0" smtClean="0">
                <a:effectLst>
                  <a:outerShdw blurRad="38100" dist="38100" dir="2700000" algn="tl">
                    <a:srgbClr val="000000">
                      <a:alpha val="43137"/>
                    </a:srgbClr>
                  </a:outerShdw>
                </a:effectLst>
              </a:rPr>
              <a:t>all continues just as it was from the beginning of creation</a:t>
            </a:r>
            <a:r>
              <a:rPr lang="en-US" sz="2400" dirty="0" smtClean="0">
                <a:solidFill>
                  <a:srgbClr val="FFFF99"/>
                </a:solidFill>
                <a:effectLst>
                  <a:outerShdw blurRad="38100" dist="38100" dir="2700000" algn="tl">
                    <a:srgbClr val="000000">
                      <a:alpha val="43137"/>
                    </a:srgbClr>
                  </a:outerShdw>
                </a:effectLst>
              </a:rPr>
              <a:t>.” (5) For when they maintain this, it escapes their notice that by the word of God </a:t>
            </a:r>
            <a:r>
              <a:rPr lang="en-US" sz="2400" i="1" dirty="0" smtClean="0">
                <a:solidFill>
                  <a:srgbClr val="FFFF99"/>
                </a:solidFill>
                <a:effectLst>
                  <a:outerShdw blurRad="38100" dist="38100" dir="2700000" algn="tl">
                    <a:srgbClr val="000000">
                      <a:alpha val="43137"/>
                    </a:srgbClr>
                  </a:outerShdw>
                </a:effectLst>
              </a:rPr>
              <a:t>the </a:t>
            </a:r>
            <a:r>
              <a:rPr lang="en-US" sz="2400" dirty="0" smtClean="0">
                <a:solidFill>
                  <a:srgbClr val="FFFF99"/>
                </a:solidFill>
                <a:effectLst>
                  <a:outerShdw blurRad="38100" dist="38100" dir="2700000" algn="tl">
                    <a:srgbClr val="000000">
                      <a:alpha val="43137"/>
                    </a:srgbClr>
                  </a:outerShdw>
                </a:effectLst>
              </a:rPr>
              <a:t>heavens existed long ago and </a:t>
            </a:r>
            <a:r>
              <a:rPr lang="en-US" sz="2400" i="1" dirty="0" smtClean="0">
                <a:solidFill>
                  <a:srgbClr val="FFFF99"/>
                </a:solidFill>
                <a:effectLst>
                  <a:outerShdw blurRad="38100" dist="38100" dir="2700000" algn="tl">
                    <a:srgbClr val="000000">
                      <a:alpha val="43137"/>
                    </a:srgbClr>
                  </a:outerShdw>
                </a:effectLst>
              </a:rPr>
              <a:t>the </a:t>
            </a:r>
            <a:r>
              <a:rPr lang="en-US" sz="2400" dirty="0" smtClean="0">
                <a:solidFill>
                  <a:srgbClr val="FFFF99"/>
                </a:solidFill>
                <a:effectLst>
                  <a:outerShdw blurRad="38100" dist="38100" dir="2700000" algn="tl">
                    <a:srgbClr val="000000">
                      <a:alpha val="43137"/>
                    </a:srgbClr>
                  </a:outerShdw>
                </a:effectLst>
              </a:rPr>
              <a:t>earth was formed out of water and </a:t>
            </a:r>
            <a:r>
              <a:rPr lang="en-US" sz="2400" u="sng" dirty="0" smtClean="0">
                <a:solidFill>
                  <a:srgbClr val="FFFF99"/>
                </a:solidFill>
                <a:effectLst>
                  <a:outerShdw blurRad="38100" dist="38100" dir="2700000" algn="tl">
                    <a:srgbClr val="000000">
                      <a:alpha val="43137"/>
                    </a:srgbClr>
                  </a:outerShdw>
                </a:effectLst>
              </a:rPr>
              <a:t>by water</a:t>
            </a:r>
            <a:r>
              <a:rPr lang="en-US" sz="2400" dirty="0" smtClean="0">
                <a:solidFill>
                  <a:srgbClr val="FFFF99"/>
                </a:solidFill>
                <a:effectLst>
                  <a:outerShdw blurRad="38100" dist="38100" dir="2700000" algn="tl">
                    <a:srgbClr val="000000">
                      <a:alpha val="43137"/>
                    </a:srgbClr>
                  </a:outerShdw>
                </a:effectLst>
              </a:rPr>
              <a:t>, (6) </a:t>
            </a:r>
            <a:r>
              <a:rPr lang="en-US" sz="2400" u="sng" dirty="0" smtClean="0">
                <a:solidFill>
                  <a:srgbClr val="FFFF99"/>
                </a:solidFill>
                <a:effectLst>
                  <a:outerShdw blurRad="38100" dist="38100" dir="2700000" algn="tl">
                    <a:srgbClr val="000000">
                      <a:alpha val="43137"/>
                    </a:srgbClr>
                  </a:outerShdw>
                </a:effectLst>
              </a:rPr>
              <a:t>through which </a:t>
            </a:r>
            <a:r>
              <a:rPr lang="en-US" sz="2400" b="1" u="sng" dirty="0" smtClean="0">
                <a:solidFill>
                  <a:srgbClr val="FFFF99"/>
                </a:solidFill>
                <a:effectLst>
                  <a:outerShdw blurRad="38100" dist="38100" dir="2700000" algn="tl">
                    <a:srgbClr val="000000">
                      <a:alpha val="43137"/>
                    </a:srgbClr>
                  </a:outerShdw>
                </a:effectLst>
              </a:rPr>
              <a:t>the world at that time was destroyed, being flooded with water</a:t>
            </a:r>
            <a:r>
              <a:rPr lang="en-US" sz="2400" dirty="0" smtClean="0">
                <a:solidFill>
                  <a:srgbClr val="FFFF99"/>
                </a:solidFill>
                <a:effectLst>
                  <a:outerShdw blurRad="38100" dist="38100" dir="2700000" algn="tl">
                    <a:srgbClr val="000000">
                      <a:alpha val="43137"/>
                    </a:srgbClr>
                  </a:outerShdw>
                </a:effectLst>
              </a:rPr>
              <a:t>.</a:t>
            </a:r>
          </a:p>
          <a:p>
            <a:endParaRPr lang="en-US" sz="2400" dirty="0" smtClean="0">
              <a:solidFill>
                <a:srgbClr val="FFFF99"/>
              </a:solidFill>
              <a:effectLst>
                <a:outerShdw blurRad="38100" dist="38100" dir="2700000" algn="tl">
                  <a:srgbClr val="000000">
                    <a:alpha val="43137"/>
                  </a:srgbClr>
                </a:outerShdw>
              </a:effectLst>
            </a:endParaRPr>
          </a:p>
          <a:p>
            <a:r>
              <a:rPr lang="en-US" sz="2400" u="sng" dirty="0" smtClean="0">
                <a:solidFill>
                  <a:srgbClr val="FFFF66"/>
                </a:solidFill>
                <a:effectLst>
                  <a:outerShdw blurRad="38100" dist="38100" dir="2700000" algn="tl">
                    <a:srgbClr val="000000">
                      <a:alpha val="43137"/>
                    </a:srgbClr>
                  </a:outerShdw>
                </a:effectLst>
              </a:rPr>
              <a:t>The Mockers deny that there was a World Wide Flood that destroyed the world </a:t>
            </a:r>
            <a:r>
              <a:rPr lang="en-US" sz="2400" dirty="0" smtClean="0">
                <a:solidFill>
                  <a:srgbClr val="FFFF99"/>
                </a:solidFill>
                <a:effectLst>
                  <a:outerShdw blurRad="38100" dist="38100" dir="2700000" algn="tl">
                    <a:srgbClr val="000000">
                      <a:alpha val="43137"/>
                    </a:srgbClr>
                  </a:outerShdw>
                </a:effectLst>
              </a:rPr>
              <a:t>and they believe in </a:t>
            </a:r>
            <a:r>
              <a:rPr lang="en-US" sz="2400" u="sng" dirty="0" smtClean="0">
                <a:solidFill>
                  <a:srgbClr val="FFFF66"/>
                </a:solidFill>
                <a:effectLst>
                  <a:outerShdw blurRad="38100" dist="38100" dir="2700000" algn="tl">
                    <a:srgbClr val="000000">
                      <a:alpha val="43137"/>
                    </a:srgbClr>
                  </a:outerShdw>
                </a:effectLst>
              </a:rPr>
              <a:t>Gradualism</a:t>
            </a:r>
            <a:r>
              <a:rPr lang="en-US" sz="2400" dirty="0" smtClean="0">
                <a:solidFill>
                  <a:srgbClr val="FFFF99"/>
                </a:solidFill>
                <a:effectLst>
                  <a:outerShdw blurRad="38100" dist="38100" dir="2700000" algn="tl">
                    <a:srgbClr val="000000">
                      <a:alpha val="43137"/>
                    </a:srgbClr>
                  </a:outerShdw>
                </a:effectLst>
              </a:rPr>
              <a:t> (everything continues as it was from the beginning).  If the World Wide Flood caused the Geologic layers, then the earth cannot be old.</a:t>
            </a:r>
          </a:p>
          <a:p>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108</a:t>
            </a:fld>
            <a:endParaRPr lang="en-US" dirty="0"/>
          </a:p>
        </p:txBody>
      </p:sp>
      <p:sp>
        <p:nvSpPr>
          <p:cNvPr id="6" name="Title 1"/>
          <p:cNvSpPr txBox="1">
            <a:spLocks/>
          </p:cNvSpPr>
          <p:nvPr/>
        </p:nvSpPr>
        <p:spPr>
          <a:xfrm>
            <a:off x="0" y="228600"/>
            <a:ext cx="91440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2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Mockers of the Worldwide Flood</a:t>
            </a:r>
            <a: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82880" indent="-182880"/>
            <a:r>
              <a:rPr lang="en-US" sz="2400" b="1" dirty="0" smtClean="0">
                <a:effectLst>
                  <a:outerShdw blurRad="38100" dist="38100" dir="2700000" algn="tl">
                    <a:srgbClr val="000000">
                      <a:alpha val="43137"/>
                    </a:srgbClr>
                  </a:outerShdw>
                </a:effectLst>
              </a:rPr>
              <a:t>Genesis 8:21</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 the </a:t>
            </a:r>
            <a:r>
              <a:rPr lang="en-US" sz="2400" cap="small" dirty="0" smtClean="0">
                <a:solidFill>
                  <a:srgbClr val="FFFF99"/>
                </a:solidFill>
                <a:effectLst>
                  <a:outerShdw blurRad="38100" dist="38100" dir="2700000" algn="tl">
                    <a:srgbClr val="000000">
                      <a:alpha val="43137"/>
                    </a:srgbClr>
                  </a:outerShdw>
                </a:effectLst>
              </a:rPr>
              <a:t>Lord</a:t>
            </a:r>
            <a:r>
              <a:rPr lang="en-US" sz="2400" dirty="0" smtClean="0">
                <a:solidFill>
                  <a:srgbClr val="FFFF99"/>
                </a:solidFill>
                <a:effectLst>
                  <a:outerShdw blurRad="38100" dist="38100" dir="2700000" algn="tl">
                    <a:srgbClr val="000000">
                      <a:alpha val="43137"/>
                    </a:srgbClr>
                  </a:outerShdw>
                </a:effectLst>
              </a:rPr>
              <a:t> said … </a:t>
            </a:r>
            <a:r>
              <a:rPr lang="en-US" sz="2400" b="1" u="sng" dirty="0" smtClean="0">
                <a:solidFill>
                  <a:srgbClr val="FFFF99"/>
                </a:solidFill>
                <a:effectLst>
                  <a:outerShdw blurRad="38100" dist="38100" dir="2700000" algn="tl">
                    <a:srgbClr val="000000">
                      <a:alpha val="43137"/>
                    </a:srgbClr>
                  </a:outerShdw>
                </a:effectLst>
              </a:rPr>
              <a:t>I will </a:t>
            </a:r>
            <a:r>
              <a:rPr lang="en-US" sz="2400" b="1" u="sng" dirty="0" smtClean="0">
                <a:effectLst>
                  <a:outerShdw blurRad="38100" dist="38100" dir="2700000" algn="tl">
                    <a:srgbClr val="000000">
                      <a:alpha val="43137"/>
                    </a:srgbClr>
                  </a:outerShdw>
                </a:effectLst>
              </a:rPr>
              <a:t>never again </a:t>
            </a:r>
            <a:r>
              <a:rPr lang="en-US" sz="2400" b="1" u="sng" dirty="0" smtClean="0">
                <a:solidFill>
                  <a:srgbClr val="FFFF99"/>
                </a:solidFill>
                <a:effectLst>
                  <a:outerShdw blurRad="38100" dist="38100" dir="2700000" algn="tl">
                    <a:srgbClr val="000000">
                      <a:alpha val="43137"/>
                    </a:srgbClr>
                  </a:outerShdw>
                </a:effectLst>
              </a:rPr>
              <a:t>destroy every living thing, as I have done</a:t>
            </a:r>
            <a:r>
              <a:rPr lang="en-US" sz="2400" dirty="0" smtClean="0">
                <a:solidFill>
                  <a:srgbClr val="FFFF99"/>
                </a:solidFill>
                <a:effectLst>
                  <a:outerShdw blurRad="38100" dist="38100" dir="2700000" algn="tl">
                    <a:srgbClr val="000000">
                      <a:alpha val="43137"/>
                    </a:srgbClr>
                  </a:outerShdw>
                </a:effectLst>
              </a:rPr>
              <a:t>.  </a:t>
            </a:r>
          </a:p>
          <a:p>
            <a:pPr marL="182880" indent="-182880"/>
            <a:r>
              <a:rPr lang="en-US" sz="2400" b="1" dirty="0" smtClean="0">
                <a:effectLst>
                  <a:outerShdw blurRad="38100" dist="38100" dir="2700000" algn="tl">
                    <a:srgbClr val="000000">
                      <a:alpha val="43137"/>
                    </a:srgbClr>
                  </a:outerShdw>
                </a:effectLst>
              </a:rPr>
              <a:t>9:11</a:t>
            </a:r>
            <a:r>
              <a:rPr lang="en-US" sz="2400" dirty="0" smtClean="0">
                <a:solidFill>
                  <a:srgbClr val="FFFF99"/>
                </a:solidFill>
                <a:effectLst>
                  <a:outerShdw blurRad="38100" dist="38100" dir="2700000" algn="tl">
                    <a:srgbClr val="000000">
                      <a:alpha val="43137"/>
                    </a:srgbClr>
                  </a:outerShdw>
                </a:effectLst>
              </a:rPr>
              <a:t>   … </a:t>
            </a:r>
            <a:r>
              <a:rPr lang="en-US" sz="2400" u="sng" dirty="0" smtClean="0">
                <a:solidFill>
                  <a:srgbClr val="FFFF99"/>
                </a:solidFill>
                <a:effectLst>
                  <a:outerShdw blurRad="38100" dist="38100" dir="2700000" algn="tl">
                    <a:srgbClr val="000000">
                      <a:alpha val="43137"/>
                    </a:srgbClr>
                  </a:outerShdw>
                </a:effectLst>
              </a:rPr>
              <a:t>all flesh</a:t>
            </a:r>
            <a:r>
              <a:rPr lang="en-US" sz="2400" dirty="0" smtClean="0">
                <a:solidFill>
                  <a:srgbClr val="FFFF99"/>
                </a:solidFill>
                <a:effectLst>
                  <a:outerShdw blurRad="38100" dist="38100" dir="2700000" algn="tl">
                    <a:srgbClr val="000000">
                      <a:alpha val="43137"/>
                    </a:srgbClr>
                  </a:outerShdw>
                </a:effectLst>
              </a:rPr>
              <a:t> shall </a:t>
            </a:r>
            <a:r>
              <a:rPr lang="en-US" sz="2400" b="1" u="sng" dirty="0" smtClean="0">
                <a:effectLst>
                  <a:outerShdw blurRad="38100" dist="38100" dir="2700000" algn="tl">
                    <a:srgbClr val="000000">
                      <a:alpha val="43137"/>
                    </a:srgbClr>
                  </a:outerShdw>
                </a:effectLst>
              </a:rPr>
              <a:t>never again </a:t>
            </a:r>
            <a:r>
              <a:rPr lang="en-US" sz="2400" b="1" u="sng" dirty="0" smtClean="0">
                <a:solidFill>
                  <a:srgbClr val="FFFF99"/>
                </a:solidFill>
                <a:effectLst>
                  <a:outerShdw blurRad="38100" dist="38100" dir="2700000" algn="tl">
                    <a:srgbClr val="000000">
                      <a:alpha val="43137"/>
                    </a:srgbClr>
                  </a:outerShdw>
                </a:effectLst>
              </a:rPr>
              <a:t>be cut off by the water of the flood</a:t>
            </a:r>
            <a:r>
              <a:rPr lang="en-US" sz="2400" dirty="0" smtClean="0">
                <a:solidFill>
                  <a:srgbClr val="FFFF99"/>
                </a:solidFill>
                <a:effectLst>
                  <a:outerShdw blurRad="38100" dist="38100" dir="2700000" algn="tl">
                    <a:srgbClr val="000000">
                      <a:alpha val="43137"/>
                    </a:srgbClr>
                  </a:outerShdw>
                </a:effectLst>
              </a:rPr>
              <a:t>, </a:t>
            </a:r>
            <a:r>
              <a:rPr lang="en-US" sz="2400" b="1" u="sng" dirty="0" smtClean="0">
                <a:solidFill>
                  <a:srgbClr val="FFFF99"/>
                </a:solidFill>
                <a:effectLst>
                  <a:outerShdw blurRad="38100" dist="38100" dir="2700000" algn="tl">
                    <a:srgbClr val="000000">
                      <a:alpha val="43137"/>
                    </a:srgbClr>
                  </a:outerShdw>
                </a:effectLst>
              </a:rPr>
              <a:t>neither shall there again be a flood to destroy the earth.”</a:t>
            </a:r>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9:15</a:t>
            </a:r>
            <a:r>
              <a:rPr lang="en-US" sz="2400" dirty="0" smtClean="0">
                <a:solidFill>
                  <a:srgbClr val="FFFF99"/>
                </a:solidFill>
                <a:effectLst>
                  <a:outerShdw blurRad="38100" dist="38100" dir="2700000" algn="tl">
                    <a:srgbClr val="000000">
                      <a:alpha val="43137"/>
                    </a:srgbClr>
                  </a:outerShdw>
                </a:effectLst>
              </a:rPr>
              <a:t>   … I will remember My covenant, which is between Me and you and every living creature of all flesh; and </a:t>
            </a:r>
            <a:r>
              <a:rPr lang="en-US" sz="2400" b="1" u="sng" dirty="0" smtClean="0">
                <a:effectLst>
                  <a:outerShdw blurRad="38100" dist="38100" dir="2700000" algn="tl">
                    <a:srgbClr val="000000">
                      <a:alpha val="43137"/>
                    </a:srgbClr>
                  </a:outerShdw>
                </a:effectLst>
              </a:rPr>
              <a:t>never again</a:t>
            </a:r>
            <a:r>
              <a:rPr lang="en-US" sz="2400" b="1" u="sng" dirty="0" smtClean="0">
                <a:solidFill>
                  <a:srgbClr val="FFFF99"/>
                </a:solidFill>
                <a:effectLst>
                  <a:outerShdw blurRad="38100" dist="38100" dir="2700000" algn="tl">
                    <a:srgbClr val="000000">
                      <a:alpha val="43137"/>
                    </a:srgbClr>
                  </a:outerShdw>
                </a:effectLst>
              </a:rPr>
              <a:t> shall the water become a flood to destroy all flesh</a:t>
            </a:r>
            <a:r>
              <a:rPr lang="en-US" sz="2400" dirty="0" smtClean="0">
                <a:solidFill>
                  <a:srgbClr val="FFFF99"/>
                </a:solidFill>
                <a:effectLst>
                  <a:outerShdw blurRad="38100" dist="38100" dir="2700000" algn="tl">
                    <a:srgbClr val="000000">
                      <a:alpha val="43137"/>
                    </a:srgbClr>
                  </a:outerShdw>
                </a:effectLst>
              </a:rPr>
              <a:t>.</a:t>
            </a:r>
          </a:p>
          <a:p>
            <a:pPr marL="182880" indent="-182880"/>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Isaiah 54: 9</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 </a:t>
            </a:r>
            <a:r>
              <a:rPr lang="en-US" sz="2400" b="1" u="sng" dirty="0" smtClean="0">
                <a:solidFill>
                  <a:srgbClr val="FFFF99"/>
                </a:solidFill>
                <a:effectLst>
                  <a:outerShdw blurRad="38100" dist="38100" dir="2700000" algn="tl">
                    <a:srgbClr val="000000">
                      <a:alpha val="43137"/>
                    </a:srgbClr>
                  </a:outerShdw>
                </a:effectLst>
              </a:rPr>
              <a:t>I swore that the waters of Noah Would </a:t>
            </a:r>
            <a:r>
              <a:rPr lang="en-US" sz="2400" b="1" u="sng" dirty="0" smtClean="0">
                <a:effectLst>
                  <a:outerShdw blurRad="38100" dist="38100" dir="2700000" algn="tl">
                    <a:srgbClr val="000000">
                      <a:alpha val="43137"/>
                    </a:srgbClr>
                  </a:outerShdw>
                </a:effectLst>
              </a:rPr>
              <a:t>not</a:t>
            </a:r>
            <a:r>
              <a:rPr lang="en-US" sz="2400" b="1" u="sng" dirty="0" smtClean="0">
                <a:solidFill>
                  <a:srgbClr val="FFFF99"/>
                </a:solidFill>
                <a:effectLst>
                  <a:outerShdw blurRad="38100" dist="38100" dir="2700000" algn="tl">
                    <a:srgbClr val="000000">
                      <a:alpha val="43137"/>
                    </a:srgbClr>
                  </a:outerShdw>
                </a:effectLst>
              </a:rPr>
              <a:t> flood the earth </a:t>
            </a:r>
            <a:r>
              <a:rPr lang="en-US" sz="2400" b="1" u="sng" dirty="0" smtClean="0">
                <a:effectLst>
                  <a:outerShdw blurRad="38100" dist="38100" dir="2700000" algn="tl">
                    <a:srgbClr val="000000">
                      <a:alpha val="43137"/>
                    </a:srgbClr>
                  </a:outerShdw>
                </a:effectLst>
              </a:rPr>
              <a:t>again</a:t>
            </a:r>
            <a:r>
              <a:rPr lang="en-US" sz="2400" dirty="0" smtClean="0">
                <a:solidFill>
                  <a:srgbClr val="FFFF99"/>
                </a:solidFill>
                <a:effectLst>
                  <a:outerShdw blurRad="38100" dist="38100" dir="2700000" algn="tl">
                    <a:srgbClr val="000000">
                      <a:alpha val="43137"/>
                    </a:srgbClr>
                  </a:outerShdw>
                </a:effectLst>
              </a:rPr>
              <a:t>; …</a:t>
            </a:r>
          </a:p>
          <a:p>
            <a:endParaRPr lang="en-US" sz="2400" dirty="0" smtClean="0">
              <a:solidFill>
                <a:srgbClr val="FFFF99"/>
              </a:solidFill>
              <a:effectLst>
                <a:outerShdw blurRad="38100" dist="38100" dir="2700000" algn="tl">
                  <a:srgbClr val="000000">
                    <a:alpha val="43137"/>
                  </a:srgbClr>
                </a:outerShdw>
              </a:effectLst>
            </a:endParaRPr>
          </a:p>
          <a:p>
            <a:r>
              <a:rPr lang="en-US" sz="2400" dirty="0" smtClean="0">
                <a:solidFill>
                  <a:srgbClr val="FFFF66"/>
                </a:solidFill>
                <a:effectLst>
                  <a:outerShdw blurRad="38100" dist="38100" dir="2700000" algn="tl">
                    <a:srgbClr val="000000">
                      <a:alpha val="43137"/>
                    </a:srgbClr>
                  </a:outerShdw>
                </a:effectLst>
              </a:rPr>
              <a:t>Did God the Father lie </a:t>
            </a:r>
            <a:r>
              <a:rPr lang="en-US" sz="2400" dirty="0" smtClean="0">
                <a:solidFill>
                  <a:srgbClr val="FFFF99"/>
                </a:solidFill>
                <a:effectLst>
                  <a:outerShdw blurRad="38100" dist="38100" dir="2700000" algn="tl">
                    <a:srgbClr val="000000">
                      <a:alpha val="43137"/>
                    </a:srgbClr>
                  </a:outerShdw>
                </a:effectLst>
              </a:rPr>
              <a:t>to us about a world wide flood, if it was actually a </a:t>
            </a:r>
            <a:r>
              <a:rPr lang="en-US" sz="2400" u="sng" dirty="0" smtClean="0">
                <a:solidFill>
                  <a:srgbClr val="FFFF66"/>
                </a:solidFill>
                <a:effectLst>
                  <a:outerShdw blurRad="38100" dist="38100" dir="2700000" algn="tl">
                    <a:srgbClr val="000000">
                      <a:alpha val="43137"/>
                    </a:srgbClr>
                  </a:outerShdw>
                </a:effectLst>
              </a:rPr>
              <a:t>local flood </a:t>
            </a:r>
            <a:r>
              <a:rPr lang="en-US" sz="2400" dirty="0" smtClean="0">
                <a:solidFill>
                  <a:srgbClr val="FFFF99"/>
                </a:solidFill>
                <a:effectLst>
                  <a:outerShdw blurRad="38100" dist="38100" dir="2700000" algn="tl">
                    <a:srgbClr val="000000">
                      <a:alpha val="43137"/>
                    </a:srgbClr>
                  </a:outerShdw>
                </a:effectLst>
              </a:rPr>
              <a:t>and </a:t>
            </a:r>
            <a:r>
              <a:rPr lang="en-US" sz="2400" u="sng" dirty="0" smtClean="0">
                <a:solidFill>
                  <a:srgbClr val="FFFF66"/>
                </a:solidFill>
                <a:effectLst>
                  <a:outerShdw blurRad="38100" dist="38100" dir="2700000" algn="tl">
                    <a:srgbClr val="000000">
                      <a:alpha val="43137"/>
                    </a:srgbClr>
                  </a:outerShdw>
                </a:effectLst>
              </a:rPr>
              <a:t>local floods still occur today</a:t>
            </a:r>
            <a:r>
              <a:rPr lang="en-US" sz="2400" dirty="0" smtClean="0">
                <a:solidFill>
                  <a:srgbClr val="FFFF99"/>
                </a:solidFill>
                <a:effectLst>
                  <a:outerShdw blurRad="38100" dist="38100" dir="2700000" algn="tl">
                    <a:srgbClr val="000000">
                      <a:alpha val="43137"/>
                    </a:srgbClr>
                  </a:outerShdw>
                </a:effectLst>
              </a:rPr>
              <a:t>?</a:t>
            </a:r>
          </a:p>
          <a:p>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109</a:t>
            </a:fld>
            <a:endParaRPr lang="en-US" dirty="0"/>
          </a:p>
        </p:txBody>
      </p:sp>
      <p:sp>
        <p:nvSpPr>
          <p:cNvPr id="6" name="Title 1"/>
          <p:cNvSpPr txBox="1">
            <a:spLocks/>
          </p:cNvSpPr>
          <p:nvPr/>
        </p:nvSpPr>
        <p:spPr>
          <a:xfrm>
            <a:off x="0" y="228600"/>
            <a:ext cx="91440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2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God’s Statement about the Worldwide Flood</a:t>
            </a:r>
            <a: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
            </a:r>
            <a:br>
              <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br>
            <a:endPar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609600" y="1752600"/>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indent="-457200"/>
            <a:r>
              <a:rPr lang="en-US" sz="2400" b="1" dirty="0" smtClean="0">
                <a:effectLst>
                  <a:outerShdw blurRad="38100" dist="38100" dir="2700000" algn="tl">
                    <a:srgbClr val="000000">
                      <a:alpha val="43137"/>
                    </a:srgbClr>
                  </a:outerShdw>
                </a:effectLst>
              </a:rPr>
              <a:t>Numbers 23:19   </a:t>
            </a:r>
            <a:r>
              <a:rPr lang="en-US" sz="2400" u="sng" dirty="0" smtClean="0">
                <a:solidFill>
                  <a:srgbClr val="FFFF99"/>
                </a:solidFill>
                <a:effectLst>
                  <a:outerShdw blurRad="38100" dist="38100" dir="2700000" algn="tl">
                    <a:srgbClr val="000000">
                      <a:alpha val="43137"/>
                    </a:srgbClr>
                  </a:outerShdw>
                </a:effectLst>
              </a:rPr>
              <a:t>God is not a man, that He should lie</a:t>
            </a:r>
            <a:r>
              <a:rPr lang="en-US" sz="2400" dirty="0" smtClean="0">
                <a:solidFill>
                  <a:srgbClr val="FFFF99"/>
                </a:solidFill>
                <a:effectLst>
                  <a:outerShdw blurRad="38100" dist="38100" dir="2700000" algn="tl">
                    <a:srgbClr val="000000">
                      <a:alpha val="43137"/>
                    </a:srgbClr>
                  </a:outerShdw>
                </a:effectLst>
              </a:rPr>
              <a:t>,     Nor a son of man, that He should repent;…</a:t>
            </a:r>
          </a:p>
          <a:p>
            <a:endParaRPr lang="en-US" sz="2400" dirty="0" smtClean="0">
              <a:solidFill>
                <a:srgbClr val="FFFF99"/>
              </a:solidFill>
              <a:effectLst>
                <a:outerShdw blurRad="38100" dist="38100" dir="2700000" algn="tl">
                  <a:srgbClr val="000000">
                    <a:alpha val="43137"/>
                  </a:srgbClr>
                </a:outerShdw>
              </a:effectLst>
            </a:endParaRPr>
          </a:p>
          <a:p>
            <a:endParaRPr lang="en-US" sz="2400" dirty="0" smtClean="0">
              <a:solidFill>
                <a:srgbClr val="FFFF99"/>
              </a:solidFill>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Titus 1:2   </a:t>
            </a:r>
            <a:r>
              <a:rPr lang="en-US" sz="2400" dirty="0" smtClean="0">
                <a:solidFill>
                  <a:srgbClr val="FFFF99"/>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God, who cannot lie</a:t>
            </a:r>
            <a:r>
              <a:rPr lang="en-US" sz="2400" dirty="0" smtClean="0">
                <a:solidFill>
                  <a:srgbClr val="FFFF99"/>
                </a:solidFill>
                <a:effectLst>
                  <a:outerShdw blurRad="38100" dist="38100" dir="2700000" algn="tl">
                    <a:srgbClr val="000000">
                      <a:alpha val="43137"/>
                    </a:srgbClr>
                  </a:outerShdw>
                </a:effectLst>
              </a:rPr>
              <a:t>, promised long ages ago</a:t>
            </a:r>
          </a:p>
          <a:p>
            <a:endParaRPr lang="en-US" sz="2400" dirty="0" smtClean="0">
              <a:solidFill>
                <a:srgbClr val="FFFF99"/>
              </a:solidFill>
              <a:effectLst>
                <a:outerShdw blurRad="38100" dist="38100" dir="2700000" algn="tl">
                  <a:srgbClr val="000000">
                    <a:alpha val="43137"/>
                  </a:srgbClr>
                </a:outerShdw>
              </a:effectLst>
            </a:endParaRPr>
          </a:p>
          <a:p>
            <a:endParaRPr lang="en-US" sz="2400" dirty="0" smtClean="0">
              <a:solidFill>
                <a:srgbClr val="FFFF99"/>
              </a:solidFill>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Hebrews 6:18    </a:t>
            </a:r>
            <a:r>
              <a:rPr lang="en-US" sz="2400" dirty="0" smtClean="0">
                <a:solidFill>
                  <a:srgbClr val="FFFF99"/>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it is impossible for God to lie</a:t>
            </a:r>
            <a:r>
              <a:rPr lang="en-US" sz="2400" dirty="0" smtClean="0">
                <a:solidFill>
                  <a:srgbClr val="FFFF99"/>
                </a:solidFill>
                <a:effectLst>
                  <a:outerShdw blurRad="38100" dist="38100" dir="2700000" algn="tl">
                    <a:srgbClr val="000000">
                      <a:alpha val="43137"/>
                    </a:srgbClr>
                  </a:outerShdw>
                </a:effectLst>
              </a:rPr>
              <a:t>, …</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110</a:t>
            </a:fld>
            <a:endParaRPr lang="en-US" dirty="0"/>
          </a:p>
        </p:txBody>
      </p:sp>
      <p:sp>
        <p:nvSpPr>
          <p:cNvPr id="6" name="Title 1"/>
          <p:cNvSpPr txBox="1">
            <a:spLocks/>
          </p:cNvSpPr>
          <p:nvPr/>
        </p:nvSpPr>
        <p:spPr>
          <a:xfrm>
            <a:off x="0" y="228600"/>
            <a:ext cx="91440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2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God Does Not Lie</a:t>
            </a:r>
            <a:endParaRPr kumimoji="0" lang="en-US" sz="32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Billions of Dead Things 00058"/>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itle 1"/>
          <p:cNvSpPr txBox="1">
            <a:spLocks/>
          </p:cNvSpPr>
          <p:nvPr/>
        </p:nvSpPr>
        <p:spPr>
          <a:xfrm>
            <a:off x="0" y="228600"/>
            <a:ext cx="91440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44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Evidence of a Worldwide Flood?</a:t>
            </a:r>
            <a:endParaRPr kumimoji="0" lang="en-US" sz="44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
        <p:nvSpPr>
          <p:cNvPr id="4" name="TextBox 3"/>
          <p:cNvSpPr txBox="1"/>
          <p:nvPr/>
        </p:nvSpPr>
        <p:spPr>
          <a:xfrm>
            <a:off x="0" y="3733800"/>
            <a:ext cx="1524000" cy="492443"/>
          </a:xfrm>
          <a:prstGeom prst="rect">
            <a:avLst/>
          </a:prstGeom>
          <a:noFill/>
        </p:spPr>
        <p:txBody>
          <a:bodyPr wrap="square" rtlCol="0">
            <a:spAutoFit/>
          </a:bodyPr>
          <a:lstStyle/>
          <a:p>
            <a:r>
              <a:rPr lang="en-US" sz="2600" b="1" i="1" dirty="0" smtClean="0">
                <a:effectLst>
                  <a:outerShdw blurRad="38100" dist="38100" dir="2700000" algn="tl">
                    <a:srgbClr val="000000">
                      <a:alpha val="43137"/>
                    </a:srgbClr>
                  </a:outerShdw>
                </a:effectLst>
              </a:rPr>
              <a:t>rapidly</a:t>
            </a:r>
            <a:endParaRPr lang="en-US" sz="2600" b="1" i="1" dirty="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Mil of Yrs Rock Layers Equals 00309"/>
          <p:cNvPicPr preferRelativeResize="0">
            <a:picLocks noChangeAspect="1" noChangeArrowheads="1"/>
          </p:cNvPicPr>
          <p:nvPr>
            <p:custDataLst>
              <p:tags r:id="rId1"/>
            </p:custDataLst>
          </p:nvPr>
        </p:nvPicPr>
        <p:blipFill>
          <a:blip r:embed="rId3" cstate="print"/>
          <a:srcRect/>
          <a:stretch>
            <a:fillRect/>
          </a:stretch>
        </p:blipFill>
        <p:spPr bwMode="auto">
          <a:xfrm>
            <a:off x="0" y="12700"/>
            <a:ext cx="9144000" cy="6848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il of Years Equals 02375"/>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Noah's Flood Equals 02374"/>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6 Days Side Issue 02941"/>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447800"/>
            <a:ext cx="87630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dirty="0" smtClean="0">
                <a:solidFill>
                  <a:srgbClr val="FFFF99"/>
                </a:solidFill>
                <a:effectLst>
                  <a:outerShdw blurRad="38100" dist="38100" dir="2700000" algn="tl">
                    <a:srgbClr val="000000">
                      <a:alpha val="43137"/>
                    </a:srgbClr>
                  </a:outerShdw>
                </a:effectLst>
              </a:rPr>
              <a:t>Old </a:t>
            </a:r>
            <a:r>
              <a:rPr lang="en-US" sz="2400" dirty="0" err="1" smtClean="0">
                <a:solidFill>
                  <a:srgbClr val="FFFF99"/>
                </a:solidFill>
                <a:effectLst>
                  <a:outerShdw blurRad="38100" dist="38100" dir="2700000" algn="tl">
                    <a:srgbClr val="000000">
                      <a:alpha val="43137"/>
                    </a:srgbClr>
                  </a:outerShdw>
                </a:effectLst>
              </a:rPr>
              <a:t>Earthers</a:t>
            </a:r>
            <a:r>
              <a:rPr lang="en-US" sz="2400" dirty="0" smtClean="0">
                <a:solidFill>
                  <a:srgbClr val="FFFF99"/>
                </a:solidFill>
                <a:effectLst>
                  <a:outerShdw blurRad="38100" dist="38100" dir="2700000" algn="tl">
                    <a:srgbClr val="000000">
                      <a:alpha val="43137"/>
                    </a:srgbClr>
                  </a:outerShdw>
                </a:effectLst>
              </a:rPr>
              <a:t> are </a:t>
            </a:r>
            <a:r>
              <a:rPr lang="en-US" sz="2400" u="sng" dirty="0" smtClean="0">
                <a:solidFill>
                  <a:srgbClr val="FFFF66"/>
                </a:solidFill>
                <a:effectLst>
                  <a:outerShdw blurRad="38100" dist="38100" dir="2700000" algn="tl">
                    <a:srgbClr val="000000">
                      <a:alpha val="43137"/>
                    </a:srgbClr>
                  </a:outerShdw>
                </a:effectLst>
              </a:rPr>
              <a:t>using Outside Influences to Reinterpret the clear passages of the Bible</a:t>
            </a:r>
            <a:r>
              <a:rPr lang="en-US" sz="2400" dirty="0" smtClean="0">
                <a:solidFill>
                  <a:srgbClr val="FFFF99"/>
                </a:solidFill>
                <a:effectLst>
                  <a:outerShdw blurRad="38100" dist="38100" dir="2700000" algn="tl">
                    <a:srgbClr val="000000">
                      <a:alpha val="43137"/>
                    </a:srgbClr>
                  </a:outerShdw>
                </a:effectLst>
              </a:rPr>
              <a:t>.</a:t>
            </a:r>
          </a:p>
          <a:p>
            <a:endParaRPr lang="en-US" sz="10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Twisting the </a:t>
            </a:r>
            <a:r>
              <a:rPr lang="en-US" sz="2400" u="sng" dirty="0" smtClean="0">
                <a:solidFill>
                  <a:srgbClr val="FFFF66"/>
                </a:solidFill>
                <a:effectLst>
                  <a:outerShdw blurRad="38100" dist="38100" dir="2700000" algn="tl">
                    <a:srgbClr val="000000">
                      <a:alpha val="43137"/>
                    </a:srgbClr>
                  </a:outerShdw>
                </a:effectLst>
              </a:rPr>
              <a:t>Perfect Inerrant Word of God </a:t>
            </a:r>
            <a:r>
              <a:rPr lang="en-US" sz="2400" dirty="0" smtClean="0">
                <a:solidFill>
                  <a:srgbClr val="FFFF99"/>
                </a:solidFill>
                <a:effectLst>
                  <a:outerShdw blurRad="38100" dist="38100" dir="2700000" algn="tl">
                    <a:srgbClr val="000000">
                      <a:alpha val="43137"/>
                    </a:srgbClr>
                  </a:outerShdw>
                </a:effectLst>
              </a:rPr>
              <a:t>to fit it into </a:t>
            </a:r>
            <a:r>
              <a:rPr lang="en-US" sz="2400" u="sng" dirty="0" smtClean="0">
                <a:solidFill>
                  <a:srgbClr val="FFFF66"/>
                </a:solidFill>
                <a:effectLst>
                  <a:outerShdw blurRad="38100" dist="38100" dir="2700000" algn="tl">
                    <a:srgbClr val="000000">
                      <a:alpha val="43137"/>
                    </a:srgbClr>
                  </a:outerShdw>
                </a:effectLst>
              </a:rPr>
              <a:t>Man’s Sinful, Fallible, and </a:t>
            </a:r>
            <a:r>
              <a:rPr lang="en-US" sz="2400" u="sng" dirty="0" err="1" smtClean="0">
                <a:solidFill>
                  <a:srgbClr val="FFFF66"/>
                </a:solidFill>
                <a:effectLst>
                  <a:outerShdw blurRad="38100" dist="38100" dir="2700000" algn="tl">
                    <a:srgbClr val="000000">
                      <a:alpha val="43137"/>
                    </a:srgbClr>
                  </a:outerShdw>
                </a:effectLst>
              </a:rPr>
              <a:t>Unprovable</a:t>
            </a:r>
            <a:r>
              <a:rPr lang="en-US" sz="2400" u="sng" dirty="0" smtClean="0">
                <a:solidFill>
                  <a:srgbClr val="FFFF66"/>
                </a:solidFill>
                <a:effectLst>
                  <a:outerShdw blurRad="38100" dist="38100" dir="2700000" algn="tl">
                    <a:srgbClr val="000000">
                      <a:alpha val="43137"/>
                    </a:srgbClr>
                  </a:outerShdw>
                </a:effectLst>
              </a:rPr>
              <a:t> Assumptions about the past</a:t>
            </a:r>
            <a:r>
              <a:rPr lang="en-US" sz="2400" dirty="0" smtClean="0">
                <a:solidFill>
                  <a:srgbClr val="FFFF99"/>
                </a:solidFill>
                <a:effectLst>
                  <a:outerShdw blurRad="38100" dist="38100" dir="2700000" algn="tl">
                    <a:srgbClr val="000000">
                      <a:alpha val="43137"/>
                    </a:srgbClr>
                  </a:outerShdw>
                </a:effectLst>
              </a:rPr>
              <a:t>.  </a:t>
            </a:r>
          </a:p>
          <a:p>
            <a:r>
              <a:rPr lang="en-US" sz="2400" dirty="0" smtClean="0">
                <a:solidFill>
                  <a:srgbClr val="FFFF99"/>
                </a:solidFill>
                <a:effectLst>
                  <a:outerShdw blurRad="38100" dist="38100" dir="2700000" algn="tl">
                    <a:srgbClr val="000000">
                      <a:alpha val="43137"/>
                    </a:srgbClr>
                  </a:outerShdw>
                </a:effectLst>
              </a:rPr>
              <a:t>In doing so, they are actually </a:t>
            </a:r>
            <a:r>
              <a:rPr lang="en-US" sz="2400" u="sng" dirty="0" smtClean="0">
                <a:effectLst>
                  <a:outerShdw blurRad="38100" dist="38100" dir="2700000" algn="tl">
                    <a:srgbClr val="000000">
                      <a:alpha val="43137"/>
                    </a:srgbClr>
                  </a:outerShdw>
                </a:effectLst>
              </a:rPr>
              <a:t>calling God the Father and Jesus liars.</a:t>
            </a:r>
          </a:p>
          <a:p>
            <a:endParaRPr lang="en-US" sz="10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In doing so, they are </a:t>
            </a:r>
            <a:r>
              <a:rPr lang="en-US" sz="2400" u="sng" dirty="0" smtClean="0">
                <a:effectLst>
                  <a:outerShdw blurRad="38100" dist="38100" dir="2700000" algn="tl">
                    <a:srgbClr val="000000">
                      <a:alpha val="43137"/>
                    </a:srgbClr>
                  </a:outerShdw>
                </a:effectLst>
              </a:rPr>
              <a:t>Undermining the Authority of Scripture (The Word of God).</a:t>
            </a:r>
          </a:p>
          <a:p>
            <a:endParaRPr lang="en-US" sz="1000" dirty="0" smtClean="0">
              <a:solidFill>
                <a:srgbClr val="FFFF99"/>
              </a:solidFill>
              <a:effectLst>
                <a:outerShdw blurRad="38100" dist="38100" dir="2700000" algn="tl">
                  <a:srgbClr val="000000">
                    <a:alpha val="43137"/>
                  </a:srgbClr>
                </a:outerShdw>
              </a:effectLst>
            </a:endParaRPr>
          </a:p>
          <a:p>
            <a:r>
              <a:rPr lang="en-US" sz="2400" dirty="0" smtClean="0">
                <a:solidFill>
                  <a:srgbClr val="FFFF99"/>
                </a:solidFill>
                <a:effectLst>
                  <a:outerShdw blurRad="38100" dist="38100" dir="2700000" algn="tl">
                    <a:srgbClr val="000000">
                      <a:alpha val="43137"/>
                    </a:srgbClr>
                  </a:outerShdw>
                </a:effectLst>
              </a:rPr>
              <a:t>This leads to </a:t>
            </a:r>
            <a:r>
              <a:rPr lang="en-US" sz="2400" u="sng" dirty="0" smtClean="0">
                <a:solidFill>
                  <a:srgbClr val="FFFF66"/>
                </a:solidFill>
                <a:effectLst>
                  <a:outerShdw blurRad="38100" dist="38100" dir="2700000" algn="tl">
                    <a:srgbClr val="000000">
                      <a:alpha val="43137"/>
                    </a:srgbClr>
                  </a:outerShdw>
                </a:effectLst>
              </a:rPr>
              <a:t>Theistic Liberalism</a:t>
            </a:r>
            <a:r>
              <a:rPr lang="en-US" sz="2400" dirty="0" smtClean="0">
                <a:solidFill>
                  <a:srgbClr val="FFFF66"/>
                </a:solidFill>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that reinterprets actual historical events in the Bible as only having figurative meaning and </a:t>
            </a:r>
            <a:r>
              <a:rPr lang="en-US" sz="2400" u="sng" dirty="0" smtClean="0">
                <a:solidFill>
                  <a:srgbClr val="FFFF66"/>
                </a:solidFill>
                <a:effectLst>
                  <a:outerShdw blurRad="38100" dist="38100" dir="2700000" algn="tl">
                    <a:srgbClr val="000000">
                      <a:alpha val="43137"/>
                    </a:srgbClr>
                  </a:outerShdw>
                </a:effectLst>
              </a:rPr>
              <a:t>eventually lead to a                                                        </a:t>
            </a:r>
            <a:r>
              <a:rPr lang="en-US" sz="2400" u="sng" dirty="0" smtClean="0">
                <a:effectLst>
                  <a:outerShdw blurRad="38100" dist="38100" dir="2700000" algn="tl">
                    <a:srgbClr val="000000">
                      <a:alpha val="43137"/>
                    </a:srgbClr>
                  </a:outerShdw>
                </a:effectLst>
              </a:rPr>
              <a:t>Denial of the Fundamentals of Christianity.</a:t>
            </a:r>
            <a:endParaRPr lang="en-US" sz="2400" u="sng" dirty="0">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116</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Does it Really Matter</a:t>
            </a:r>
          </a:p>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if the Earth is Old or Young?</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Reinterpretations 00363"/>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135171" name="Rectangle 3" hidden="1"/>
          <p:cNvSpPr>
            <a:spLocks noGrp="1" noChangeArrowheads="1"/>
          </p:cNvSpPr>
          <p:nvPr>
            <p:ph type="title"/>
          </p:nvPr>
        </p:nvSpPr>
        <p:spPr/>
        <p:txBody>
          <a:bodyPr/>
          <a:lstStyle/>
          <a:p>
            <a:pPr marL="73025" indent="-55563" defTabSz="642938"/>
            <a:r>
              <a:rPr lang="en-US" dirty="0"/>
              <a:t>Reinterpretations 00363</a:t>
            </a:r>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5" name="Picture 3" descr="2004-8 Octopus door MOY CW"/>
          <p:cNvPicPr>
            <a:picLocks noChangeAspect="1" noChangeArrowheads="1"/>
          </p:cNvPicPr>
          <p:nvPr/>
        </p:nvPicPr>
        <p:blipFill>
          <a:blip r:embed="rId2" cstate="print"/>
          <a:srcRect/>
          <a:stretch>
            <a:fillRect/>
          </a:stretch>
        </p:blipFill>
        <p:spPr bwMode="auto">
          <a:xfrm>
            <a:off x="-17463" y="1863725"/>
            <a:ext cx="9180513" cy="3128963"/>
          </a:xfrm>
          <a:prstGeom prst="rect">
            <a:avLst/>
          </a:prstGeom>
          <a:noFill/>
        </p:spPr>
      </p:pic>
      <p:sp>
        <p:nvSpPr>
          <p:cNvPr id="5" name="Title 1"/>
          <p:cNvSpPr txBox="1">
            <a:spLocks/>
          </p:cNvSpPr>
          <p:nvPr/>
        </p:nvSpPr>
        <p:spPr>
          <a:xfrm>
            <a:off x="0" y="228600"/>
            <a:ext cx="91440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Opening the Door to Millions of Years</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026 Bible to trash96"/>
          <p:cNvPicPr>
            <a:picLocks noChangeArrowheads="1"/>
          </p:cNvPicPr>
          <p:nvPr/>
        </p:nvPicPr>
        <p:blipFill>
          <a:blip r:embed="rId2" cstate="print"/>
          <a:srcRect/>
          <a:stretch>
            <a:fillRect/>
          </a:stretch>
        </p:blipFill>
        <p:spPr bwMode="auto">
          <a:xfrm>
            <a:off x="0" y="0"/>
            <a:ext cx="5302250" cy="6858000"/>
          </a:xfrm>
          <a:prstGeom prst="rect">
            <a:avLst/>
          </a:prstGeom>
          <a:noFill/>
        </p:spPr>
      </p:pic>
      <p:sp>
        <p:nvSpPr>
          <p:cNvPr id="4" name="TextBox 3"/>
          <p:cNvSpPr txBox="1"/>
          <p:nvPr/>
        </p:nvSpPr>
        <p:spPr>
          <a:xfrm>
            <a:off x="5410200" y="761999"/>
            <a:ext cx="3733800" cy="5416868"/>
          </a:xfrm>
          <a:prstGeom prst="rect">
            <a:avLst/>
          </a:prstGeom>
          <a:noFill/>
        </p:spPr>
        <p:txBody>
          <a:bodyPr wrap="square" rtlCol="0">
            <a:spAutoFit/>
          </a:bodyPr>
          <a:lstStyle/>
          <a:p>
            <a:r>
              <a:rPr lang="en-US" sz="2400" dirty="0" smtClean="0">
                <a:solidFill>
                  <a:srgbClr val="FFFF99"/>
                </a:solidFill>
              </a:rPr>
              <a:t>Example:  </a:t>
            </a:r>
          </a:p>
          <a:p>
            <a:endParaRPr lang="en-US" sz="2400" dirty="0" smtClean="0"/>
          </a:p>
          <a:p>
            <a:r>
              <a:rPr lang="en-US" sz="2400" dirty="0" smtClean="0"/>
              <a:t>Flat Earth?</a:t>
            </a:r>
          </a:p>
          <a:p>
            <a:endParaRPr lang="en-US" sz="2400" dirty="0" smtClean="0"/>
          </a:p>
          <a:p>
            <a:endParaRPr lang="en-US" sz="2400" dirty="0" smtClean="0"/>
          </a:p>
          <a:p>
            <a:pPr marL="347472" indent="-347472">
              <a:spcAft>
                <a:spcPts val="600"/>
              </a:spcAft>
              <a:buClr>
                <a:srgbClr val="FFFF99"/>
              </a:buClr>
              <a:buFont typeface="Wingdings" pitchFamily="2" charset="2"/>
              <a:buChar char="v"/>
            </a:pPr>
            <a:r>
              <a:rPr lang="en-US" sz="2400" dirty="0" smtClean="0">
                <a:effectLst>
                  <a:outerShdw blurRad="38100" dist="38100" dir="2700000" algn="tl">
                    <a:srgbClr val="000000">
                      <a:alpha val="43137"/>
                    </a:srgbClr>
                  </a:outerShdw>
                </a:effectLst>
              </a:rPr>
              <a:t>Isa 40:22                   </a:t>
            </a:r>
            <a:r>
              <a:rPr lang="en-US" sz="2400" dirty="0" smtClean="0">
                <a:solidFill>
                  <a:srgbClr val="FFFF99"/>
                </a:solidFill>
                <a:effectLst>
                  <a:outerShdw blurRad="38100" dist="38100" dir="2700000" algn="tl">
                    <a:srgbClr val="000000">
                      <a:alpha val="43137"/>
                    </a:srgbClr>
                  </a:outerShdw>
                </a:effectLst>
              </a:rPr>
              <a:t>He who sits above </a:t>
            </a:r>
            <a:r>
              <a:rPr lang="en-US" sz="2400" dirty="0" smtClean="0">
                <a:solidFill>
                  <a:srgbClr val="FFFF66"/>
                </a:solidFill>
                <a:effectLst>
                  <a:outerShdw blurRad="38100" dist="38100" dir="2700000" algn="tl">
                    <a:srgbClr val="000000">
                      <a:alpha val="43137"/>
                    </a:srgbClr>
                  </a:outerShdw>
                </a:effectLst>
              </a:rPr>
              <a:t>the circle </a:t>
            </a:r>
            <a:r>
              <a:rPr lang="en-US" sz="2400" i="1" dirty="0" smtClean="0">
                <a:solidFill>
                  <a:srgbClr val="FFFF66"/>
                </a:solidFill>
                <a:effectLst>
                  <a:outerShdw blurRad="38100" dist="38100" dir="2700000" algn="tl">
                    <a:srgbClr val="000000">
                      <a:alpha val="43137"/>
                    </a:srgbClr>
                  </a:outerShdw>
                </a:effectLst>
              </a:rPr>
              <a:t>(sphere) </a:t>
            </a:r>
            <a:r>
              <a:rPr lang="en-US" sz="2400" dirty="0" smtClean="0">
                <a:solidFill>
                  <a:srgbClr val="FFFF66"/>
                </a:solidFill>
                <a:effectLst>
                  <a:outerShdw blurRad="38100" dist="38100" dir="2700000" algn="tl">
                    <a:srgbClr val="000000">
                      <a:alpha val="43137"/>
                    </a:srgbClr>
                  </a:outerShdw>
                </a:effectLst>
              </a:rPr>
              <a:t>of the earth</a:t>
            </a:r>
            <a:r>
              <a:rPr lang="en-US" sz="2400" dirty="0" smtClean="0">
                <a:solidFill>
                  <a:srgbClr val="FFFF99"/>
                </a:solidFill>
                <a:effectLst>
                  <a:outerShdw blurRad="38100" dist="38100" dir="2700000" algn="tl">
                    <a:srgbClr val="000000">
                      <a:alpha val="43137"/>
                    </a:srgbClr>
                  </a:outerShdw>
                </a:effectLst>
              </a:rPr>
              <a:t>, …</a:t>
            </a:r>
          </a:p>
          <a:p>
            <a:pPr marL="347472" indent="-347472">
              <a:spcAft>
                <a:spcPts val="600"/>
              </a:spcAft>
              <a:buClr>
                <a:srgbClr val="FFFF99"/>
              </a:buClr>
              <a:buFont typeface="Wingdings" pitchFamily="2" charset="2"/>
              <a:buChar char="v"/>
            </a:pPr>
            <a:endParaRPr lang="en-US" sz="2400" dirty="0" smtClean="0">
              <a:solidFill>
                <a:srgbClr val="FFFF99"/>
              </a:solidFill>
              <a:effectLst>
                <a:outerShdw blurRad="38100" dist="38100" dir="2700000" algn="tl">
                  <a:srgbClr val="000000">
                    <a:alpha val="43137"/>
                  </a:srgbClr>
                </a:outerShdw>
              </a:effectLst>
            </a:endParaRPr>
          </a:p>
          <a:p>
            <a:pPr marL="347472" indent="-347472">
              <a:spcAft>
                <a:spcPts val="600"/>
              </a:spcAft>
              <a:buClr>
                <a:srgbClr val="FFFF99"/>
              </a:buClr>
              <a:buFont typeface="Wingdings" pitchFamily="2" charset="2"/>
              <a:buChar char="v"/>
            </a:pPr>
            <a:r>
              <a:rPr lang="en-US" sz="2400" dirty="0" smtClean="0">
                <a:effectLst>
                  <a:outerShdw blurRad="38100" dist="38100" dir="2700000" algn="tl">
                    <a:srgbClr val="000000">
                      <a:alpha val="43137"/>
                    </a:srgbClr>
                  </a:outerShdw>
                </a:effectLst>
              </a:rPr>
              <a:t>Job 26:7                    </a:t>
            </a:r>
            <a:r>
              <a:rPr lang="en-US" sz="2400" dirty="0" smtClean="0">
                <a:solidFill>
                  <a:srgbClr val="FFFF99"/>
                </a:solidFill>
                <a:effectLst>
                  <a:outerShdw blurRad="38100" dist="38100" dir="2700000" algn="tl">
                    <a:srgbClr val="000000">
                      <a:alpha val="43137"/>
                    </a:srgbClr>
                  </a:outerShdw>
                </a:effectLst>
              </a:rPr>
              <a:t>He stretches out the north …</a:t>
            </a:r>
            <a:r>
              <a:rPr lang="en-US" sz="2400" dirty="0" smtClean="0">
                <a:solidFill>
                  <a:srgbClr val="FFFF66"/>
                </a:solidFill>
                <a:effectLst>
                  <a:outerShdw blurRad="38100" dist="38100" dir="2700000" algn="tl">
                    <a:srgbClr val="000000">
                      <a:alpha val="43137"/>
                    </a:srgbClr>
                  </a:outerShdw>
                </a:effectLst>
              </a:rPr>
              <a:t>hangs the earth on nothing</a:t>
            </a:r>
            <a:r>
              <a:rPr lang="en-US" sz="2400" dirty="0" smtClean="0">
                <a:solidFill>
                  <a:srgbClr val="FFFF99"/>
                </a:solidFill>
                <a:effectLst>
                  <a:outerShdw blurRad="38100" dist="38100" dir="2700000" algn="tl">
                    <a:srgbClr val="000000">
                      <a:alpha val="43137"/>
                    </a:srgbClr>
                  </a:outerShdw>
                </a:effectLst>
              </a:rPr>
              <a:t>.</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marL="73025" indent="-55563" defTabSz="642938"/>
            <a:r>
              <a:rPr lang="en-US"/>
              <a:t>Mag men w/earth</a:t>
            </a:r>
          </a:p>
        </p:txBody>
      </p:sp>
      <p:pic>
        <p:nvPicPr>
          <p:cNvPr id="38915" name="Picture 3" descr="03"/>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marL="73025" indent="-55563" defTabSz="642938"/>
            <a:endParaRPr lang="en-US"/>
          </a:p>
        </p:txBody>
      </p:sp>
      <p:sp>
        <p:nvSpPr>
          <p:cNvPr id="34819" name="Rectangle 3" descr="1 magmen300dpi-science v MIR"/>
          <p:cNvSpPr>
            <a:spLocks noGrp="1" noChangeAspect="1" noChangeArrowheads="1"/>
          </p:cNvSpPr>
          <p:nvPr isPhoto="1"/>
        </p:nvSpPr>
        <p:spPr bwMode="auto">
          <a:xfrm>
            <a:off x="0" y="0"/>
            <a:ext cx="9144000" cy="6858000"/>
          </a:xfrm>
          <a:prstGeom prst="rect">
            <a:avLst/>
          </a:prstGeom>
          <a:blipFill dpi="0" rotWithShape="1">
            <a:blip r:embed="rId2" cstate="print"/>
            <a:srcRect/>
            <a:stretch>
              <a:fillRect/>
            </a:stretch>
          </a:blipFill>
          <a:ln w="9525">
            <a:noFill/>
            <a:miter lim="800000"/>
            <a:headEnd/>
            <a:tailEnd/>
          </a:ln>
          <a:effectLst/>
        </p:spPr>
        <p:txBody>
          <a:bodyPr/>
          <a:lstStyle/>
          <a:p>
            <a:endParaRPr lang="en-US">
              <a:cs typeface="Arial"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marL="73025" indent="-55563" defTabSz="642938"/>
            <a:endParaRPr lang="en-US"/>
          </a:p>
        </p:txBody>
      </p:sp>
      <p:sp>
        <p:nvSpPr>
          <p:cNvPr id="35843" name="Rectangle 3" descr="2 magmen300dpi-science v MIR"/>
          <p:cNvSpPr>
            <a:spLocks noGrp="1" noChangeAspect="1" noChangeArrowheads="1"/>
          </p:cNvSpPr>
          <p:nvPr isPhoto="1"/>
        </p:nvSpPr>
        <p:spPr bwMode="auto">
          <a:xfrm>
            <a:off x="0" y="0"/>
            <a:ext cx="9144000" cy="6858000"/>
          </a:xfrm>
          <a:prstGeom prst="rect">
            <a:avLst/>
          </a:prstGeom>
          <a:blipFill dpi="0" rotWithShape="1">
            <a:blip r:embed="rId2" cstate="print"/>
            <a:srcRect/>
            <a:stretch>
              <a:fillRect/>
            </a:stretch>
          </a:blipFill>
          <a:ln w="9525">
            <a:noFill/>
            <a:miter lim="800000"/>
            <a:headEnd/>
            <a:tailEnd/>
          </a:ln>
          <a:effectLst/>
        </p:spPr>
        <p:txBody>
          <a:bodyPr/>
          <a:lstStyle/>
          <a:p>
            <a:endParaRPr lang="en-US">
              <a:cs typeface="Arial" charset="0"/>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marL="73025" indent="-55563" defTabSz="642938"/>
            <a:endParaRPr lang="en-US"/>
          </a:p>
        </p:txBody>
      </p:sp>
      <p:sp>
        <p:nvSpPr>
          <p:cNvPr id="36867" name="Rectangle 3" descr="3 magmen300dpi-science v MIR"/>
          <p:cNvSpPr>
            <a:spLocks noGrp="1" noChangeAspect="1" noChangeArrowheads="1"/>
          </p:cNvSpPr>
          <p:nvPr isPhoto="1"/>
        </p:nvSpPr>
        <p:spPr bwMode="auto">
          <a:xfrm>
            <a:off x="0" y="0"/>
            <a:ext cx="9144000" cy="6858000"/>
          </a:xfrm>
          <a:prstGeom prst="rect">
            <a:avLst/>
          </a:prstGeom>
          <a:blipFill dpi="0" rotWithShape="1">
            <a:blip r:embed="rId2" cstate="print"/>
            <a:srcRect/>
            <a:stretch>
              <a:fillRect/>
            </a:stretch>
          </a:blipFill>
          <a:ln w="9525">
            <a:noFill/>
            <a:miter lim="800000"/>
            <a:headEnd/>
            <a:tailEnd/>
          </a:ln>
          <a:effectLst/>
        </p:spPr>
        <p:txBody>
          <a:bodyPr/>
          <a:lstStyle/>
          <a:p>
            <a:endParaRPr lang="en-US">
              <a:cs typeface="Arial" charset="0"/>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marL="73025" indent="-55563" defTabSz="642938"/>
            <a:endParaRPr lang="en-US"/>
          </a:p>
        </p:txBody>
      </p:sp>
      <p:sp>
        <p:nvSpPr>
          <p:cNvPr id="37891" name="Rectangle 3" descr="4 magmen300dpi - science v MIR"/>
          <p:cNvSpPr>
            <a:spLocks noGrp="1" noChangeAspect="1" noChangeArrowheads="1"/>
          </p:cNvSpPr>
          <p:nvPr isPhoto="1"/>
        </p:nvSpPr>
        <p:spPr bwMode="auto">
          <a:xfrm>
            <a:off x="0" y="0"/>
            <a:ext cx="9144000" cy="6858000"/>
          </a:xfrm>
          <a:prstGeom prst="rect">
            <a:avLst/>
          </a:prstGeom>
          <a:blipFill dpi="0" rotWithShape="1">
            <a:blip r:embed="rId2" cstate="print"/>
            <a:srcRect/>
            <a:stretch>
              <a:fillRect/>
            </a:stretch>
          </a:blipFill>
          <a:ln w="9525">
            <a:noFill/>
            <a:miter lim="800000"/>
            <a:headEnd/>
            <a:tailEnd/>
          </a:ln>
          <a:effectLst/>
        </p:spPr>
        <p:txBody>
          <a:bodyPr/>
          <a:lstStyle/>
          <a:p>
            <a:endParaRPr lang="en-US">
              <a:cs typeface="Arial" charset="0"/>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182880">
              <a:buFont typeface="Arial" pitchFamily="34" charset="0"/>
              <a:buChar char="•"/>
            </a:pPr>
            <a:r>
              <a:rPr lang="en-US" sz="2400" dirty="0" smtClean="0">
                <a:solidFill>
                  <a:srgbClr val="FFFF99"/>
                </a:solidFill>
                <a:effectLst>
                  <a:outerShdw blurRad="38100" dist="38100" dir="2700000" algn="tl">
                    <a:srgbClr val="000000">
                      <a:alpha val="43137"/>
                    </a:srgbClr>
                  </a:outerShdw>
                </a:effectLst>
              </a:rPr>
              <a:t>Earth is Billions of Years Old, </a:t>
            </a:r>
            <a:r>
              <a:rPr lang="en-US" sz="2400" u="sng" dirty="0" smtClean="0">
                <a:solidFill>
                  <a:srgbClr val="FFFF99"/>
                </a:solidFill>
                <a:effectLst>
                  <a:outerShdw blurRad="38100" dist="38100" dir="2700000" algn="tl">
                    <a:srgbClr val="000000">
                      <a:alpha val="43137"/>
                    </a:srgbClr>
                  </a:outerShdw>
                </a:effectLst>
              </a:rPr>
              <a:t>Not</a:t>
            </a:r>
            <a:r>
              <a:rPr lang="en-US" sz="2400" dirty="0" smtClean="0">
                <a:solidFill>
                  <a:srgbClr val="FFFF99"/>
                </a:solidFill>
                <a:effectLst>
                  <a:outerShdw blurRad="38100" dist="38100" dir="2700000" algn="tl">
                    <a:srgbClr val="000000">
                      <a:alpha val="43137"/>
                    </a:srgbClr>
                  </a:outerShdw>
                </a:effectLst>
              </a:rPr>
              <a:t> Created in 6-Days by God.</a:t>
            </a:r>
          </a:p>
          <a:p>
            <a:pPr indent="-182880">
              <a:buFont typeface="Arial" pitchFamily="34" charset="0"/>
              <a:buChar char="•"/>
            </a:pPr>
            <a:r>
              <a:rPr lang="en-US" sz="2400" dirty="0" smtClean="0">
                <a:solidFill>
                  <a:srgbClr val="FFFF99"/>
                </a:solidFill>
                <a:effectLst>
                  <a:outerShdw blurRad="38100" dist="38100" dir="2700000" algn="tl">
                    <a:srgbClr val="000000">
                      <a:alpha val="43137"/>
                    </a:srgbClr>
                  </a:outerShdw>
                </a:effectLst>
              </a:rPr>
              <a:t>Miracles are Impossible and thus </a:t>
            </a:r>
            <a:r>
              <a:rPr lang="en-US" sz="2400" u="sng" dirty="0" smtClean="0">
                <a:solidFill>
                  <a:srgbClr val="FFFF99"/>
                </a:solidFill>
                <a:effectLst>
                  <a:outerShdw blurRad="38100" dist="38100" dir="2700000" algn="tl">
                    <a:srgbClr val="000000">
                      <a:alpha val="43137"/>
                    </a:srgbClr>
                  </a:outerShdw>
                </a:effectLst>
              </a:rPr>
              <a:t>never</a:t>
            </a:r>
            <a:r>
              <a:rPr lang="en-US" sz="2400" dirty="0" smtClean="0">
                <a:solidFill>
                  <a:srgbClr val="FFFF99"/>
                </a:solidFill>
                <a:effectLst>
                  <a:outerShdw blurRad="38100" dist="38100" dir="2700000" algn="tl">
                    <a:srgbClr val="000000">
                      <a:alpha val="43137"/>
                    </a:srgbClr>
                  </a:outerShdw>
                </a:effectLst>
              </a:rPr>
              <a:t> happened.</a:t>
            </a:r>
          </a:p>
          <a:p>
            <a:pPr indent="-182880">
              <a:buFont typeface="Arial" pitchFamily="34" charset="0"/>
              <a:buChar char="•"/>
            </a:pPr>
            <a:r>
              <a:rPr lang="en-US" sz="2400" dirty="0" smtClean="0">
                <a:solidFill>
                  <a:srgbClr val="FFFF99"/>
                </a:solidFill>
                <a:effectLst>
                  <a:outerShdw blurRad="38100" dist="38100" dir="2700000" algn="tl">
                    <a:srgbClr val="000000">
                      <a:alpha val="43137"/>
                    </a:srgbClr>
                  </a:outerShdw>
                </a:effectLst>
              </a:rPr>
              <a:t>Jesus did </a:t>
            </a:r>
            <a:r>
              <a:rPr lang="en-US" sz="2400" u="sng" dirty="0" smtClean="0">
                <a:solidFill>
                  <a:srgbClr val="FFFF99"/>
                </a:solidFill>
                <a:effectLst>
                  <a:outerShdw blurRad="38100" dist="38100" dir="2700000" algn="tl">
                    <a:srgbClr val="000000">
                      <a:alpha val="43137"/>
                    </a:srgbClr>
                  </a:outerShdw>
                </a:effectLst>
              </a:rPr>
              <a:t>not</a:t>
            </a:r>
            <a:r>
              <a:rPr lang="en-US" sz="2400" dirty="0" smtClean="0">
                <a:solidFill>
                  <a:srgbClr val="FFFF99"/>
                </a:solidFill>
                <a:effectLst>
                  <a:outerShdw blurRad="38100" dist="38100" dir="2700000" algn="tl">
                    <a:srgbClr val="000000">
                      <a:alpha val="43137"/>
                    </a:srgbClr>
                  </a:outerShdw>
                </a:effectLst>
              </a:rPr>
              <a:t> really change water to wine, </a:t>
            </a:r>
            <a:r>
              <a:rPr lang="en-US" sz="2400" u="sng" dirty="0" smtClean="0">
                <a:solidFill>
                  <a:srgbClr val="FFFF99"/>
                </a:solidFill>
                <a:effectLst>
                  <a:outerShdw blurRad="38100" dist="38100" dir="2700000" algn="tl">
                    <a:srgbClr val="000000">
                      <a:alpha val="43137"/>
                    </a:srgbClr>
                  </a:outerShdw>
                </a:effectLst>
              </a:rPr>
              <a:t>nor</a:t>
            </a:r>
            <a:r>
              <a:rPr lang="en-US" sz="2400" dirty="0" smtClean="0">
                <a:solidFill>
                  <a:srgbClr val="FFFF99"/>
                </a:solidFill>
                <a:effectLst>
                  <a:outerShdw blurRad="38100" dist="38100" dir="2700000" algn="tl">
                    <a:srgbClr val="000000">
                      <a:alpha val="43137"/>
                    </a:srgbClr>
                  </a:outerShdw>
                </a:effectLst>
              </a:rPr>
              <a:t> calm a storm.</a:t>
            </a:r>
          </a:p>
          <a:p>
            <a:pPr indent="-182880">
              <a:buFont typeface="Arial" pitchFamily="34" charset="0"/>
              <a:buChar char="•"/>
            </a:pPr>
            <a:r>
              <a:rPr lang="en-US" sz="2400" dirty="0" smtClean="0">
                <a:solidFill>
                  <a:srgbClr val="FFFF99"/>
                </a:solidFill>
                <a:effectLst>
                  <a:outerShdw blurRad="38100" dist="38100" dir="2700000" algn="tl">
                    <a:srgbClr val="000000">
                      <a:alpha val="43137"/>
                    </a:srgbClr>
                  </a:outerShdw>
                </a:effectLst>
              </a:rPr>
              <a:t>Jesus did </a:t>
            </a:r>
            <a:r>
              <a:rPr lang="en-US" sz="2400" u="sng" dirty="0" smtClean="0">
                <a:solidFill>
                  <a:srgbClr val="FFFF99"/>
                </a:solidFill>
                <a:effectLst>
                  <a:outerShdw blurRad="38100" dist="38100" dir="2700000" algn="tl">
                    <a:srgbClr val="000000">
                      <a:alpha val="43137"/>
                    </a:srgbClr>
                  </a:outerShdw>
                </a:effectLst>
              </a:rPr>
              <a:t>not</a:t>
            </a:r>
            <a:r>
              <a:rPr lang="en-US" sz="2400" dirty="0" smtClean="0">
                <a:solidFill>
                  <a:srgbClr val="FFFF99"/>
                </a:solidFill>
                <a:effectLst>
                  <a:outerShdw blurRad="38100" dist="38100" dir="2700000" algn="tl">
                    <a:srgbClr val="000000">
                      <a:alpha val="43137"/>
                    </a:srgbClr>
                  </a:outerShdw>
                </a:effectLst>
              </a:rPr>
              <a:t> really walk on water.</a:t>
            </a:r>
          </a:p>
          <a:p>
            <a:pPr indent="-182880">
              <a:buFont typeface="Arial" pitchFamily="34" charset="0"/>
              <a:buChar char="•"/>
            </a:pPr>
            <a:r>
              <a:rPr lang="en-US" sz="2400" dirty="0" smtClean="0">
                <a:solidFill>
                  <a:srgbClr val="FFFF99"/>
                </a:solidFill>
                <a:effectLst>
                  <a:outerShdw blurRad="38100" dist="38100" dir="2700000" algn="tl">
                    <a:srgbClr val="000000">
                      <a:alpha val="43137"/>
                    </a:srgbClr>
                  </a:outerShdw>
                </a:effectLst>
              </a:rPr>
              <a:t>Jesus did </a:t>
            </a:r>
            <a:r>
              <a:rPr lang="en-US" sz="2400" u="sng" dirty="0" smtClean="0">
                <a:solidFill>
                  <a:srgbClr val="FFFF99"/>
                </a:solidFill>
                <a:effectLst>
                  <a:outerShdw blurRad="38100" dist="38100" dir="2700000" algn="tl">
                    <a:srgbClr val="000000">
                      <a:alpha val="43137"/>
                    </a:srgbClr>
                  </a:outerShdw>
                </a:effectLst>
              </a:rPr>
              <a:t>not</a:t>
            </a:r>
            <a:r>
              <a:rPr lang="en-US" sz="2400" dirty="0" smtClean="0">
                <a:solidFill>
                  <a:srgbClr val="FFFF99"/>
                </a:solidFill>
                <a:effectLst>
                  <a:outerShdw blurRad="38100" dist="38100" dir="2700000" algn="tl">
                    <a:srgbClr val="000000">
                      <a:alpha val="43137"/>
                    </a:srgbClr>
                  </a:outerShdw>
                </a:effectLst>
              </a:rPr>
              <a:t> really raise people from the dead.</a:t>
            </a:r>
          </a:p>
          <a:p>
            <a:pPr indent="-182880">
              <a:buFont typeface="Arial" pitchFamily="34" charset="0"/>
              <a:buChar char="•"/>
            </a:pPr>
            <a:r>
              <a:rPr lang="en-US" sz="2400" dirty="0" smtClean="0">
                <a:solidFill>
                  <a:srgbClr val="FFFF99"/>
                </a:solidFill>
                <a:effectLst>
                  <a:outerShdw blurRad="38100" dist="38100" dir="2700000" algn="tl">
                    <a:srgbClr val="000000">
                      <a:alpha val="43137"/>
                    </a:srgbClr>
                  </a:outerShdw>
                </a:effectLst>
              </a:rPr>
              <a:t>The Virgin Birth is Impossible and thus </a:t>
            </a:r>
            <a:r>
              <a:rPr lang="en-US" sz="2400" u="sng" dirty="0" smtClean="0">
                <a:solidFill>
                  <a:srgbClr val="FFFF99"/>
                </a:solidFill>
                <a:effectLst>
                  <a:outerShdw blurRad="38100" dist="38100" dir="2700000" algn="tl">
                    <a:srgbClr val="000000">
                      <a:alpha val="43137"/>
                    </a:srgbClr>
                  </a:outerShdw>
                </a:effectLst>
              </a:rPr>
              <a:t>never</a:t>
            </a:r>
            <a:r>
              <a:rPr lang="en-US" sz="2400" dirty="0" smtClean="0">
                <a:solidFill>
                  <a:srgbClr val="FFFF99"/>
                </a:solidFill>
                <a:effectLst>
                  <a:outerShdw blurRad="38100" dist="38100" dir="2700000" algn="tl">
                    <a:srgbClr val="000000">
                      <a:alpha val="43137"/>
                    </a:srgbClr>
                  </a:outerShdw>
                </a:effectLst>
              </a:rPr>
              <a:t> happened.</a:t>
            </a:r>
          </a:p>
          <a:p>
            <a:pPr marL="182880" indent="-182880">
              <a:buFont typeface="Arial" pitchFamily="34" charset="0"/>
              <a:buChar char="•"/>
            </a:pPr>
            <a:r>
              <a:rPr lang="en-US" sz="2400" dirty="0" smtClean="0">
                <a:solidFill>
                  <a:srgbClr val="FFFF99"/>
                </a:solidFill>
                <a:effectLst>
                  <a:outerShdw blurRad="38100" dist="38100" dir="2700000" algn="tl">
                    <a:srgbClr val="000000">
                      <a:alpha val="43137"/>
                    </a:srgbClr>
                  </a:outerShdw>
                </a:effectLst>
              </a:rPr>
              <a:t>The Resurrection of Jesus from the Dead is Impossible and thus </a:t>
            </a:r>
            <a:r>
              <a:rPr lang="en-US" sz="2400" u="sng" dirty="0" smtClean="0">
                <a:solidFill>
                  <a:srgbClr val="FFFF99"/>
                </a:solidFill>
                <a:effectLst>
                  <a:outerShdw blurRad="38100" dist="38100" dir="2700000" algn="tl">
                    <a:srgbClr val="000000">
                      <a:alpha val="43137"/>
                    </a:srgbClr>
                  </a:outerShdw>
                </a:effectLst>
              </a:rPr>
              <a:t>never</a:t>
            </a:r>
            <a:r>
              <a:rPr lang="en-US" sz="2400" dirty="0" smtClean="0">
                <a:solidFill>
                  <a:srgbClr val="FFFF99"/>
                </a:solidFill>
                <a:effectLst>
                  <a:outerShdw blurRad="38100" dist="38100" dir="2700000" algn="tl">
                    <a:srgbClr val="000000">
                      <a:alpha val="43137"/>
                    </a:srgbClr>
                  </a:outerShdw>
                </a:effectLst>
              </a:rPr>
              <a:t> happened.</a:t>
            </a:r>
          </a:p>
          <a:p>
            <a:pPr marL="182880" indent="-182880">
              <a:buFont typeface="Arial" pitchFamily="34" charset="0"/>
              <a:buChar char="•"/>
            </a:pPr>
            <a:r>
              <a:rPr lang="en-US" sz="2400" dirty="0" smtClean="0">
                <a:solidFill>
                  <a:srgbClr val="FFFF99"/>
                </a:solidFill>
                <a:effectLst>
                  <a:outerShdw blurRad="38100" dist="38100" dir="2700000" algn="tl">
                    <a:srgbClr val="000000">
                      <a:alpha val="43137"/>
                    </a:srgbClr>
                  </a:outerShdw>
                </a:effectLst>
              </a:rPr>
              <a:t>We can Reinterpret Anything in the Bible to how we feel it should be viewed today.</a:t>
            </a:r>
          </a:p>
          <a:p>
            <a:pPr indent="-182880">
              <a:buFont typeface="Arial" pitchFamily="34" charset="0"/>
              <a:buChar char="•"/>
            </a:pPr>
            <a:r>
              <a:rPr lang="en-US" sz="2400" dirty="0" smtClean="0">
                <a:solidFill>
                  <a:srgbClr val="FFFF99"/>
                </a:solidFill>
                <a:effectLst>
                  <a:outerShdw blurRad="38100" dist="38100" dir="2700000" algn="tl">
                    <a:srgbClr val="000000">
                      <a:alpha val="43137"/>
                    </a:srgbClr>
                  </a:outerShdw>
                </a:effectLst>
              </a:rPr>
              <a:t>Jesus is </a:t>
            </a:r>
            <a:r>
              <a:rPr lang="en-US" sz="2400" u="sng" dirty="0" smtClean="0">
                <a:solidFill>
                  <a:srgbClr val="FFFF99"/>
                </a:solidFill>
                <a:effectLst>
                  <a:outerShdw blurRad="38100" dist="38100" dir="2700000" algn="tl">
                    <a:srgbClr val="000000">
                      <a:alpha val="43137"/>
                    </a:srgbClr>
                  </a:outerShdw>
                </a:effectLst>
              </a:rPr>
              <a:t>not</a:t>
            </a:r>
            <a:r>
              <a:rPr lang="en-US" sz="2400" dirty="0" smtClean="0">
                <a:solidFill>
                  <a:srgbClr val="FFFF99"/>
                </a:solidFill>
                <a:effectLst>
                  <a:outerShdw blurRad="38100" dist="38100" dir="2700000" algn="tl">
                    <a:srgbClr val="000000">
                      <a:alpha val="43137"/>
                    </a:srgbClr>
                  </a:outerShdw>
                </a:effectLst>
              </a:rPr>
              <a:t> the Only Way to God the Father.  </a:t>
            </a:r>
          </a:p>
          <a:p>
            <a:pPr indent="-182880">
              <a:buFont typeface="Arial" pitchFamily="34" charset="0"/>
              <a:buChar char="•"/>
            </a:pPr>
            <a:r>
              <a:rPr lang="en-US" sz="2400" dirty="0" smtClean="0">
                <a:solidFill>
                  <a:srgbClr val="FFFF99"/>
                </a:solidFill>
                <a:effectLst>
                  <a:outerShdw blurRad="38100" dist="38100" dir="2700000" algn="tl">
                    <a:srgbClr val="000000">
                      <a:alpha val="43137"/>
                    </a:srgbClr>
                  </a:outerShdw>
                </a:effectLst>
              </a:rPr>
              <a:t>There is </a:t>
            </a:r>
            <a:r>
              <a:rPr lang="en-US" sz="2400" u="sng" dirty="0" smtClean="0">
                <a:solidFill>
                  <a:srgbClr val="FFFF99"/>
                </a:solidFill>
                <a:effectLst>
                  <a:outerShdw blurRad="38100" dist="38100" dir="2700000" algn="tl">
                    <a:srgbClr val="000000">
                      <a:alpha val="43137"/>
                    </a:srgbClr>
                  </a:outerShdw>
                </a:effectLst>
              </a:rPr>
              <a:t>not</a:t>
            </a:r>
            <a:r>
              <a:rPr lang="en-US" sz="2400" dirty="0" smtClean="0">
                <a:solidFill>
                  <a:srgbClr val="FFFF99"/>
                </a:solidFill>
                <a:effectLst>
                  <a:outerShdw blurRad="38100" dist="38100" dir="2700000" algn="tl">
                    <a:srgbClr val="000000">
                      <a:alpha val="43137"/>
                    </a:srgbClr>
                  </a:outerShdw>
                </a:effectLst>
              </a:rPr>
              <a:t> such thing as Sin? </a:t>
            </a:r>
            <a:r>
              <a:rPr lang="en-US" sz="2400" u="sng" dirty="0" smtClean="0">
                <a:solidFill>
                  <a:srgbClr val="FFFF99"/>
                </a:solidFill>
                <a:effectLst>
                  <a:outerShdw blurRad="38100" dist="38100" dir="2700000" algn="tl">
                    <a:srgbClr val="000000">
                      <a:alpha val="43137"/>
                    </a:srgbClr>
                  </a:outerShdw>
                </a:effectLst>
              </a:rPr>
              <a:t>No</a:t>
            </a:r>
            <a:r>
              <a:rPr lang="en-US" sz="2400" dirty="0" smtClean="0">
                <a:solidFill>
                  <a:srgbClr val="FFFF99"/>
                </a:solidFill>
                <a:effectLst>
                  <a:outerShdw blurRad="38100" dist="38100" dir="2700000" algn="tl">
                    <a:srgbClr val="000000">
                      <a:alpha val="43137"/>
                    </a:srgbClr>
                  </a:outerShdw>
                </a:effectLst>
              </a:rPr>
              <a:t> such thing as Hell?</a:t>
            </a:r>
          </a:p>
          <a:p>
            <a:pPr indent="-182880">
              <a:buFont typeface="Arial" pitchFamily="34" charset="0"/>
              <a:buChar char="•"/>
            </a:pPr>
            <a:endParaRPr lang="en-US" sz="1000" dirty="0" smtClean="0">
              <a:solidFill>
                <a:srgbClr val="FFFF99"/>
              </a:solidFill>
              <a:effectLst>
                <a:outerShdw blurRad="38100" dist="38100" dir="2700000" algn="tl">
                  <a:srgbClr val="000000">
                    <a:alpha val="43137"/>
                  </a:srgbClr>
                </a:outerShdw>
              </a:effectLst>
            </a:endParaRPr>
          </a:p>
          <a:p>
            <a:pPr marL="182880" indent="-182880">
              <a:buFont typeface="Arial" pitchFamily="34" charset="0"/>
              <a:buChar char="•"/>
            </a:pPr>
            <a:r>
              <a:rPr lang="en-US" sz="2400" dirty="0" smtClean="0">
                <a:solidFill>
                  <a:srgbClr val="FFFF99"/>
                </a:solidFill>
                <a:effectLst>
                  <a:outerShdw blurRad="38100" dist="38100" dir="2700000" algn="tl">
                    <a:srgbClr val="000000">
                      <a:alpha val="43137"/>
                    </a:srgbClr>
                  </a:outerShdw>
                </a:effectLst>
              </a:rPr>
              <a:t>Thus The Bible Really Does Not Mean Anything at all and is of </a:t>
            </a:r>
            <a:r>
              <a:rPr lang="en-US" sz="2400" u="sng" dirty="0" smtClean="0">
                <a:solidFill>
                  <a:srgbClr val="FFFF99"/>
                </a:solidFill>
                <a:effectLst>
                  <a:outerShdw blurRad="38100" dist="38100" dir="2700000" algn="tl">
                    <a:srgbClr val="000000">
                      <a:alpha val="43137"/>
                    </a:srgbClr>
                  </a:outerShdw>
                </a:effectLst>
              </a:rPr>
              <a:t>No Value</a:t>
            </a:r>
            <a:r>
              <a:rPr lang="en-US" sz="2400" dirty="0" smtClean="0">
                <a:solidFill>
                  <a:srgbClr val="FFFF99"/>
                </a:solidFill>
                <a:effectLst>
                  <a:outerShdw blurRad="38100" dist="38100" dir="2700000" algn="tl">
                    <a:srgbClr val="000000">
                      <a:alpha val="43137"/>
                    </a:srgbClr>
                  </a:outerShdw>
                </a:effectLst>
              </a:rPr>
              <a:t> to us today.</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125</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Religion of Evolutionary Science</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Eisegesis Pastor-Exo20"/>
          <p:cNvPicPr preferRelativeResize="0">
            <a:picLocks noChangeAspect="1" noChangeArrowheads="1"/>
          </p:cNvPicPr>
          <p:nvPr>
            <p:custDataLst>
              <p:tags r:id="rId1"/>
            </p:custDataLst>
          </p:nvPr>
        </p:nvPicPr>
        <p:blipFill>
          <a:blip r:embed="rId3" cstate="print"/>
          <a:srcRect/>
          <a:stretch>
            <a:fillRect/>
          </a:stretch>
        </p:blipFill>
        <p:spPr bwMode="auto">
          <a:xfrm>
            <a:off x="2070100" y="0"/>
            <a:ext cx="5008563"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Exegesis Pastor 2-Gen1"/>
          <p:cNvPicPr preferRelativeResize="0">
            <a:picLocks noChangeAspect="1" noChangeArrowheads="1"/>
          </p:cNvPicPr>
          <p:nvPr>
            <p:custDataLst>
              <p:tags r:id="rId1"/>
            </p:custDataLst>
          </p:nvPr>
        </p:nvPicPr>
        <p:blipFill>
          <a:blip r:embed="rId3" cstate="print"/>
          <a:srcRect/>
          <a:stretch>
            <a:fillRect/>
          </a:stretch>
        </p:blipFill>
        <p:spPr bwMode="auto">
          <a:xfrm>
            <a:off x="1536700" y="0"/>
            <a:ext cx="6080125"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2 Guys Books 1-Glasses 01869"/>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pic>
        <p:nvPicPr>
          <p:cNvPr id="76804" name="Picture 4" descr="Circle Earth"/>
          <p:cNvPicPr>
            <a:picLocks noChangeAspect="1" noChangeArrowheads="1"/>
          </p:cNvPicPr>
          <p:nvPr/>
        </p:nvPicPr>
        <p:blipFill>
          <a:blip r:embed="rId4" cstate="print"/>
          <a:srcRect/>
          <a:stretch>
            <a:fillRect/>
          </a:stretch>
        </p:blipFill>
        <p:spPr bwMode="auto">
          <a:xfrm>
            <a:off x="2417763" y="163513"/>
            <a:ext cx="4306887" cy="4306887"/>
          </a:xfrm>
          <a:prstGeom prst="rect">
            <a:avLst/>
          </a:prstGeom>
          <a:noFill/>
        </p:spPr>
      </p:pic>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Seven C's of History Straight 00482"/>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Biological Evidences :</a:t>
            </a:r>
            <a:endParaRPr lang="en-US" sz="2400" dirty="0" smtClean="0">
              <a:effectLst>
                <a:outerShdw blurRad="38100" dist="38100" dir="2700000" algn="tl">
                  <a:srgbClr val="000000">
                    <a:alpha val="43137"/>
                  </a:srgbClr>
                </a:outerShdw>
              </a:effectLst>
            </a:endParaRPr>
          </a:p>
          <a:p>
            <a:pPr indent="-182880"/>
            <a:r>
              <a:rPr lang="en-US" sz="2400" dirty="0" smtClean="0">
                <a:solidFill>
                  <a:srgbClr val="FFFF99"/>
                </a:solidFill>
                <a:effectLst>
                  <a:outerShdw blurRad="38100" dist="38100" dir="2700000" algn="tl">
                    <a:srgbClr val="000000">
                      <a:alpha val="43137"/>
                    </a:srgbClr>
                  </a:outerShdw>
                </a:effectLst>
              </a:rPr>
              <a:t>1. DNA in Supposed “Ancient” Fossils.</a:t>
            </a:r>
          </a:p>
          <a:p>
            <a:pPr indent="-182880"/>
            <a:r>
              <a:rPr lang="en-US" sz="2400" dirty="0" smtClean="0">
                <a:solidFill>
                  <a:srgbClr val="FFFF99"/>
                </a:solidFill>
                <a:effectLst>
                  <a:outerShdw blurRad="38100" dist="38100" dir="2700000" algn="tl">
                    <a:srgbClr val="000000">
                      <a:alpha val="43137"/>
                    </a:srgbClr>
                  </a:outerShdw>
                </a:effectLst>
              </a:rPr>
              <a:t>2. Lazarus Bacteria from Salt Inclusions.</a:t>
            </a:r>
          </a:p>
          <a:p>
            <a:pPr indent="-182880"/>
            <a:r>
              <a:rPr lang="en-US" sz="2400" dirty="0" smtClean="0">
                <a:solidFill>
                  <a:srgbClr val="FFFF99"/>
                </a:solidFill>
                <a:effectLst>
                  <a:outerShdw blurRad="38100" dist="38100" dir="2700000" algn="tl">
                    <a:srgbClr val="000000">
                      <a:alpha val="43137"/>
                    </a:srgbClr>
                  </a:outerShdw>
                </a:effectLst>
              </a:rPr>
              <a:t>3. Decay in the Human Genome.</a:t>
            </a:r>
          </a:p>
          <a:p>
            <a:pPr indent="-182880"/>
            <a:r>
              <a:rPr lang="en-US" sz="2400" dirty="0" smtClean="0">
                <a:solidFill>
                  <a:srgbClr val="FFFF99"/>
                </a:solidFill>
                <a:effectLst>
                  <a:outerShdw blurRad="38100" dist="38100" dir="2700000" algn="tl">
                    <a:srgbClr val="000000">
                      <a:alpha val="43137"/>
                    </a:srgbClr>
                  </a:outerShdw>
                </a:effectLst>
              </a:rPr>
              <a:t>4. “Mitochondrial” Eve.</a:t>
            </a:r>
          </a:p>
          <a:p>
            <a:pPr indent="-182880"/>
            <a:r>
              <a:rPr lang="en-US" sz="2400" dirty="0" smtClean="0">
                <a:solidFill>
                  <a:srgbClr val="FFFF99"/>
                </a:solidFill>
                <a:effectLst>
                  <a:outerShdw blurRad="38100" dist="38100" dir="2700000" algn="tl">
                    <a:srgbClr val="000000">
                      <a:alpha val="43137"/>
                    </a:srgbClr>
                  </a:outerShdw>
                </a:effectLst>
              </a:rPr>
              <a:t>5. Human Y-</a:t>
            </a:r>
            <a:r>
              <a:rPr lang="en-US" sz="2400" dirty="0" err="1" smtClean="0">
                <a:solidFill>
                  <a:srgbClr val="FFFF99"/>
                </a:solidFill>
                <a:effectLst>
                  <a:outerShdw blurRad="38100" dist="38100" dir="2700000" algn="tl">
                    <a:srgbClr val="000000">
                      <a:alpha val="43137"/>
                    </a:srgbClr>
                  </a:outerShdw>
                </a:effectLst>
              </a:rPr>
              <a:t>Chronosome</a:t>
            </a:r>
            <a:r>
              <a:rPr lang="en-US" sz="2400" dirty="0" smtClean="0">
                <a:solidFill>
                  <a:srgbClr val="FFFF99"/>
                </a:solidFill>
                <a:effectLst>
                  <a:outerShdw blurRad="38100" dist="38100" dir="2700000" algn="tl">
                    <a:srgbClr val="000000">
                      <a:alpha val="43137"/>
                    </a:srgbClr>
                  </a:outerShdw>
                </a:effectLst>
              </a:rPr>
              <a:t> Variations Limited Worldwide.</a:t>
            </a:r>
          </a:p>
          <a:p>
            <a:pPr indent="-182880"/>
            <a:r>
              <a:rPr lang="en-US" sz="2400" dirty="0" smtClean="0">
                <a:solidFill>
                  <a:srgbClr val="FFFF99"/>
                </a:solidFill>
                <a:effectLst>
                  <a:outerShdw blurRad="38100" dist="38100" dir="2700000" algn="tl">
                    <a:srgbClr val="000000">
                      <a:alpha val="43137"/>
                    </a:srgbClr>
                  </a:outerShdw>
                </a:effectLst>
              </a:rPr>
              <a:t>6. Many Fossil Bones Hardly Fossilized.</a:t>
            </a:r>
          </a:p>
          <a:p>
            <a:pPr marL="182880" indent="-182880"/>
            <a:r>
              <a:rPr lang="en-US" sz="2400" dirty="0" smtClean="0">
                <a:solidFill>
                  <a:srgbClr val="FFFF99"/>
                </a:solidFill>
                <a:effectLst>
                  <a:outerShdw blurRad="38100" dist="38100" dir="2700000" algn="tl">
                    <a:srgbClr val="000000">
                      <a:alpha val="43137"/>
                    </a:srgbClr>
                  </a:outerShdw>
                </a:effectLst>
              </a:rPr>
              <a:t>7. Dinosaur Blood Cells, Blood Vessels, and Proteins Not Fossilized.</a:t>
            </a:r>
          </a:p>
          <a:p>
            <a:pPr marL="182880" indent="-182880"/>
            <a:r>
              <a:rPr lang="en-US" sz="2400" dirty="0" smtClean="0">
                <a:solidFill>
                  <a:srgbClr val="FFFF99"/>
                </a:solidFill>
                <a:effectLst>
                  <a:outerShdw blurRad="38100" dist="38100" dir="2700000" algn="tl">
                    <a:srgbClr val="000000">
                      <a:alpha val="43137"/>
                    </a:srgbClr>
                  </a:outerShdw>
                </a:effectLst>
              </a:rPr>
              <a:t>8. Lack of 50:50 </a:t>
            </a:r>
            <a:r>
              <a:rPr lang="en-US" sz="2400" dirty="0" err="1" smtClean="0">
                <a:solidFill>
                  <a:srgbClr val="FFFF99"/>
                </a:solidFill>
                <a:effectLst>
                  <a:outerShdw blurRad="38100" dist="38100" dir="2700000" algn="tl">
                    <a:srgbClr val="000000">
                      <a:alpha val="43137"/>
                    </a:srgbClr>
                  </a:outerShdw>
                </a:effectLst>
              </a:rPr>
              <a:t>Racemization</a:t>
            </a:r>
            <a:r>
              <a:rPr lang="en-US" sz="2400" dirty="0" smtClean="0">
                <a:solidFill>
                  <a:srgbClr val="FFFF99"/>
                </a:solidFill>
                <a:effectLst>
                  <a:outerShdw blurRad="38100" dist="38100" dir="2700000" algn="tl">
                    <a:srgbClr val="000000">
                      <a:alpha val="43137"/>
                    </a:srgbClr>
                  </a:outerShdw>
                </a:effectLst>
              </a:rPr>
              <a:t> (mixture of dextrorotatory and levorotatory) of Amino Acids in Fossils.</a:t>
            </a:r>
          </a:p>
          <a:p>
            <a:pPr indent="-182880"/>
            <a:r>
              <a:rPr lang="en-US" sz="2400" dirty="0" smtClean="0">
                <a:solidFill>
                  <a:srgbClr val="FFFF99"/>
                </a:solidFill>
                <a:effectLst>
                  <a:outerShdw blurRad="38100" dist="38100" dir="2700000" algn="tl">
                    <a:srgbClr val="000000">
                      <a:alpha val="43137"/>
                    </a:srgbClr>
                  </a:outerShdw>
                </a:effectLst>
              </a:rPr>
              <a:t>9. Existence of Living Fossils.</a:t>
            </a:r>
          </a:p>
          <a:p>
            <a:pPr indent="-182880"/>
            <a:r>
              <a:rPr lang="en-US" sz="2400" dirty="0" smtClean="0">
                <a:solidFill>
                  <a:srgbClr val="FFFF99"/>
                </a:solidFill>
                <a:effectLst>
                  <a:outerShdw blurRad="38100" dist="38100" dir="2700000" algn="tl">
                    <a:srgbClr val="000000">
                      <a:alpha val="43137"/>
                    </a:srgbClr>
                  </a:outerShdw>
                </a:effectLst>
              </a:rPr>
              <a:t>10. Discontinuous Fossil Sequences.</a:t>
            </a:r>
          </a:p>
          <a:p>
            <a:pPr indent="-182880"/>
            <a:r>
              <a:rPr lang="en-US" sz="2400" dirty="0" smtClean="0">
                <a:solidFill>
                  <a:srgbClr val="FFFF99"/>
                </a:solidFill>
                <a:effectLst>
                  <a:outerShdw blurRad="38100" dist="38100" dir="2700000" algn="tl">
                    <a:srgbClr val="000000">
                      <a:alpha val="43137"/>
                    </a:srgbClr>
                  </a:outerShdw>
                </a:effectLst>
              </a:rPr>
              <a:t>11. Age of World’s Oldest Living </a:t>
            </a:r>
            <a:r>
              <a:rPr lang="en-US" sz="2400" dirty="0" err="1" smtClean="0">
                <a:solidFill>
                  <a:srgbClr val="FFFF99"/>
                </a:solidFill>
                <a:effectLst>
                  <a:outerShdw blurRad="38100" dist="38100" dir="2700000" algn="tl">
                    <a:srgbClr val="000000">
                      <a:alpha val="43137"/>
                    </a:srgbClr>
                  </a:outerShdw>
                </a:effectLst>
              </a:rPr>
              <a:t>Organisims</a:t>
            </a:r>
            <a:r>
              <a:rPr lang="en-US" sz="2400" dirty="0" smtClean="0">
                <a:solidFill>
                  <a:srgbClr val="FFFF99"/>
                </a:solidFill>
                <a:effectLst>
                  <a:outerShdw blurRad="38100" dist="38100" dir="2700000" algn="tl">
                    <a:srgbClr val="000000">
                      <a:alpha val="43137"/>
                    </a:srgbClr>
                  </a:outerShdw>
                </a:effectLst>
              </a:rPr>
              <a:t> (Trees).</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130</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Geological Evidences :</a:t>
            </a:r>
            <a:endParaRPr lang="en-US" sz="2400" dirty="0" smtClean="0">
              <a:effectLst>
                <a:outerShdw blurRad="38100" dist="38100" dir="2700000" algn="tl">
                  <a:srgbClr val="000000">
                    <a:alpha val="43137"/>
                  </a:srgbClr>
                </a:outerShdw>
              </a:effectLst>
            </a:endParaRPr>
          </a:p>
          <a:p>
            <a:pPr marL="182880" indent="-182880"/>
            <a:r>
              <a:rPr lang="en-US" sz="2400" dirty="0" smtClean="0">
                <a:solidFill>
                  <a:srgbClr val="FFFF99"/>
                </a:solidFill>
                <a:effectLst>
                  <a:outerShdw blurRad="38100" dist="38100" dir="2700000" algn="tl">
                    <a:srgbClr val="000000">
                      <a:alpha val="43137"/>
                    </a:srgbClr>
                  </a:outerShdw>
                </a:effectLst>
              </a:rPr>
              <a:t>12. Scarcity of Plant Fossils in many Formations Containing Abundant Animal / Herbivore Fossils.</a:t>
            </a:r>
          </a:p>
          <a:p>
            <a:pPr marL="182880" indent="-182880"/>
            <a:r>
              <a:rPr lang="en-US" sz="2400" dirty="0" smtClean="0">
                <a:solidFill>
                  <a:srgbClr val="FFFF99"/>
                </a:solidFill>
                <a:effectLst>
                  <a:outerShdw blurRad="38100" dist="38100" dir="2700000" algn="tl">
                    <a:srgbClr val="000000">
                      <a:alpha val="43137"/>
                    </a:srgbClr>
                  </a:outerShdw>
                </a:effectLst>
              </a:rPr>
              <a:t>13. Thick, Tightly Bent / Folded Strata without signs of Melting of Fracturing.</a:t>
            </a:r>
          </a:p>
          <a:p>
            <a:pPr marL="182880" indent="-182880"/>
            <a:r>
              <a:rPr lang="en-US" sz="2400" dirty="0" smtClean="0">
                <a:solidFill>
                  <a:srgbClr val="FFFF99"/>
                </a:solidFill>
                <a:effectLst>
                  <a:outerShdw blurRad="38100" dist="38100" dir="2700000" algn="tl">
                    <a:srgbClr val="000000">
                      <a:alpha val="43137"/>
                    </a:srgbClr>
                  </a:outerShdw>
                </a:effectLst>
              </a:rPr>
              <a:t>14. </a:t>
            </a:r>
            <a:r>
              <a:rPr lang="en-US" sz="2400" dirty="0" err="1" smtClean="0">
                <a:solidFill>
                  <a:srgbClr val="FFFF99"/>
                </a:solidFill>
                <a:effectLst>
                  <a:outerShdw blurRad="38100" dist="38100" dir="2700000" algn="tl">
                    <a:srgbClr val="000000">
                      <a:alpha val="43137"/>
                    </a:srgbClr>
                  </a:outerShdw>
                </a:effectLst>
              </a:rPr>
              <a:t>Polystrate</a:t>
            </a:r>
            <a:r>
              <a:rPr lang="en-US" sz="2400" dirty="0" smtClean="0">
                <a:solidFill>
                  <a:srgbClr val="FFFF99"/>
                </a:solidFill>
                <a:effectLst>
                  <a:outerShdw blurRad="38100" dist="38100" dir="2700000" algn="tl">
                    <a:srgbClr val="000000">
                      <a:alpha val="43137"/>
                    </a:srgbClr>
                  </a:outerShdw>
                </a:effectLst>
              </a:rPr>
              <a:t> Fossils (Trees through many levels of Strata).</a:t>
            </a:r>
          </a:p>
          <a:p>
            <a:pPr marL="182880" indent="-182880"/>
            <a:r>
              <a:rPr lang="en-US" sz="2400" dirty="0" smtClean="0">
                <a:solidFill>
                  <a:srgbClr val="FFFF99"/>
                </a:solidFill>
                <a:effectLst>
                  <a:outerShdw blurRad="38100" dist="38100" dir="2700000" algn="tl">
                    <a:srgbClr val="000000">
                      <a:alpha val="43137"/>
                    </a:srgbClr>
                  </a:outerShdw>
                </a:effectLst>
              </a:rPr>
              <a:t>15. Rapid Coal Formation Under Natural Conditions vs. Wood </a:t>
            </a:r>
            <a:r>
              <a:rPr lang="en-US" sz="2400" dirty="0" err="1" smtClean="0">
                <a:solidFill>
                  <a:srgbClr val="FFFF99"/>
                </a:solidFill>
                <a:effectLst>
                  <a:outerShdw blurRad="38100" dist="38100" dir="2700000" algn="tl">
                    <a:srgbClr val="000000">
                      <a:alpha val="43137"/>
                    </a:srgbClr>
                  </a:outerShdw>
                </a:effectLst>
              </a:rPr>
              <a:t>Premineralizaton</a:t>
            </a:r>
            <a:r>
              <a:rPr lang="en-US" sz="2400" dirty="0" smtClean="0">
                <a:solidFill>
                  <a:srgbClr val="FFFF99"/>
                </a:solidFill>
                <a:effectLst>
                  <a:outerShdw blurRad="38100" dist="38100" dir="2700000" algn="tl">
                    <a:srgbClr val="000000">
                      <a:alpha val="43137"/>
                    </a:srgbClr>
                  </a:outerShdw>
                </a:effectLst>
              </a:rPr>
              <a:t>.</a:t>
            </a:r>
          </a:p>
          <a:p>
            <a:pPr marL="182880" indent="-182880"/>
            <a:r>
              <a:rPr lang="en-US" sz="2400" dirty="0" smtClean="0">
                <a:solidFill>
                  <a:srgbClr val="FFFF99"/>
                </a:solidFill>
                <a:effectLst>
                  <a:outerShdw blurRad="38100" dist="38100" dir="2700000" algn="tl">
                    <a:srgbClr val="000000">
                      <a:alpha val="43137"/>
                    </a:srgbClr>
                  </a:outerShdw>
                </a:effectLst>
              </a:rPr>
              <a:t>16. Rapid Formation of Oil Under Natural Conditions.</a:t>
            </a:r>
          </a:p>
          <a:p>
            <a:pPr marL="182880" indent="-182880"/>
            <a:r>
              <a:rPr lang="en-US" sz="2400" dirty="0" smtClean="0">
                <a:solidFill>
                  <a:srgbClr val="FFFF99"/>
                </a:solidFill>
                <a:effectLst>
                  <a:outerShdw blurRad="38100" dist="38100" dir="2700000" algn="tl">
                    <a:srgbClr val="000000">
                      <a:alpha val="43137"/>
                    </a:srgbClr>
                  </a:outerShdw>
                </a:effectLst>
              </a:rPr>
              <a:t>17. Rapid Formation of Opals Under Natural Conditions.</a:t>
            </a:r>
          </a:p>
          <a:p>
            <a:pPr marL="182880" indent="-182880"/>
            <a:r>
              <a:rPr lang="en-US" sz="2400" dirty="0" smtClean="0">
                <a:solidFill>
                  <a:srgbClr val="FFFF99"/>
                </a:solidFill>
                <a:effectLst>
                  <a:outerShdw blurRad="38100" dist="38100" dir="2700000" algn="tl">
                    <a:srgbClr val="000000">
                      <a:alpha val="43137"/>
                    </a:srgbClr>
                  </a:outerShdw>
                </a:effectLst>
              </a:rPr>
              <a:t>18. Rapid, Catastrophic formation of Coal Beds.</a:t>
            </a:r>
          </a:p>
          <a:p>
            <a:pPr marL="182880" indent="-182880"/>
            <a:r>
              <a:rPr lang="en-US" sz="2400" dirty="0" smtClean="0">
                <a:solidFill>
                  <a:srgbClr val="FFFF99"/>
                </a:solidFill>
                <a:effectLst>
                  <a:outerShdw blurRad="38100" dist="38100" dir="2700000" algn="tl">
                    <a:srgbClr val="000000">
                      <a:alpha val="43137"/>
                    </a:srgbClr>
                  </a:outerShdw>
                </a:effectLst>
              </a:rPr>
              <a:t>19. Rapid Petrifaction of Wood.</a:t>
            </a:r>
          </a:p>
          <a:p>
            <a:pPr marL="182880" indent="-182880"/>
            <a:r>
              <a:rPr lang="en-US" sz="2400" dirty="0" smtClean="0">
                <a:solidFill>
                  <a:srgbClr val="FFFF99"/>
                </a:solidFill>
                <a:effectLst>
                  <a:outerShdw blurRad="38100" dist="38100" dir="2700000" algn="tl">
                    <a:srgbClr val="000000">
                      <a:alpha val="43137"/>
                    </a:srgbClr>
                  </a:outerShdw>
                </a:effectLst>
              </a:rPr>
              <a:t>20. Classic Dykes and Pipes (intrusion of sediment through overlaying sedimentary rock).</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131</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Geological Evidences :</a:t>
            </a:r>
            <a:endParaRPr lang="en-US" sz="2400" dirty="0" smtClean="0">
              <a:effectLst>
                <a:outerShdw blurRad="38100" dist="38100" dir="2700000" algn="tl">
                  <a:srgbClr val="000000">
                    <a:alpha val="43137"/>
                  </a:srgbClr>
                </a:outerShdw>
              </a:effectLst>
            </a:endParaRPr>
          </a:p>
          <a:p>
            <a:pPr marL="182880" indent="-182880"/>
            <a:r>
              <a:rPr lang="en-US" sz="2400" dirty="0" smtClean="0">
                <a:solidFill>
                  <a:srgbClr val="FFFF99"/>
                </a:solidFill>
                <a:effectLst>
                  <a:outerShdw blurRad="38100" dist="38100" dir="2700000" algn="tl">
                    <a:srgbClr val="000000">
                      <a:alpha val="43137"/>
                    </a:srgbClr>
                  </a:outerShdw>
                </a:effectLst>
              </a:rPr>
              <a:t>21. Para (</a:t>
            </a:r>
            <a:r>
              <a:rPr lang="en-US" sz="2400" dirty="0" err="1" smtClean="0">
                <a:solidFill>
                  <a:srgbClr val="FFFF99"/>
                </a:solidFill>
                <a:effectLst>
                  <a:outerShdw blurRad="38100" dist="38100" dir="2700000" algn="tl">
                    <a:srgbClr val="000000">
                      <a:alpha val="43137"/>
                    </a:srgbClr>
                  </a:outerShdw>
                </a:effectLst>
              </a:rPr>
              <a:t>Psudo</a:t>
            </a:r>
            <a:r>
              <a:rPr lang="en-US" sz="2400" dirty="0" smtClean="0">
                <a:solidFill>
                  <a:srgbClr val="FFFF99"/>
                </a:solidFill>
                <a:effectLst>
                  <a:outerShdw blurRad="38100" dist="38100" dir="2700000" algn="tl">
                    <a:srgbClr val="000000">
                      <a:alpha val="43137"/>
                    </a:srgbClr>
                  </a:outerShdw>
                </a:effectLst>
              </a:rPr>
              <a:t>) Conformities (millions of years of geology missing without erosion).</a:t>
            </a:r>
          </a:p>
          <a:p>
            <a:pPr marL="182880" indent="-182880"/>
            <a:r>
              <a:rPr lang="en-US" sz="2400" dirty="0" smtClean="0">
                <a:solidFill>
                  <a:srgbClr val="FFFF99"/>
                </a:solidFill>
                <a:effectLst>
                  <a:outerShdw blurRad="38100" dist="38100" dir="2700000" algn="tl">
                    <a:srgbClr val="000000">
                      <a:alpha val="43137"/>
                    </a:srgbClr>
                  </a:outerShdw>
                </a:effectLst>
              </a:rPr>
              <a:t>22. Ephemeral Markings (raindrop marks, ripple marks, animal tracks) at boundaries of Para (</a:t>
            </a:r>
            <a:r>
              <a:rPr lang="en-US" sz="2400" dirty="0" err="1" smtClean="0">
                <a:solidFill>
                  <a:srgbClr val="FFFF99"/>
                </a:solidFill>
                <a:effectLst>
                  <a:outerShdw blurRad="38100" dist="38100" dir="2700000" algn="tl">
                    <a:srgbClr val="000000">
                      <a:alpha val="43137"/>
                    </a:srgbClr>
                  </a:outerShdw>
                </a:effectLst>
              </a:rPr>
              <a:t>Psudo</a:t>
            </a:r>
            <a:r>
              <a:rPr lang="en-US" sz="2400" dirty="0" smtClean="0">
                <a:solidFill>
                  <a:srgbClr val="FFFF99"/>
                </a:solidFill>
                <a:effectLst>
                  <a:outerShdw blurRad="38100" dist="38100" dir="2700000" algn="tl">
                    <a:srgbClr val="000000">
                      <a:alpha val="43137"/>
                    </a:srgbClr>
                  </a:outerShdw>
                </a:effectLst>
              </a:rPr>
              <a:t>) Conformities shows Rapid Deposition of the Upper Strata.</a:t>
            </a:r>
          </a:p>
          <a:p>
            <a:pPr marL="182880" indent="-182880"/>
            <a:r>
              <a:rPr lang="en-US" sz="2400" dirty="0" smtClean="0">
                <a:solidFill>
                  <a:srgbClr val="FFFF99"/>
                </a:solidFill>
                <a:effectLst>
                  <a:outerShdw blurRad="38100" dist="38100" dir="2700000" algn="tl">
                    <a:srgbClr val="000000">
                      <a:alpha val="43137"/>
                    </a:srgbClr>
                  </a:outerShdw>
                </a:effectLst>
              </a:rPr>
              <a:t>23. Inter-Tonguing of Adjacent Strata, supposedly millions of years apart.</a:t>
            </a:r>
          </a:p>
          <a:p>
            <a:pPr marL="182880" indent="-182880"/>
            <a:r>
              <a:rPr lang="en-US" sz="2400" dirty="0" smtClean="0">
                <a:solidFill>
                  <a:srgbClr val="FFFF99"/>
                </a:solidFill>
                <a:effectLst>
                  <a:outerShdw blurRad="38100" dist="38100" dir="2700000" algn="tl">
                    <a:srgbClr val="000000">
                      <a:alpha val="43137"/>
                    </a:srgbClr>
                  </a:outerShdw>
                </a:effectLst>
              </a:rPr>
              <a:t>24. Lack of </a:t>
            </a:r>
            <a:r>
              <a:rPr lang="en-US" sz="2400" dirty="0" err="1" smtClean="0">
                <a:solidFill>
                  <a:srgbClr val="FFFF99"/>
                </a:solidFill>
                <a:effectLst>
                  <a:outerShdw blurRad="38100" dist="38100" dir="2700000" algn="tl">
                    <a:srgbClr val="000000">
                      <a:alpha val="43137"/>
                    </a:srgbClr>
                  </a:outerShdw>
                </a:effectLst>
              </a:rPr>
              <a:t>Bioturbation</a:t>
            </a:r>
            <a:r>
              <a:rPr lang="en-US" sz="2400" dirty="0" smtClean="0">
                <a:solidFill>
                  <a:srgbClr val="FFFF99"/>
                </a:solidFill>
                <a:effectLst>
                  <a:outerShdw blurRad="38100" dist="38100" dir="2700000" algn="tl">
                    <a:srgbClr val="000000">
                      <a:alpha val="43137"/>
                    </a:srgbClr>
                  </a:outerShdw>
                </a:effectLst>
              </a:rPr>
              <a:t> (worm holes, root growth) at </a:t>
            </a:r>
            <a:r>
              <a:rPr lang="en-US" sz="2400" dirty="0" err="1" smtClean="0">
                <a:solidFill>
                  <a:srgbClr val="FFFF99"/>
                </a:solidFill>
                <a:effectLst>
                  <a:outerShdw blurRad="38100" dist="38100" dir="2700000" algn="tl">
                    <a:srgbClr val="000000">
                      <a:alpha val="43137"/>
                    </a:srgbClr>
                  </a:outerShdw>
                </a:effectLst>
              </a:rPr>
              <a:t>Paraconformities</a:t>
            </a:r>
            <a:r>
              <a:rPr lang="en-US" sz="2400" dirty="0" smtClean="0">
                <a:solidFill>
                  <a:srgbClr val="FFFF99"/>
                </a:solidFill>
                <a:effectLst>
                  <a:outerShdw blurRad="38100" dist="38100" dir="2700000" algn="tl">
                    <a:srgbClr val="000000">
                      <a:alpha val="43137"/>
                    </a:srgbClr>
                  </a:outerShdw>
                </a:effectLst>
              </a:rPr>
              <a:t>.</a:t>
            </a:r>
          </a:p>
          <a:p>
            <a:pPr marL="182880" indent="-182880"/>
            <a:r>
              <a:rPr lang="en-US" sz="2400" dirty="0" smtClean="0">
                <a:solidFill>
                  <a:srgbClr val="FFFF99"/>
                </a:solidFill>
                <a:effectLst>
                  <a:outerShdw blurRad="38100" dist="38100" dir="2700000" algn="tl">
                    <a:srgbClr val="000000">
                      <a:alpha val="43137"/>
                    </a:srgbClr>
                  </a:outerShdw>
                </a:effectLst>
              </a:rPr>
              <a:t>25. Almost a Complete Lack of Clearly Recognizable Soil Layers Anywhere in the </a:t>
            </a:r>
            <a:r>
              <a:rPr lang="en-US" sz="2400" dirty="0" err="1" smtClean="0">
                <a:solidFill>
                  <a:srgbClr val="FFFF99"/>
                </a:solidFill>
                <a:effectLst>
                  <a:outerShdw blurRad="38100" dist="38100" dir="2700000" algn="tl">
                    <a:srgbClr val="000000">
                      <a:alpha val="43137"/>
                    </a:srgbClr>
                  </a:outerShdw>
                </a:effectLst>
              </a:rPr>
              <a:t>Geologid</a:t>
            </a:r>
            <a:r>
              <a:rPr lang="en-US" sz="2400" dirty="0" smtClean="0">
                <a:solidFill>
                  <a:srgbClr val="FFFF99"/>
                </a:solidFill>
                <a:effectLst>
                  <a:outerShdw blurRad="38100" dist="38100" dir="2700000" algn="tl">
                    <a:srgbClr val="000000">
                      <a:alpha val="43137"/>
                    </a:srgbClr>
                  </a:outerShdw>
                </a:effectLst>
              </a:rPr>
              <a:t> Column.</a:t>
            </a:r>
          </a:p>
          <a:p>
            <a:pPr marL="182880" indent="-182880"/>
            <a:r>
              <a:rPr lang="en-US" sz="2400" dirty="0" smtClean="0">
                <a:solidFill>
                  <a:srgbClr val="FFFF99"/>
                </a:solidFill>
                <a:effectLst>
                  <a:outerShdw blurRad="38100" dist="38100" dir="2700000" algn="tl">
                    <a:srgbClr val="000000">
                      <a:alpha val="43137"/>
                    </a:srgbClr>
                  </a:outerShdw>
                </a:effectLst>
              </a:rPr>
              <a:t>26. Limited Extent of Unconformities (surface erosion).</a:t>
            </a:r>
          </a:p>
          <a:p>
            <a:pPr marL="182880" indent="-182880"/>
            <a:r>
              <a:rPr lang="en-US" sz="2400" dirty="0" smtClean="0">
                <a:solidFill>
                  <a:srgbClr val="FFFF99"/>
                </a:solidFill>
                <a:effectLst>
                  <a:outerShdw blurRad="38100" dist="38100" dir="2700000" algn="tl">
                    <a:srgbClr val="000000">
                      <a:alpha val="43137"/>
                    </a:srgbClr>
                  </a:outerShdw>
                </a:effectLst>
              </a:rPr>
              <a:t>27. Salt Concentration in World’s Oldest Lake.</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132</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Geological Evidences :</a:t>
            </a:r>
            <a:endParaRPr lang="en-US" sz="2400" dirty="0" smtClean="0">
              <a:effectLst>
                <a:outerShdw blurRad="38100" dist="38100" dir="2700000" algn="tl">
                  <a:srgbClr val="000000">
                    <a:alpha val="43137"/>
                  </a:srgbClr>
                </a:outerShdw>
              </a:effectLst>
            </a:endParaRPr>
          </a:p>
          <a:p>
            <a:pPr marL="182880" indent="-182880"/>
            <a:r>
              <a:rPr lang="en-US" sz="2400" dirty="0" smtClean="0">
                <a:solidFill>
                  <a:srgbClr val="FFFF99"/>
                </a:solidFill>
                <a:effectLst>
                  <a:outerShdw blurRad="38100" dist="38100" dir="2700000" algn="tl">
                    <a:srgbClr val="000000">
                      <a:alpha val="43137"/>
                    </a:srgbClr>
                  </a:outerShdw>
                </a:effectLst>
              </a:rPr>
              <a:t>28. Turbidity Currents (underwater landslides) Create Huge Areas of Sediment in Hours.</a:t>
            </a:r>
          </a:p>
          <a:p>
            <a:pPr marL="182880" indent="-182880"/>
            <a:r>
              <a:rPr lang="en-US" sz="2400" dirty="0" smtClean="0">
                <a:solidFill>
                  <a:srgbClr val="FFFF99"/>
                </a:solidFill>
                <a:effectLst>
                  <a:outerShdw blurRad="38100" dist="38100" dir="2700000" algn="tl">
                    <a:srgbClr val="000000">
                      <a:alpha val="43137"/>
                    </a:srgbClr>
                  </a:outerShdw>
                </a:effectLst>
              </a:rPr>
              <a:t>29. Flume Tank Research shows Rapid Laminar Sedimentation.</a:t>
            </a:r>
          </a:p>
          <a:p>
            <a:pPr marL="182880" indent="-182880"/>
            <a:r>
              <a:rPr lang="en-US" sz="2400" dirty="0" smtClean="0">
                <a:solidFill>
                  <a:srgbClr val="FFFF99"/>
                </a:solidFill>
                <a:effectLst>
                  <a:outerShdw blurRad="38100" dist="38100" dir="2700000" algn="tl">
                    <a:srgbClr val="000000">
                      <a:alpha val="43137"/>
                    </a:srgbClr>
                  </a:outerShdw>
                </a:effectLst>
              </a:rPr>
              <a:t>30. Observed Rapid Hydraulic Canyon Formation (Providence Canyon, Burlingame Canyon, Lower </a:t>
            </a:r>
            <a:r>
              <a:rPr lang="en-US" sz="2400" dirty="0" err="1" smtClean="0">
                <a:solidFill>
                  <a:srgbClr val="FFFF99"/>
                </a:solidFill>
                <a:effectLst>
                  <a:outerShdw blurRad="38100" dist="38100" dir="2700000" algn="tl">
                    <a:srgbClr val="000000">
                      <a:alpha val="43137"/>
                    </a:srgbClr>
                  </a:outerShdw>
                </a:effectLst>
              </a:rPr>
              <a:t>Loowit</a:t>
            </a:r>
            <a:r>
              <a:rPr lang="en-US" sz="2400" dirty="0" smtClean="0">
                <a:solidFill>
                  <a:srgbClr val="FFFF99"/>
                </a:solidFill>
                <a:effectLst>
                  <a:outerShdw blurRad="38100" dist="38100" dir="2700000" algn="tl">
                    <a:srgbClr val="000000">
                      <a:alpha val="43137"/>
                    </a:srgbClr>
                  </a:outerShdw>
                </a:effectLst>
              </a:rPr>
              <a:t> Canyon).</a:t>
            </a:r>
          </a:p>
          <a:p>
            <a:pPr marL="182880" indent="-182880"/>
            <a:r>
              <a:rPr lang="en-US" sz="2400" dirty="0" smtClean="0">
                <a:solidFill>
                  <a:srgbClr val="FFFF99"/>
                </a:solidFill>
                <a:effectLst>
                  <a:outerShdw blurRad="38100" dist="38100" dir="2700000" algn="tl">
                    <a:srgbClr val="000000">
                      <a:alpha val="43137"/>
                    </a:srgbClr>
                  </a:outerShdw>
                </a:effectLst>
              </a:rPr>
              <a:t>31. Observed Rapid Island Formation and Maturation (</a:t>
            </a:r>
            <a:r>
              <a:rPr lang="en-US" sz="2400" dirty="0" err="1" smtClean="0">
                <a:solidFill>
                  <a:srgbClr val="FFFF99"/>
                </a:solidFill>
                <a:effectLst>
                  <a:outerShdw blurRad="38100" dist="38100" dir="2700000" algn="tl">
                    <a:srgbClr val="000000">
                      <a:alpha val="43137"/>
                    </a:srgbClr>
                  </a:outerShdw>
                </a:effectLst>
              </a:rPr>
              <a:t>Surtsey</a:t>
            </a:r>
            <a:r>
              <a:rPr lang="en-US" sz="2400" dirty="0" smtClean="0">
                <a:solidFill>
                  <a:srgbClr val="FFFF99"/>
                </a:solidFill>
                <a:effectLst>
                  <a:outerShdw blurRad="38100" dist="38100" dir="2700000" algn="tl">
                    <a:srgbClr val="000000">
                      <a:alpha val="43137"/>
                    </a:srgbClr>
                  </a:outerShdw>
                </a:effectLst>
              </a:rPr>
              <a:t> Island, </a:t>
            </a:r>
            <a:r>
              <a:rPr lang="en-US" sz="2400" dirty="0" err="1" smtClean="0">
                <a:solidFill>
                  <a:srgbClr val="FFFF99"/>
                </a:solidFill>
                <a:effectLst>
                  <a:outerShdw blurRad="38100" dist="38100" dir="2700000" algn="tl">
                    <a:srgbClr val="000000">
                      <a:alpha val="43137"/>
                    </a:srgbClr>
                  </a:outerShdw>
                </a:effectLst>
              </a:rPr>
              <a:t>Tuluman</a:t>
            </a:r>
            <a:r>
              <a:rPr lang="en-US" sz="2400" dirty="0" smtClean="0">
                <a:solidFill>
                  <a:srgbClr val="FFFF99"/>
                </a:solidFill>
                <a:effectLst>
                  <a:outerShdw blurRad="38100" dist="38100" dir="2700000" algn="tl">
                    <a:srgbClr val="000000">
                      <a:alpha val="43137"/>
                    </a:srgbClr>
                  </a:outerShdw>
                </a:effectLst>
              </a:rPr>
              <a:t> Island).</a:t>
            </a:r>
          </a:p>
          <a:p>
            <a:pPr marL="182880" indent="-182880"/>
            <a:r>
              <a:rPr lang="en-US" sz="2400" dirty="0" smtClean="0">
                <a:solidFill>
                  <a:srgbClr val="FFFF99"/>
                </a:solidFill>
                <a:effectLst>
                  <a:outerShdw blurRad="38100" dist="38100" dir="2700000" algn="tl">
                    <a:srgbClr val="000000">
                      <a:alpha val="43137"/>
                    </a:srgbClr>
                  </a:outerShdw>
                </a:effectLst>
              </a:rPr>
              <a:t>32. Rapid Rate of Coastline </a:t>
            </a:r>
            <a:r>
              <a:rPr lang="en-US" sz="2400" dirty="0" err="1" smtClean="0">
                <a:solidFill>
                  <a:srgbClr val="FFFF99"/>
                </a:solidFill>
                <a:effectLst>
                  <a:outerShdw blurRad="38100" dist="38100" dir="2700000" algn="tl">
                    <a:srgbClr val="000000">
                      <a:alpha val="43137"/>
                    </a:srgbClr>
                  </a:outerShdw>
                </a:effectLst>
              </a:rPr>
              <a:t>Errosion</a:t>
            </a:r>
            <a:r>
              <a:rPr lang="en-US" sz="2400" dirty="0" smtClean="0">
                <a:solidFill>
                  <a:srgbClr val="FFFF99"/>
                </a:solidFill>
                <a:effectLst>
                  <a:outerShdw blurRad="38100" dist="38100" dir="2700000" algn="tl">
                    <a:srgbClr val="000000">
                      <a:alpha val="43137"/>
                    </a:srgbClr>
                  </a:outerShdw>
                </a:effectLst>
              </a:rPr>
              <a:t>.</a:t>
            </a:r>
          </a:p>
          <a:p>
            <a:pPr marL="182880" indent="-182880"/>
            <a:r>
              <a:rPr lang="en-US" sz="2400" dirty="0" smtClean="0">
                <a:solidFill>
                  <a:srgbClr val="FFFF99"/>
                </a:solidFill>
                <a:effectLst>
                  <a:outerShdw blurRad="38100" dist="38100" dir="2700000" algn="tl">
                    <a:srgbClr val="000000">
                      <a:alpha val="43137"/>
                    </a:srgbClr>
                  </a:outerShdw>
                </a:effectLst>
              </a:rPr>
              <a:t>33. Vertical </a:t>
            </a:r>
            <a:r>
              <a:rPr lang="en-US" sz="2400" dirty="0" err="1" smtClean="0">
                <a:solidFill>
                  <a:srgbClr val="FFFF99"/>
                </a:solidFill>
                <a:effectLst>
                  <a:outerShdw blurRad="38100" dist="38100" dir="2700000" algn="tl">
                    <a:srgbClr val="000000">
                      <a:alpha val="43137"/>
                    </a:srgbClr>
                  </a:outerShdw>
                </a:effectLst>
              </a:rPr>
              <a:t>Errosion</a:t>
            </a:r>
            <a:r>
              <a:rPr lang="en-US" sz="2400" dirty="0" smtClean="0">
                <a:solidFill>
                  <a:srgbClr val="FFFF99"/>
                </a:solidFill>
                <a:effectLst>
                  <a:outerShdw blurRad="38100" dist="38100" dir="2700000" algn="tl">
                    <a:srgbClr val="000000">
                      <a:alpha val="43137"/>
                    </a:srgbClr>
                  </a:outerShdw>
                </a:effectLst>
              </a:rPr>
              <a:t> Rate of the Continents.</a:t>
            </a:r>
          </a:p>
          <a:p>
            <a:pPr marL="182880" indent="-182880"/>
            <a:r>
              <a:rPr lang="en-US" sz="2400" dirty="0" smtClean="0">
                <a:solidFill>
                  <a:srgbClr val="FFFF99"/>
                </a:solidFill>
                <a:effectLst>
                  <a:outerShdw blurRad="38100" dist="38100" dir="2700000" algn="tl">
                    <a:srgbClr val="000000">
                      <a:alpha val="43137"/>
                    </a:srgbClr>
                  </a:outerShdw>
                </a:effectLst>
              </a:rPr>
              <a:t>34. Existence of Flat </a:t>
            </a:r>
            <a:r>
              <a:rPr lang="en-US" sz="2400" dirty="0" err="1" smtClean="0">
                <a:solidFill>
                  <a:srgbClr val="FFFF99"/>
                </a:solidFill>
                <a:effectLst>
                  <a:outerShdw blurRad="38100" dist="38100" dir="2700000" algn="tl">
                    <a:srgbClr val="000000">
                      <a:alpha val="43137"/>
                    </a:srgbClr>
                  </a:outerShdw>
                </a:effectLst>
              </a:rPr>
              <a:t>Plateaux</a:t>
            </a:r>
            <a:r>
              <a:rPr lang="en-US" sz="2400" dirty="0" smtClean="0">
                <a:solidFill>
                  <a:srgbClr val="FFFF99"/>
                </a:solidFill>
                <a:effectLst>
                  <a:outerShdw blurRad="38100" dist="38100" dir="2700000" algn="tl">
                    <a:srgbClr val="000000">
                      <a:alpha val="43137"/>
                    </a:srgbClr>
                  </a:outerShdw>
                </a:effectLst>
              </a:rPr>
              <a:t> supposedly millions of years old (Kangaroo Island, Australia).</a:t>
            </a:r>
          </a:p>
          <a:p>
            <a:pPr marL="182880" indent="-182880"/>
            <a:r>
              <a:rPr lang="en-US" sz="2400" dirty="0" smtClean="0">
                <a:solidFill>
                  <a:srgbClr val="FFFF99"/>
                </a:solidFill>
                <a:effectLst>
                  <a:outerShdw blurRad="38100" dist="38100" dir="2700000" algn="tl">
                    <a:srgbClr val="000000">
                      <a:alpha val="43137"/>
                    </a:srgbClr>
                  </a:outerShdw>
                </a:effectLst>
              </a:rPr>
              <a:t>35. Recent and Almost Simultaneous Origin of All the Mountain Ranges Around the World.</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133</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Geological Evidences :</a:t>
            </a:r>
            <a:endParaRPr lang="en-US" sz="2400" dirty="0" smtClean="0">
              <a:effectLst>
                <a:outerShdw blurRad="38100" dist="38100" dir="2700000" algn="tl">
                  <a:srgbClr val="000000">
                    <a:alpha val="43137"/>
                  </a:srgbClr>
                </a:outerShdw>
              </a:effectLst>
            </a:endParaRPr>
          </a:p>
          <a:p>
            <a:pPr marL="182880" indent="-182880"/>
            <a:r>
              <a:rPr lang="en-US" sz="2400" dirty="0" smtClean="0">
                <a:solidFill>
                  <a:srgbClr val="FFFF99"/>
                </a:solidFill>
                <a:effectLst>
                  <a:outerShdw blurRad="38100" dist="38100" dir="2700000" algn="tl">
                    <a:srgbClr val="000000">
                      <a:alpha val="43137"/>
                    </a:srgbClr>
                  </a:outerShdw>
                </a:effectLst>
              </a:rPr>
              <a:t>36. Discordant Drainage Systems (Water Gaps) in Mountain Ranges.</a:t>
            </a:r>
          </a:p>
          <a:p>
            <a:pPr marL="182880" indent="-182880"/>
            <a:r>
              <a:rPr lang="en-US" sz="2400" dirty="0" smtClean="0">
                <a:solidFill>
                  <a:srgbClr val="FFFF99"/>
                </a:solidFill>
                <a:effectLst>
                  <a:outerShdw blurRad="38100" dist="38100" dir="2700000" algn="tl">
                    <a:srgbClr val="000000">
                      <a:alpha val="43137"/>
                    </a:srgbClr>
                  </a:outerShdw>
                </a:effectLst>
              </a:rPr>
              <a:t>37. Erosion Rates of Niagara Falls, NY.</a:t>
            </a:r>
          </a:p>
          <a:p>
            <a:pPr marL="182880" indent="-182880"/>
            <a:r>
              <a:rPr lang="en-US" sz="2400" dirty="0" smtClean="0">
                <a:solidFill>
                  <a:srgbClr val="FFFF99"/>
                </a:solidFill>
                <a:effectLst>
                  <a:outerShdw blurRad="38100" dist="38100" dir="2700000" algn="tl">
                    <a:srgbClr val="000000">
                      <a:alpha val="43137"/>
                    </a:srgbClr>
                  </a:outerShdw>
                </a:effectLst>
              </a:rPr>
              <a:t>38. River Delta Growth Rates.</a:t>
            </a:r>
          </a:p>
          <a:p>
            <a:pPr marL="182880" indent="-182880"/>
            <a:r>
              <a:rPr lang="en-US" sz="2400" dirty="0" smtClean="0">
                <a:solidFill>
                  <a:srgbClr val="FFFF99"/>
                </a:solidFill>
                <a:effectLst>
                  <a:outerShdw blurRad="38100" dist="38100" dir="2700000" algn="tl">
                    <a:srgbClr val="000000">
                      <a:alpha val="43137"/>
                    </a:srgbClr>
                  </a:outerShdw>
                </a:effectLst>
              </a:rPr>
              <a:t>39. </a:t>
            </a:r>
            <a:r>
              <a:rPr lang="en-US" sz="2400" dirty="0" err="1" smtClean="0">
                <a:solidFill>
                  <a:srgbClr val="FFFF99"/>
                </a:solidFill>
                <a:effectLst>
                  <a:outerShdw blurRad="38100" dist="38100" dir="2700000" algn="tl">
                    <a:srgbClr val="000000">
                      <a:alpha val="43137"/>
                    </a:srgbClr>
                  </a:outerShdw>
                </a:effectLst>
              </a:rPr>
              <a:t>Underfit</a:t>
            </a:r>
            <a:r>
              <a:rPr lang="en-US" sz="2400" dirty="0" smtClean="0">
                <a:solidFill>
                  <a:srgbClr val="FFFF99"/>
                </a:solidFill>
                <a:effectLst>
                  <a:outerShdw blurRad="38100" dist="38100" dir="2700000" algn="tl">
                    <a:srgbClr val="000000">
                      <a:alpha val="43137"/>
                    </a:srgbClr>
                  </a:outerShdw>
                </a:effectLst>
              </a:rPr>
              <a:t> Streams (continent-wide distribution of river valleys too large for the contained streams).</a:t>
            </a:r>
          </a:p>
          <a:p>
            <a:pPr marL="182880" indent="-182880"/>
            <a:r>
              <a:rPr lang="en-US" sz="2400" dirty="0" smtClean="0">
                <a:solidFill>
                  <a:srgbClr val="FFFF99"/>
                </a:solidFill>
                <a:effectLst>
                  <a:outerShdw blurRad="38100" dist="38100" dir="2700000" algn="tl">
                    <a:srgbClr val="000000">
                      <a:alpha val="43137"/>
                    </a:srgbClr>
                  </a:outerShdw>
                </a:effectLst>
              </a:rPr>
              <a:t>40. Amount of Salt in the Oceans.</a:t>
            </a:r>
          </a:p>
          <a:p>
            <a:pPr marL="182880" indent="-182880"/>
            <a:r>
              <a:rPr lang="en-US" sz="2400" dirty="0" smtClean="0">
                <a:solidFill>
                  <a:srgbClr val="FFFF99"/>
                </a:solidFill>
                <a:effectLst>
                  <a:outerShdw blurRad="38100" dist="38100" dir="2700000" algn="tl">
                    <a:srgbClr val="000000">
                      <a:alpha val="43137"/>
                    </a:srgbClr>
                  </a:outerShdw>
                </a:effectLst>
              </a:rPr>
              <a:t>41. Amount of Sediment on the Sea Floors.</a:t>
            </a:r>
          </a:p>
          <a:p>
            <a:pPr marL="182880" indent="-182880"/>
            <a:r>
              <a:rPr lang="en-US" sz="2400" dirty="0" smtClean="0">
                <a:solidFill>
                  <a:srgbClr val="FFFF99"/>
                </a:solidFill>
                <a:effectLst>
                  <a:outerShdw blurRad="38100" dist="38100" dir="2700000" algn="tl">
                    <a:srgbClr val="000000">
                      <a:alpha val="43137"/>
                    </a:srgbClr>
                  </a:outerShdw>
                </a:effectLst>
              </a:rPr>
              <a:t>42. Iron-Manganese Nodules (IMN) Growth Rates on Sea Floors.</a:t>
            </a:r>
          </a:p>
          <a:p>
            <a:pPr marL="182880" indent="-182880"/>
            <a:r>
              <a:rPr lang="en-US" sz="2400" dirty="0" smtClean="0">
                <a:solidFill>
                  <a:srgbClr val="FFFF99"/>
                </a:solidFill>
                <a:effectLst>
                  <a:outerShdw blurRad="38100" dist="38100" dir="2700000" algn="tl">
                    <a:srgbClr val="000000">
                      <a:alpha val="43137"/>
                    </a:srgbClr>
                  </a:outerShdw>
                </a:effectLst>
              </a:rPr>
              <a:t>43. Age of Placer Deposits (concentrations of heavy metals such as tin).</a:t>
            </a:r>
          </a:p>
          <a:p>
            <a:pPr marL="182880" indent="-182880"/>
            <a:r>
              <a:rPr lang="en-US" sz="2400" dirty="0" smtClean="0">
                <a:solidFill>
                  <a:srgbClr val="FFFF99"/>
                </a:solidFill>
                <a:effectLst>
                  <a:outerShdw blurRad="38100" dist="38100" dir="2700000" algn="tl">
                    <a:srgbClr val="000000">
                      <a:alpha val="43137"/>
                    </a:srgbClr>
                  </a:outerShdw>
                </a:effectLst>
              </a:rPr>
              <a:t>44. High Pressure in Oil / Gas Wells (permeability vs. time).</a:t>
            </a:r>
          </a:p>
          <a:p>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134</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Geological Evidences :</a:t>
            </a:r>
            <a:endParaRPr lang="en-US" sz="2400" dirty="0" smtClean="0">
              <a:effectLst>
                <a:outerShdw blurRad="38100" dist="38100" dir="2700000" algn="tl">
                  <a:srgbClr val="000000">
                    <a:alpha val="43137"/>
                  </a:srgbClr>
                </a:outerShdw>
              </a:effectLst>
            </a:endParaRPr>
          </a:p>
          <a:p>
            <a:pPr marL="182880" indent="-182880"/>
            <a:r>
              <a:rPr lang="en-US" sz="2400" dirty="0" smtClean="0">
                <a:solidFill>
                  <a:srgbClr val="FFFF99"/>
                </a:solidFill>
                <a:effectLst>
                  <a:outerShdw blurRad="38100" dist="38100" dir="2700000" algn="tl">
                    <a:srgbClr val="000000">
                      <a:alpha val="43137"/>
                    </a:srgbClr>
                  </a:outerShdw>
                </a:effectLst>
              </a:rPr>
              <a:t>45. Direct Evidence of Oil Formation Today (</a:t>
            </a:r>
            <a:r>
              <a:rPr lang="en-US" sz="2400" dirty="0" err="1" smtClean="0">
                <a:solidFill>
                  <a:srgbClr val="FFFF99"/>
                </a:solidFill>
                <a:effectLst>
                  <a:outerShdw blurRad="38100" dist="38100" dir="2700000" algn="tl">
                    <a:srgbClr val="000000">
                      <a:alpha val="43137"/>
                    </a:srgbClr>
                  </a:outerShdw>
                </a:effectLst>
              </a:rPr>
              <a:t>Guaymas</a:t>
            </a:r>
            <a:r>
              <a:rPr lang="en-US" sz="2400" dirty="0" smtClean="0">
                <a:solidFill>
                  <a:srgbClr val="FFFF99"/>
                </a:solidFill>
                <a:effectLst>
                  <a:outerShdw blurRad="38100" dist="38100" dir="2700000" algn="tl">
                    <a:srgbClr val="000000">
                      <a:alpha val="43137"/>
                    </a:srgbClr>
                  </a:outerShdw>
                </a:effectLst>
              </a:rPr>
              <a:t> Basin, Bass Straight).</a:t>
            </a:r>
          </a:p>
          <a:p>
            <a:pPr marL="182880" indent="-182880"/>
            <a:r>
              <a:rPr lang="en-US" sz="2400" dirty="0" smtClean="0">
                <a:solidFill>
                  <a:srgbClr val="FFFF99"/>
                </a:solidFill>
                <a:effectLst>
                  <a:outerShdw blurRad="38100" dist="38100" dir="2700000" algn="tl">
                    <a:srgbClr val="000000">
                      <a:alpha val="43137"/>
                    </a:srgbClr>
                  </a:outerShdw>
                </a:effectLst>
              </a:rPr>
              <a:t>46. Rapid Reversals in </a:t>
            </a:r>
            <a:r>
              <a:rPr lang="en-US" sz="2400" dirty="0" err="1" smtClean="0">
                <a:solidFill>
                  <a:srgbClr val="FFFF99"/>
                </a:solidFill>
                <a:effectLst>
                  <a:outerShdw blurRad="38100" dist="38100" dir="2700000" algn="tl">
                    <a:srgbClr val="000000">
                      <a:alpha val="43137"/>
                    </a:srgbClr>
                  </a:outerShdw>
                </a:effectLst>
              </a:rPr>
              <a:t>Paleomagnetism</a:t>
            </a:r>
            <a:r>
              <a:rPr lang="en-US" sz="2400" dirty="0" smtClean="0">
                <a:solidFill>
                  <a:srgbClr val="FFFF99"/>
                </a:solidFill>
                <a:effectLst>
                  <a:outerShdw blurRad="38100" dist="38100" dir="2700000" algn="tl">
                    <a:srgbClr val="000000">
                      <a:alpha val="43137"/>
                    </a:srgbClr>
                  </a:outerShdw>
                </a:effectLst>
              </a:rPr>
              <a:t>.</a:t>
            </a:r>
          </a:p>
          <a:p>
            <a:pPr marL="182880" indent="-182880"/>
            <a:r>
              <a:rPr lang="en-US" sz="2400" dirty="0" smtClean="0">
                <a:solidFill>
                  <a:srgbClr val="FFFF99"/>
                </a:solidFill>
                <a:effectLst>
                  <a:outerShdw blurRad="38100" dist="38100" dir="2700000" algn="tl">
                    <a:srgbClr val="000000">
                      <a:alpha val="43137"/>
                    </a:srgbClr>
                  </a:outerShdw>
                </a:effectLst>
              </a:rPr>
              <a:t>47. Pattern of Magnetization in the Magnetic Stripes where Magma is welling up at the Mid-Ocean Trenches.</a:t>
            </a:r>
          </a:p>
          <a:p>
            <a:pPr marL="182880" indent="-182880"/>
            <a:r>
              <a:rPr lang="en-US" sz="2400" dirty="0" smtClean="0">
                <a:solidFill>
                  <a:srgbClr val="FFFF99"/>
                </a:solidFill>
                <a:effectLst>
                  <a:outerShdw blurRad="38100" dist="38100" dir="2700000" algn="tl">
                    <a:srgbClr val="000000">
                      <a:alpha val="43137"/>
                    </a:srgbClr>
                  </a:outerShdw>
                </a:effectLst>
              </a:rPr>
              <a:t>48. Measured Rates of Stalactite and Stalagmite Growth.</a:t>
            </a:r>
          </a:p>
          <a:p>
            <a:pPr marL="182880" indent="-182880"/>
            <a:r>
              <a:rPr lang="en-US" sz="2400" dirty="0" smtClean="0">
                <a:solidFill>
                  <a:srgbClr val="FFFF99"/>
                </a:solidFill>
                <a:effectLst>
                  <a:outerShdw blurRad="38100" dist="38100" dir="2700000" algn="tl">
                    <a:srgbClr val="000000">
                      <a:alpha val="43137"/>
                    </a:srgbClr>
                  </a:outerShdw>
                </a:effectLst>
              </a:rPr>
              <a:t>49. Decay of Earth’s Magnetic Field.</a:t>
            </a:r>
          </a:p>
          <a:p>
            <a:pPr marL="182880" indent="-182880"/>
            <a:r>
              <a:rPr lang="en-US" sz="2400" dirty="0" smtClean="0">
                <a:solidFill>
                  <a:srgbClr val="FFFF99"/>
                </a:solidFill>
                <a:effectLst>
                  <a:outerShdw blurRad="38100" dist="38100" dir="2700000" algn="tl">
                    <a:srgbClr val="000000">
                      <a:alpha val="43137"/>
                    </a:srgbClr>
                  </a:outerShdw>
                </a:effectLst>
              </a:rPr>
              <a:t>50. Excess Heat Flow from the Earth.</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135</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Radiometric Dating and the Age of the Earth :</a:t>
            </a:r>
            <a:endParaRPr lang="en-US" sz="2400" dirty="0" smtClean="0">
              <a:effectLst>
                <a:outerShdw blurRad="38100" dist="38100" dir="2700000" algn="tl">
                  <a:srgbClr val="000000">
                    <a:alpha val="43137"/>
                  </a:srgbClr>
                </a:outerShdw>
              </a:effectLst>
            </a:endParaRPr>
          </a:p>
          <a:p>
            <a:pPr marL="182880" indent="-182880"/>
            <a:r>
              <a:rPr lang="en-US" sz="2400" dirty="0" smtClean="0">
                <a:solidFill>
                  <a:srgbClr val="FFFF99"/>
                </a:solidFill>
                <a:effectLst>
                  <a:outerShdw blurRad="38100" dist="38100" dir="2700000" algn="tl">
                    <a:srgbClr val="000000">
                      <a:alpha val="43137"/>
                    </a:srgbClr>
                  </a:outerShdw>
                </a:effectLst>
              </a:rPr>
              <a:t>51. Carbon-14 in Coal.</a:t>
            </a:r>
          </a:p>
          <a:p>
            <a:pPr marL="182880" indent="-182880"/>
            <a:r>
              <a:rPr lang="en-US" sz="2400" dirty="0" smtClean="0">
                <a:solidFill>
                  <a:srgbClr val="FFFF99"/>
                </a:solidFill>
                <a:effectLst>
                  <a:outerShdw blurRad="38100" dist="38100" dir="2700000" algn="tl">
                    <a:srgbClr val="000000">
                      <a:alpha val="43137"/>
                    </a:srgbClr>
                  </a:outerShdw>
                </a:effectLst>
              </a:rPr>
              <a:t>52. Carbon-14 in Oil.</a:t>
            </a:r>
          </a:p>
          <a:p>
            <a:pPr marL="182880" indent="-182880"/>
            <a:r>
              <a:rPr lang="en-US" sz="2400" dirty="0" smtClean="0">
                <a:solidFill>
                  <a:srgbClr val="FFFF99"/>
                </a:solidFill>
                <a:effectLst>
                  <a:outerShdw blurRad="38100" dist="38100" dir="2700000" algn="tl">
                    <a:srgbClr val="000000">
                      <a:alpha val="43137"/>
                    </a:srgbClr>
                  </a:outerShdw>
                </a:effectLst>
              </a:rPr>
              <a:t>53. Carbon-14 in Fossil Wood.</a:t>
            </a:r>
          </a:p>
          <a:p>
            <a:pPr marL="182880" indent="-182880"/>
            <a:r>
              <a:rPr lang="en-US" sz="2400" dirty="0" smtClean="0">
                <a:solidFill>
                  <a:srgbClr val="FFFF99"/>
                </a:solidFill>
                <a:effectLst>
                  <a:outerShdw blurRad="38100" dist="38100" dir="2700000" algn="tl">
                    <a:srgbClr val="000000">
                      <a:alpha val="43137"/>
                    </a:srgbClr>
                  </a:outerShdw>
                </a:effectLst>
              </a:rPr>
              <a:t>54. Carbon-14 in Diamonds.</a:t>
            </a:r>
          </a:p>
          <a:p>
            <a:pPr marL="182880" indent="-182880"/>
            <a:r>
              <a:rPr lang="en-US" sz="2400" dirty="0" smtClean="0">
                <a:solidFill>
                  <a:srgbClr val="FFFF99"/>
                </a:solidFill>
                <a:effectLst>
                  <a:outerShdw blurRad="38100" dist="38100" dir="2700000" algn="tl">
                    <a:srgbClr val="000000">
                      <a:alpha val="43137"/>
                    </a:srgbClr>
                  </a:outerShdw>
                </a:effectLst>
              </a:rPr>
              <a:t>55. Incongruent Radioisotope Dates using the Same Isotope Decays.</a:t>
            </a:r>
          </a:p>
          <a:p>
            <a:pPr marL="182880" indent="-182880"/>
            <a:r>
              <a:rPr lang="en-US" sz="2400" dirty="0" smtClean="0">
                <a:solidFill>
                  <a:srgbClr val="FFFF99"/>
                </a:solidFill>
                <a:effectLst>
                  <a:outerShdw blurRad="38100" dist="38100" dir="2700000" algn="tl">
                    <a:srgbClr val="000000">
                      <a:alpha val="43137"/>
                    </a:srgbClr>
                  </a:outerShdw>
                </a:effectLst>
              </a:rPr>
              <a:t>56. Incongruent Radioisotope Dates using Different Isotope Decays.</a:t>
            </a:r>
          </a:p>
          <a:p>
            <a:pPr marL="182880" indent="-182880"/>
            <a:r>
              <a:rPr lang="en-US" sz="2400" dirty="0" smtClean="0">
                <a:solidFill>
                  <a:srgbClr val="FFFF99"/>
                </a:solidFill>
                <a:effectLst>
                  <a:outerShdw blurRad="38100" dist="38100" dir="2700000" algn="tl">
                    <a:srgbClr val="000000">
                      <a:alpha val="43137"/>
                    </a:srgbClr>
                  </a:outerShdw>
                </a:effectLst>
              </a:rPr>
              <a:t>57. Demonstrably Non-Radiogenic “</a:t>
            </a:r>
            <a:r>
              <a:rPr lang="en-US" sz="2400" dirty="0" err="1" smtClean="0">
                <a:solidFill>
                  <a:srgbClr val="FFFF99"/>
                </a:solidFill>
                <a:effectLst>
                  <a:outerShdw blurRad="38100" dist="38100" dir="2700000" algn="tl">
                    <a:srgbClr val="000000">
                      <a:alpha val="43137"/>
                    </a:srgbClr>
                  </a:outerShdw>
                </a:effectLst>
              </a:rPr>
              <a:t>Isochrons</a:t>
            </a:r>
            <a:r>
              <a:rPr lang="en-US" sz="2400" dirty="0" smtClean="0">
                <a:solidFill>
                  <a:srgbClr val="FFFF99"/>
                </a:solidFill>
                <a:effectLst>
                  <a:outerShdw blurRad="38100" dist="38100" dir="2700000" algn="tl">
                    <a:srgbClr val="000000">
                      <a:alpha val="43137"/>
                    </a:srgbClr>
                  </a:outerShdw>
                </a:effectLst>
              </a:rPr>
              <a:t>” of Radioactive and Non-Radioactive Elements.</a:t>
            </a:r>
          </a:p>
          <a:p>
            <a:pPr marL="182880" indent="-182880"/>
            <a:r>
              <a:rPr lang="en-US" sz="2400" dirty="0" smtClean="0">
                <a:solidFill>
                  <a:srgbClr val="FFFF99"/>
                </a:solidFill>
                <a:effectLst>
                  <a:outerShdw blurRad="38100" dist="38100" dir="2700000" algn="tl">
                    <a:srgbClr val="000000">
                      <a:alpha val="43137"/>
                    </a:srgbClr>
                  </a:outerShdw>
                </a:effectLst>
              </a:rPr>
              <a:t>58. Different Faces of Same Zircon Crystal giving Different Ages.</a:t>
            </a:r>
          </a:p>
          <a:p>
            <a:pPr marL="182880" indent="-182880"/>
            <a:r>
              <a:rPr lang="en-US" sz="2400" dirty="0" smtClean="0">
                <a:solidFill>
                  <a:srgbClr val="FFFF99"/>
                </a:solidFill>
                <a:effectLst>
                  <a:outerShdw blurRad="38100" dist="38100" dir="2700000" algn="tl">
                    <a:srgbClr val="000000">
                      <a:alpha val="43137"/>
                    </a:srgbClr>
                  </a:outerShdw>
                </a:effectLst>
              </a:rPr>
              <a:t>59. Indications of Rapid Radioactive Decay in the recent past.</a:t>
            </a:r>
          </a:p>
          <a:p>
            <a:pPr marL="182880" indent="-182880"/>
            <a:r>
              <a:rPr lang="en-US" sz="2400" dirty="0" smtClean="0">
                <a:solidFill>
                  <a:srgbClr val="FFFF99"/>
                </a:solidFill>
                <a:effectLst>
                  <a:outerShdw blurRad="38100" dist="38100" dir="2700000" algn="tl">
                    <a:srgbClr val="000000">
                      <a:alpha val="43137"/>
                    </a:srgbClr>
                  </a:outerShdw>
                </a:effectLst>
              </a:rPr>
              <a:t>60. Helium from Alpha-Decay retained in Zircons.</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136</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Radiometric Dating and the Age of the Earth :</a:t>
            </a:r>
            <a:endParaRPr lang="en-US" sz="2400" dirty="0" smtClean="0">
              <a:effectLst>
                <a:outerShdw blurRad="38100" dist="38100" dir="2700000" algn="tl">
                  <a:srgbClr val="000000">
                    <a:alpha val="43137"/>
                  </a:srgbClr>
                </a:outerShdw>
              </a:effectLst>
            </a:endParaRPr>
          </a:p>
          <a:p>
            <a:pPr marL="182880" indent="-182880"/>
            <a:r>
              <a:rPr lang="en-US" sz="2400" dirty="0" smtClean="0">
                <a:solidFill>
                  <a:srgbClr val="FFFF99"/>
                </a:solidFill>
                <a:effectLst>
                  <a:outerShdw blurRad="38100" dist="38100" dir="2700000" algn="tl">
                    <a:srgbClr val="000000">
                      <a:alpha val="43137"/>
                    </a:srgbClr>
                  </a:outerShdw>
                </a:effectLst>
              </a:rPr>
              <a:t>61. Lead in Zircons from Deep Drill Cores vs. Shallow ones.</a:t>
            </a:r>
          </a:p>
          <a:p>
            <a:pPr marL="182880" indent="-182880"/>
            <a:r>
              <a:rPr lang="en-US" sz="2400" dirty="0" smtClean="0">
                <a:solidFill>
                  <a:srgbClr val="FFFF99"/>
                </a:solidFill>
                <a:effectLst>
                  <a:outerShdw blurRad="38100" dist="38100" dir="2700000" algn="tl">
                    <a:srgbClr val="000000">
                      <a:alpha val="43137"/>
                    </a:srgbClr>
                  </a:outerShdw>
                </a:effectLst>
              </a:rPr>
              <a:t>62. </a:t>
            </a:r>
            <a:r>
              <a:rPr lang="en-US" sz="2400" dirty="0" err="1" smtClean="0">
                <a:solidFill>
                  <a:srgbClr val="FFFF99"/>
                </a:solidFill>
                <a:effectLst>
                  <a:outerShdw blurRad="38100" dist="38100" dir="2700000" algn="tl">
                    <a:srgbClr val="000000">
                      <a:alpha val="43137"/>
                    </a:srgbClr>
                  </a:outerShdw>
                </a:effectLst>
              </a:rPr>
              <a:t>Pleochroic</a:t>
            </a:r>
            <a:r>
              <a:rPr lang="en-US" sz="2400" dirty="0" smtClean="0">
                <a:solidFill>
                  <a:srgbClr val="FFFF99"/>
                </a:solidFill>
                <a:effectLst>
                  <a:outerShdw blurRad="38100" dist="38100" dir="2700000" algn="tl">
                    <a:srgbClr val="000000">
                      <a:alpha val="43137"/>
                    </a:srgbClr>
                  </a:outerShdw>
                </a:effectLst>
              </a:rPr>
              <a:t> Halos in Granite by Concentrated Specks of Short Half-Life Elements (Polonium).</a:t>
            </a:r>
          </a:p>
          <a:p>
            <a:pPr marL="182880" indent="-182880"/>
            <a:r>
              <a:rPr lang="en-US" sz="2400" dirty="0" smtClean="0">
                <a:solidFill>
                  <a:srgbClr val="FFFF99"/>
                </a:solidFill>
                <a:effectLst>
                  <a:outerShdw blurRad="38100" dist="38100" dir="2700000" algn="tl">
                    <a:srgbClr val="000000">
                      <a:alpha val="43137"/>
                    </a:srgbClr>
                  </a:outerShdw>
                </a:effectLst>
              </a:rPr>
              <a:t>63. Squashed </a:t>
            </a:r>
            <a:r>
              <a:rPr lang="en-US" sz="2400" dirty="0" err="1" smtClean="0">
                <a:solidFill>
                  <a:srgbClr val="FFFF99"/>
                </a:solidFill>
                <a:effectLst>
                  <a:outerShdw blurRad="38100" dist="38100" dir="2700000" algn="tl">
                    <a:srgbClr val="000000">
                      <a:alpha val="43137"/>
                    </a:srgbClr>
                  </a:outerShdw>
                </a:effectLst>
              </a:rPr>
              <a:t>Pleochroic</a:t>
            </a:r>
            <a:r>
              <a:rPr lang="en-US" sz="2400" dirty="0" smtClean="0">
                <a:solidFill>
                  <a:srgbClr val="FFFF99"/>
                </a:solidFill>
                <a:effectLst>
                  <a:outerShdw blurRad="38100" dist="38100" dir="2700000" algn="tl">
                    <a:srgbClr val="000000">
                      <a:alpha val="43137"/>
                    </a:srgbClr>
                  </a:outerShdw>
                </a:effectLst>
              </a:rPr>
              <a:t> Halos (</a:t>
            </a:r>
            <a:r>
              <a:rPr lang="en-US" sz="2400" dirty="0" err="1" smtClean="0">
                <a:solidFill>
                  <a:srgbClr val="FFFF99"/>
                </a:solidFill>
                <a:effectLst>
                  <a:outerShdw blurRad="38100" dist="38100" dir="2700000" algn="tl">
                    <a:srgbClr val="000000">
                      <a:alpha val="43137"/>
                    </a:srgbClr>
                  </a:outerShdw>
                </a:effectLst>
              </a:rPr>
              <a:t>Radiohalos</a:t>
            </a:r>
            <a:r>
              <a:rPr lang="en-US" sz="2400" dirty="0" smtClean="0">
                <a:solidFill>
                  <a:srgbClr val="FFFF99"/>
                </a:solidFill>
                <a:effectLst>
                  <a:outerShdw blurRad="38100" dist="38100" dir="2700000" algn="tl">
                    <a:srgbClr val="000000">
                      <a:alpha val="43137"/>
                    </a:srgbClr>
                  </a:outerShdw>
                </a:effectLst>
              </a:rPr>
              <a:t>) from Polonium Decay.</a:t>
            </a:r>
          </a:p>
          <a:p>
            <a:pPr marL="182880" indent="-182880"/>
            <a:r>
              <a:rPr lang="en-US" sz="2400" dirty="0" smtClean="0">
                <a:solidFill>
                  <a:srgbClr val="FFFF99"/>
                </a:solidFill>
                <a:effectLst>
                  <a:outerShdw blurRad="38100" dist="38100" dir="2700000" algn="tl">
                    <a:srgbClr val="000000">
                      <a:alpha val="43137"/>
                    </a:srgbClr>
                  </a:outerShdw>
                </a:effectLst>
              </a:rPr>
              <a:t>64. Australia’s “Burning Mountain” (radiometric dating of lava intrusion that started coal burning).</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137</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Astronomical Evidence for a Younger Earth and Universe :</a:t>
            </a:r>
            <a:endParaRPr lang="en-US" sz="2400" dirty="0" smtClean="0">
              <a:effectLst>
                <a:outerShdw blurRad="38100" dist="38100" dir="2700000" algn="tl">
                  <a:srgbClr val="000000">
                    <a:alpha val="43137"/>
                  </a:srgbClr>
                </a:outerShdw>
              </a:effectLst>
            </a:endParaRPr>
          </a:p>
          <a:p>
            <a:pPr marL="182880" indent="-182880"/>
            <a:r>
              <a:rPr lang="en-US" sz="2400" dirty="0" smtClean="0">
                <a:solidFill>
                  <a:srgbClr val="FFFF99"/>
                </a:solidFill>
                <a:effectLst>
                  <a:outerShdw blurRad="38100" dist="38100" dir="2700000" algn="tl">
                    <a:srgbClr val="000000">
                      <a:alpha val="43137"/>
                    </a:srgbClr>
                  </a:outerShdw>
                </a:effectLst>
              </a:rPr>
              <a:t>65. Evidence for Recent Volcanic Activities on Earth’s Moon.</a:t>
            </a:r>
          </a:p>
          <a:p>
            <a:pPr marL="182880" indent="-182880"/>
            <a:r>
              <a:rPr lang="en-US" sz="2400" dirty="0" smtClean="0">
                <a:solidFill>
                  <a:srgbClr val="FFFF99"/>
                </a:solidFill>
                <a:effectLst>
                  <a:outerShdw blurRad="38100" dist="38100" dir="2700000" algn="tl">
                    <a:srgbClr val="000000">
                      <a:alpha val="43137"/>
                    </a:srgbClr>
                  </a:outerShdw>
                </a:effectLst>
              </a:rPr>
              <a:t>66. Recession of the Moon from the Earth (4cm/yr., </a:t>
            </a:r>
            <a:r>
              <a:rPr lang="en-US" sz="2400" dirty="0" err="1" smtClean="0">
                <a:solidFill>
                  <a:srgbClr val="FFFF99"/>
                </a:solidFill>
                <a:effectLst>
                  <a:outerShdw blurRad="38100" dist="38100" dir="2700000" algn="tl">
                    <a:srgbClr val="000000">
                      <a:alpha val="43137"/>
                    </a:srgbClr>
                  </a:outerShdw>
                </a:effectLst>
              </a:rPr>
              <a:t>roche</a:t>
            </a:r>
            <a:r>
              <a:rPr lang="en-US" sz="2400" dirty="0" smtClean="0">
                <a:solidFill>
                  <a:srgbClr val="FFFF99"/>
                </a:solidFill>
                <a:effectLst>
                  <a:outerShdw blurRad="38100" dist="38100" dir="2700000" algn="tl">
                    <a:srgbClr val="000000">
                      <a:alpha val="43137"/>
                    </a:srgbClr>
                  </a:outerShdw>
                </a:effectLst>
              </a:rPr>
              <a:t> Limit).</a:t>
            </a:r>
          </a:p>
          <a:p>
            <a:pPr marL="182880" indent="-182880"/>
            <a:r>
              <a:rPr lang="en-US" sz="2400" dirty="0" smtClean="0">
                <a:solidFill>
                  <a:srgbClr val="FFFF99"/>
                </a:solidFill>
                <a:effectLst>
                  <a:outerShdw blurRad="38100" dist="38100" dir="2700000" algn="tl">
                    <a:srgbClr val="000000">
                      <a:alpha val="43137"/>
                    </a:srgbClr>
                  </a:outerShdw>
                </a:effectLst>
              </a:rPr>
              <a:t>67. Slowing of Earth’s Rotation Speed (reduction in angular momentum).</a:t>
            </a:r>
          </a:p>
          <a:p>
            <a:pPr marL="182880" indent="-182880"/>
            <a:r>
              <a:rPr lang="en-US" sz="2400" dirty="0" smtClean="0">
                <a:solidFill>
                  <a:srgbClr val="FFFF99"/>
                </a:solidFill>
                <a:effectLst>
                  <a:outerShdw blurRad="38100" dist="38100" dir="2700000" algn="tl">
                    <a:srgbClr val="000000">
                      <a:alpha val="43137"/>
                    </a:srgbClr>
                  </a:outerShdw>
                </a:effectLst>
              </a:rPr>
              <a:t>68. Ghost Craters on Moon’s Maria (dark “seas” formed from massive lava flows).</a:t>
            </a:r>
          </a:p>
          <a:p>
            <a:pPr marL="182880" indent="-182880"/>
            <a:r>
              <a:rPr lang="en-US" sz="2400" dirty="0" smtClean="0">
                <a:solidFill>
                  <a:srgbClr val="FFFF99"/>
                </a:solidFill>
                <a:effectLst>
                  <a:outerShdw blurRad="38100" dist="38100" dir="2700000" algn="tl">
                    <a:srgbClr val="000000">
                      <a:alpha val="43137"/>
                    </a:srgbClr>
                  </a:outerShdw>
                </a:effectLst>
              </a:rPr>
              <a:t>69. Presence of Significant Magnetic Field around Mercury.</a:t>
            </a:r>
          </a:p>
          <a:p>
            <a:pPr marL="182880" indent="-182880"/>
            <a:r>
              <a:rPr lang="en-US" sz="2400" dirty="0" smtClean="0">
                <a:solidFill>
                  <a:srgbClr val="FFFF99"/>
                </a:solidFill>
                <a:effectLst>
                  <a:outerShdw blurRad="38100" dist="38100" dir="2700000" algn="tl">
                    <a:srgbClr val="000000">
                      <a:alpha val="43137"/>
                    </a:srgbClr>
                  </a:outerShdw>
                </a:effectLst>
              </a:rPr>
              <a:t>70. The Outer Planets Uranus and Neptune have Magnetic Fields.</a:t>
            </a:r>
          </a:p>
          <a:p>
            <a:pPr marL="182880" indent="-182880"/>
            <a:r>
              <a:rPr lang="en-US" sz="2400" dirty="0" smtClean="0">
                <a:solidFill>
                  <a:srgbClr val="FFFF99"/>
                </a:solidFill>
                <a:effectLst>
                  <a:outerShdw blurRad="38100" dist="38100" dir="2700000" algn="tl">
                    <a:srgbClr val="000000">
                      <a:alpha val="43137"/>
                    </a:srgbClr>
                  </a:outerShdw>
                </a:effectLst>
              </a:rPr>
              <a:t>71. Jupiter’s Larger Moons (</a:t>
            </a:r>
            <a:r>
              <a:rPr lang="en-US" sz="2400" dirty="0" err="1" smtClean="0">
                <a:solidFill>
                  <a:srgbClr val="FFFF99"/>
                </a:solidFill>
                <a:effectLst>
                  <a:outerShdw blurRad="38100" dist="38100" dir="2700000" algn="tl">
                    <a:srgbClr val="000000">
                      <a:alpha val="43137"/>
                    </a:srgbClr>
                  </a:outerShdw>
                </a:effectLst>
              </a:rPr>
              <a:t>Ganyemde</a:t>
            </a:r>
            <a:r>
              <a:rPr lang="en-US" sz="2400" dirty="0" smtClean="0">
                <a:solidFill>
                  <a:srgbClr val="FFFF99"/>
                </a:solidFill>
                <a:effectLst>
                  <a:outerShdw blurRad="38100" dist="38100" dir="2700000" algn="tl">
                    <a:srgbClr val="000000">
                      <a:alpha val="43137"/>
                    </a:srgbClr>
                  </a:outerShdw>
                </a:effectLst>
              </a:rPr>
              <a:t>, Lo, &amp; </a:t>
            </a:r>
            <a:r>
              <a:rPr lang="en-US" sz="2400" dirty="0" err="1" smtClean="0">
                <a:solidFill>
                  <a:srgbClr val="FFFF99"/>
                </a:solidFill>
                <a:effectLst>
                  <a:outerShdw blurRad="38100" dist="38100" dir="2700000" algn="tl">
                    <a:srgbClr val="000000">
                      <a:alpha val="43137"/>
                    </a:srgbClr>
                  </a:outerShdw>
                </a:effectLst>
              </a:rPr>
              <a:t>Europa</a:t>
            </a:r>
            <a:r>
              <a:rPr lang="en-US" sz="2400" dirty="0" smtClean="0">
                <a:solidFill>
                  <a:srgbClr val="FFFF99"/>
                </a:solidFill>
                <a:effectLst>
                  <a:outerShdw blurRad="38100" dist="38100" dir="2700000" algn="tl">
                    <a:srgbClr val="000000">
                      <a:alpha val="43137"/>
                    </a:srgbClr>
                  </a:outerShdw>
                </a:effectLst>
              </a:rPr>
              <a:t>) have Magnetic Fields.</a:t>
            </a:r>
          </a:p>
          <a:p>
            <a:pPr marL="182880" indent="-182880"/>
            <a:r>
              <a:rPr lang="en-US" sz="2400" dirty="0" smtClean="0">
                <a:solidFill>
                  <a:srgbClr val="FFFF99"/>
                </a:solidFill>
                <a:effectLst>
                  <a:outerShdw blurRad="38100" dist="38100" dir="2700000" algn="tl">
                    <a:srgbClr val="000000">
                      <a:alpha val="43137"/>
                    </a:srgbClr>
                  </a:outerShdw>
                </a:effectLst>
              </a:rPr>
              <a:t>72. Volcanically Active Moons of Jupiter (Lo).</a:t>
            </a:r>
          </a:p>
          <a:p>
            <a:pPr marL="182880" indent="-182880"/>
            <a:r>
              <a:rPr lang="en-US" sz="2400" dirty="0" smtClean="0">
                <a:solidFill>
                  <a:srgbClr val="FFFF99"/>
                </a:solidFill>
                <a:effectLst>
                  <a:outerShdw blurRad="38100" dist="38100" dir="2700000" algn="tl">
                    <a:srgbClr val="000000">
                      <a:alpha val="43137"/>
                    </a:srgbClr>
                  </a:outerShdw>
                </a:effectLst>
              </a:rPr>
              <a:t>73. Few Crater Impact on Jupiter’s Moon </a:t>
            </a:r>
            <a:r>
              <a:rPr lang="en-US" sz="2400" dirty="0" err="1" smtClean="0">
                <a:solidFill>
                  <a:srgbClr val="FFFF99"/>
                </a:solidFill>
                <a:effectLst>
                  <a:outerShdw blurRad="38100" dist="38100" dir="2700000" algn="tl">
                    <a:srgbClr val="000000">
                      <a:alpha val="43137"/>
                    </a:srgbClr>
                  </a:outerShdw>
                </a:effectLst>
              </a:rPr>
              <a:t>Europa</a:t>
            </a:r>
            <a:r>
              <a:rPr lang="en-US" sz="2400" dirty="0" smtClean="0">
                <a:solidFill>
                  <a:srgbClr val="FFFF99"/>
                </a:solidFill>
                <a:effectLst>
                  <a:outerShdw blurRad="38100" dist="38100" dir="2700000" algn="tl">
                    <a:srgbClr val="000000">
                      <a:alpha val="43137"/>
                    </a:srgbClr>
                  </a:outerShdw>
                </a:effectLst>
              </a:rPr>
              <a:t>.</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138</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Astronomical Evidence for a Younger Earth and Universe :</a:t>
            </a:r>
            <a:endParaRPr lang="en-US" sz="2400" dirty="0" smtClean="0">
              <a:effectLst>
                <a:outerShdw blurRad="38100" dist="38100" dir="2700000" algn="tl">
                  <a:srgbClr val="000000">
                    <a:alpha val="43137"/>
                  </a:srgbClr>
                </a:outerShdw>
              </a:effectLst>
            </a:endParaRPr>
          </a:p>
          <a:p>
            <a:pPr marL="182880" indent="-182880"/>
            <a:r>
              <a:rPr lang="en-US" sz="2400" dirty="0" smtClean="0">
                <a:solidFill>
                  <a:srgbClr val="FFFF99"/>
                </a:solidFill>
                <a:effectLst>
                  <a:outerShdw blurRad="38100" dist="38100" dir="2700000" algn="tl">
                    <a:srgbClr val="000000">
                      <a:alpha val="43137"/>
                    </a:srgbClr>
                  </a:outerShdw>
                </a:effectLst>
              </a:rPr>
              <a:t>74. Methane on Titan (Saturn’s largest Moon).</a:t>
            </a:r>
          </a:p>
          <a:p>
            <a:pPr marL="182880" indent="-182880"/>
            <a:r>
              <a:rPr lang="en-US" sz="2400" dirty="0" smtClean="0">
                <a:solidFill>
                  <a:srgbClr val="FFFF99"/>
                </a:solidFill>
                <a:effectLst>
                  <a:outerShdw blurRad="38100" dist="38100" dir="2700000" algn="tl">
                    <a:srgbClr val="000000">
                      <a:alpha val="43137"/>
                    </a:srgbClr>
                  </a:outerShdw>
                </a:effectLst>
              </a:rPr>
              <a:t>75. Rate of Change / Disappearance of Saturn’s Rings.</a:t>
            </a:r>
          </a:p>
          <a:p>
            <a:pPr marL="182880" indent="-182880"/>
            <a:r>
              <a:rPr lang="en-US" sz="2400" dirty="0" smtClean="0">
                <a:solidFill>
                  <a:srgbClr val="FFFF99"/>
                </a:solidFill>
                <a:effectLst>
                  <a:outerShdw blurRad="38100" dist="38100" dir="2700000" algn="tl">
                    <a:srgbClr val="000000">
                      <a:alpha val="43137"/>
                    </a:srgbClr>
                  </a:outerShdw>
                </a:effectLst>
              </a:rPr>
              <a:t>76. </a:t>
            </a:r>
            <a:r>
              <a:rPr lang="en-US" sz="2400" dirty="0" err="1" smtClean="0">
                <a:solidFill>
                  <a:srgbClr val="FFFF99"/>
                </a:solidFill>
                <a:effectLst>
                  <a:outerShdw blurRad="38100" dist="38100" dir="2700000" algn="tl">
                    <a:srgbClr val="000000">
                      <a:alpha val="43137"/>
                    </a:srgbClr>
                  </a:outerShdw>
                </a:effectLst>
              </a:rPr>
              <a:t>Encelandus</a:t>
            </a:r>
            <a:r>
              <a:rPr lang="en-US" sz="2400" dirty="0" smtClean="0">
                <a:solidFill>
                  <a:srgbClr val="FFFF99"/>
                </a:solidFill>
                <a:effectLst>
                  <a:outerShdw blurRad="38100" dist="38100" dir="2700000" algn="tl">
                    <a:srgbClr val="000000">
                      <a:alpha val="43137"/>
                    </a:srgbClr>
                  </a:outerShdw>
                </a:effectLst>
              </a:rPr>
              <a:t> (a Moon of Saturn) Massive Jets of Water Vapor.</a:t>
            </a:r>
          </a:p>
          <a:p>
            <a:pPr marL="182880" indent="-182880"/>
            <a:r>
              <a:rPr lang="en-US" sz="2400" dirty="0" smtClean="0">
                <a:solidFill>
                  <a:srgbClr val="FFFF99"/>
                </a:solidFill>
                <a:effectLst>
                  <a:outerShdw blurRad="38100" dist="38100" dir="2700000" algn="tl">
                    <a:srgbClr val="000000">
                      <a:alpha val="43137"/>
                    </a:srgbClr>
                  </a:outerShdw>
                </a:effectLst>
              </a:rPr>
              <a:t>77. Miranda (a small Moon of Uranus) Extreme Surface Features.</a:t>
            </a:r>
          </a:p>
          <a:p>
            <a:pPr marL="182880" indent="-182880"/>
            <a:r>
              <a:rPr lang="en-US" sz="2400" dirty="0" smtClean="0">
                <a:solidFill>
                  <a:srgbClr val="FFFF99"/>
                </a:solidFill>
                <a:effectLst>
                  <a:outerShdw blurRad="38100" dist="38100" dir="2700000" algn="tl">
                    <a:srgbClr val="000000">
                      <a:alpha val="43137"/>
                    </a:srgbClr>
                  </a:outerShdw>
                </a:effectLst>
              </a:rPr>
              <a:t>78. Neptune Strong Wind Velocity.</a:t>
            </a:r>
          </a:p>
          <a:p>
            <a:pPr marL="182880" indent="-182880"/>
            <a:r>
              <a:rPr lang="en-US" sz="2400" dirty="0" smtClean="0">
                <a:solidFill>
                  <a:srgbClr val="FFFF99"/>
                </a:solidFill>
                <a:effectLst>
                  <a:outerShdw blurRad="38100" dist="38100" dir="2700000" algn="tl">
                    <a:srgbClr val="000000">
                      <a:alpha val="43137"/>
                    </a:srgbClr>
                  </a:outerShdw>
                </a:effectLst>
              </a:rPr>
              <a:t>79. Neptune’s Rings Thin and Thick Regions.</a:t>
            </a:r>
          </a:p>
          <a:p>
            <a:pPr marL="182880" indent="-182880"/>
            <a:r>
              <a:rPr lang="en-US" sz="2400" dirty="0" smtClean="0">
                <a:solidFill>
                  <a:srgbClr val="FFFF99"/>
                </a:solidFill>
                <a:effectLst>
                  <a:outerShdw blurRad="38100" dist="38100" dir="2700000" algn="tl">
                    <a:srgbClr val="000000">
                      <a:alpha val="43137"/>
                    </a:srgbClr>
                  </a:outerShdw>
                </a:effectLst>
              </a:rPr>
              <a:t>80. Triton (Neptune’s Moon) Minimal Impacts.</a:t>
            </a:r>
          </a:p>
          <a:p>
            <a:pPr marL="182880" indent="-182880"/>
            <a:r>
              <a:rPr lang="en-US" sz="2400" dirty="0" smtClean="0">
                <a:solidFill>
                  <a:srgbClr val="FFFF99"/>
                </a:solidFill>
                <a:effectLst>
                  <a:outerShdw blurRad="38100" dist="38100" dir="2700000" algn="tl">
                    <a:srgbClr val="000000">
                      <a:alpha val="43137"/>
                    </a:srgbClr>
                  </a:outerShdw>
                </a:effectLst>
              </a:rPr>
              <a:t>81. Uranus &amp; Neptune Magnetic Fields are Significantly Off-Axis.</a:t>
            </a:r>
          </a:p>
          <a:p>
            <a:pPr marL="182880" indent="-182880"/>
            <a:r>
              <a:rPr lang="en-US" sz="2400" dirty="0" smtClean="0">
                <a:solidFill>
                  <a:srgbClr val="FFFF99"/>
                </a:solidFill>
                <a:effectLst>
                  <a:outerShdw blurRad="38100" dist="38100" dir="2700000" algn="tl">
                    <a:srgbClr val="000000">
                      <a:alpha val="43137"/>
                    </a:srgbClr>
                  </a:outerShdw>
                </a:effectLst>
              </a:rPr>
              <a:t>82. Orbit of Pluto is Chaotic.</a:t>
            </a:r>
          </a:p>
          <a:p>
            <a:pPr marL="182880" indent="-182880"/>
            <a:r>
              <a:rPr lang="en-US" sz="2400" dirty="0" smtClean="0">
                <a:solidFill>
                  <a:srgbClr val="FFFF99"/>
                </a:solidFill>
                <a:effectLst>
                  <a:outerShdw blurRad="38100" dist="38100" dir="2700000" algn="tl">
                    <a:srgbClr val="000000">
                      <a:alpha val="43137"/>
                    </a:srgbClr>
                  </a:outerShdw>
                </a:effectLst>
              </a:rPr>
              <a:t>83. Existence of Short-Period Comets.</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139</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Astronomical Evidence for a Younger Earth and Universe :</a:t>
            </a:r>
            <a:endParaRPr lang="en-US" sz="2400" dirty="0" smtClean="0">
              <a:effectLst>
                <a:outerShdw blurRad="38100" dist="38100" dir="2700000" algn="tl">
                  <a:srgbClr val="000000">
                    <a:alpha val="43137"/>
                  </a:srgbClr>
                </a:outerShdw>
              </a:effectLst>
            </a:endParaRPr>
          </a:p>
          <a:p>
            <a:pPr marL="182880" indent="-182880"/>
            <a:r>
              <a:rPr lang="en-US" sz="2400" dirty="0" smtClean="0">
                <a:solidFill>
                  <a:srgbClr val="FFFF99"/>
                </a:solidFill>
                <a:effectLst>
                  <a:outerShdw blurRad="38100" dist="38100" dir="2700000" algn="tl">
                    <a:srgbClr val="000000">
                      <a:alpha val="43137"/>
                    </a:srgbClr>
                  </a:outerShdw>
                </a:effectLst>
              </a:rPr>
              <a:t>84. Near-Infrared Spectra of </a:t>
            </a:r>
            <a:r>
              <a:rPr lang="en-US" sz="2400" dirty="0" err="1" smtClean="0">
                <a:solidFill>
                  <a:srgbClr val="FFFF99"/>
                </a:solidFill>
                <a:effectLst>
                  <a:outerShdw blurRad="38100" dist="38100" dir="2700000" algn="tl">
                    <a:srgbClr val="000000">
                      <a:alpha val="43137"/>
                    </a:srgbClr>
                  </a:outerShdw>
                </a:effectLst>
              </a:rPr>
              <a:t>Kuipler</a:t>
            </a:r>
            <a:r>
              <a:rPr lang="en-US" sz="2400" dirty="0" smtClean="0">
                <a:solidFill>
                  <a:srgbClr val="FFFF99"/>
                </a:solidFill>
                <a:effectLst>
                  <a:outerShdw blurRad="38100" dist="38100" dir="2700000" algn="tl">
                    <a:srgbClr val="000000">
                      <a:alpha val="43137"/>
                    </a:srgbClr>
                  </a:outerShdw>
                </a:effectLst>
              </a:rPr>
              <a:t> Belt Object, </a:t>
            </a:r>
            <a:r>
              <a:rPr lang="en-US" sz="2400" dirty="0" err="1" smtClean="0">
                <a:solidFill>
                  <a:srgbClr val="FFFF99"/>
                </a:solidFill>
                <a:effectLst>
                  <a:outerShdw blurRad="38100" dist="38100" dir="2700000" algn="tl">
                    <a:srgbClr val="000000">
                      <a:alpha val="43137"/>
                    </a:srgbClr>
                  </a:outerShdw>
                </a:effectLst>
              </a:rPr>
              <a:t>Quaoar</a:t>
            </a:r>
            <a:r>
              <a:rPr lang="en-US" sz="2400" dirty="0" smtClean="0">
                <a:solidFill>
                  <a:srgbClr val="FFFF99"/>
                </a:solidFill>
                <a:effectLst>
                  <a:outerShdw blurRad="38100" dist="38100" dir="2700000" algn="tl">
                    <a:srgbClr val="000000">
                      <a:alpha val="43137"/>
                    </a:srgbClr>
                  </a:outerShdw>
                </a:effectLst>
              </a:rPr>
              <a:t> &amp; </a:t>
            </a:r>
            <a:r>
              <a:rPr lang="en-US" sz="2400" dirty="0" err="1" smtClean="0">
                <a:solidFill>
                  <a:srgbClr val="FFFF99"/>
                </a:solidFill>
                <a:effectLst>
                  <a:outerShdw blurRad="38100" dist="38100" dir="2700000" algn="tl">
                    <a:srgbClr val="000000">
                      <a:alpha val="43137"/>
                    </a:srgbClr>
                  </a:outerShdw>
                </a:effectLst>
              </a:rPr>
              <a:t>Charon</a:t>
            </a:r>
            <a:r>
              <a:rPr lang="en-US" sz="2400" dirty="0" smtClean="0">
                <a:solidFill>
                  <a:srgbClr val="FFFF99"/>
                </a:solidFill>
                <a:effectLst>
                  <a:outerShdw blurRad="38100" dist="38100" dir="2700000" algn="tl">
                    <a:srgbClr val="000000">
                      <a:alpha val="43137"/>
                    </a:srgbClr>
                  </a:outerShdw>
                </a:effectLst>
              </a:rPr>
              <a:t>, indicate </a:t>
            </a:r>
            <a:r>
              <a:rPr lang="en-US" sz="2400" dirty="0" err="1" smtClean="0">
                <a:solidFill>
                  <a:srgbClr val="FFFF99"/>
                </a:solidFill>
                <a:effectLst>
                  <a:outerShdw blurRad="38100" dist="38100" dir="2700000" algn="tl">
                    <a:srgbClr val="000000">
                      <a:alpha val="43137"/>
                    </a:srgbClr>
                  </a:outerShdw>
                </a:effectLst>
              </a:rPr>
              <a:t>Crystalling</a:t>
            </a:r>
            <a:r>
              <a:rPr lang="en-US" sz="2400" dirty="0" smtClean="0">
                <a:solidFill>
                  <a:srgbClr val="FFFF99"/>
                </a:solidFill>
                <a:effectLst>
                  <a:outerShdw blurRad="38100" dist="38100" dir="2700000" algn="tl">
                    <a:srgbClr val="000000">
                      <a:alpha val="43137"/>
                    </a:srgbClr>
                  </a:outerShdw>
                </a:effectLst>
              </a:rPr>
              <a:t> Water Ice and Ammonia Hydroxide.</a:t>
            </a:r>
          </a:p>
          <a:p>
            <a:pPr marL="182880" indent="-182880"/>
            <a:r>
              <a:rPr lang="en-US" sz="2400" dirty="0" smtClean="0">
                <a:solidFill>
                  <a:srgbClr val="FFFF99"/>
                </a:solidFill>
                <a:effectLst>
                  <a:outerShdw blurRad="38100" dist="38100" dir="2700000" algn="tl">
                    <a:srgbClr val="000000">
                      <a:alpha val="43137"/>
                    </a:srgbClr>
                  </a:outerShdw>
                </a:effectLst>
              </a:rPr>
              <a:t>85. Life of Long-Period Comets that are Sun-Grazing (</a:t>
            </a:r>
            <a:r>
              <a:rPr lang="en-US" sz="2400" dirty="0" err="1" smtClean="0">
                <a:solidFill>
                  <a:srgbClr val="FFFF99"/>
                </a:solidFill>
                <a:effectLst>
                  <a:outerShdw blurRad="38100" dist="38100" dir="2700000" algn="tl">
                    <a:srgbClr val="000000">
                      <a:alpha val="43137"/>
                    </a:srgbClr>
                  </a:outerShdw>
                </a:effectLst>
              </a:rPr>
              <a:t>Hyakutake</a:t>
            </a:r>
            <a:r>
              <a:rPr lang="en-US" sz="2400" dirty="0" smtClean="0">
                <a:solidFill>
                  <a:srgbClr val="FFFF99"/>
                </a:solidFill>
                <a:effectLst>
                  <a:outerShdw blurRad="38100" dist="38100" dir="2700000" algn="tl">
                    <a:srgbClr val="000000">
                      <a:alpha val="43137"/>
                    </a:srgbClr>
                  </a:outerShdw>
                </a:effectLst>
              </a:rPr>
              <a:t> or Hale-Bopp).</a:t>
            </a:r>
          </a:p>
          <a:p>
            <a:pPr marL="182880" indent="-182880"/>
            <a:r>
              <a:rPr lang="en-US" sz="2400" dirty="0" smtClean="0">
                <a:solidFill>
                  <a:srgbClr val="FFFF99"/>
                </a:solidFill>
                <a:effectLst>
                  <a:outerShdw blurRad="38100" dist="38100" dir="2700000" algn="tl">
                    <a:srgbClr val="000000">
                      <a:alpha val="43137"/>
                    </a:srgbClr>
                  </a:outerShdw>
                </a:effectLst>
              </a:rPr>
              <a:t>86. Life of Near-Earth Asteroids.</a:t>
            </a:r>
          </a:p>
          <a:p>
            <a:pPr marL="182880" indent="-182880"/>
            <a:r>
              <a:rPr lang="en-US" sz="2400" dirty="0" smtClean="0">
                <a:solidFill>
                  <a:srgbClr val="FFFF99"/>
                </a:solidFill>
                <a:effectLst>
                  <a:outerShdw blurRad="38100" dist="38100" dir="2700000" algn="tl">
                    <a:srgbClr val="000000">
                      <a:alpha val="43137"/>
                    </a:srgbClr>
                  </a:outerShdw>
                </a:effectLst>
              </a:rPr>
              <a:t>87. Life of Binary Asteroids.</a:t>
            </a:r>
          </a:p>
          <a:p>
            <a:pPr marL="182880" indent="-182880"/>
            <a:r>
              <a:rPr lang="en-US" sz="2400" dirty="0" smtClean="0">
                <a:solidFill>
                  <a:srgbClr val="FFFF99"/>
                </a:solidFill>
                <a:effectLst>
                  <a:outerShdw blurRad="38100" dist="38100" dir="2700000" algn="tl">
                    <a:srgbClr val="000000">
                      <a:alpha val="43137"/>
                    </a:srgbClr>
                  </a:outerShdw>
                </a:effectLst>
              </a:rPr>
              <a:t>88. Rapid Rate of Changes in Stars.</a:t>
            </a:r>
          </a:p>
          <a:p>
            <a:pPr marL="182880" indent="-182880"/>
            <a:r>
              <a:rPr lang="en-US" sz="2400" dirty="0" smtClean="0">
                <a:solidFill>
                  <a:srgbClr val="FFFF99"/>
                </a:solidFill>
                <a:effectLst>
                  <a:outerShdw blurRad="38100" dist="38100" dir="2700000" algn="tl">
                    <a:srgbClr val="000000">
                      <a:alpha val="43137"/>
                    </a:srgbClr>
                  </a:outerShdw>
                </a:effectLst>
              </a:rPr>
              <a:t>89. Faint Young Sun Paradox (compression of sun’s core, brighten from a start of -2C to +15C today).</a:t>
            </a:r>
          </a:p>
          <a:p>
            <a:pPr marL="182880" indent="-182880"/>
            <a:r>
              <a:rPr lang="en-US" sz="2400" dirty="0" smtClean="0">
                <a:solidFill>
                  <a:srgbClr val="FFFF99"/>
                </a:solidFill>
                <a:effectLst>
                  <a:outerShdw blurRad="38100" dist="38100" dir="2700000" algn="tl">
                    <a:srgbClr val="000000">
                      <a:alpha val="43137"/>
                    </a:srgbClr>
                  </a:outerShdw>
                </a:effectLst>
              </a:rPr>
              <a:t>90. </a:t>
            </a:r>
            <a:r>
              <a:rPr lang="en-US" sz="2400" dirty="0" err="1" smtClean="0">
                <a:solidFill>
                  <a:srgbClr val="FFFF99"/>
                </a:solidFill>
                <a:effectLst>
                  <a:outerShdw blurRad="38100" dist="38100" dir="2700000" algn="tl">
                    <a:srgbClr val="000000">
                      <a:alpha val="43137"/>
                    </a:srgbClr>
                  </a:outerShdw>
                </a:effectLst>
              </a:rPr>
              <a:t>Cometesimals</a:t>
            </a:r>
            <a:r>
              <a:rPr lang="en-US" sz="2400" dirty="0" smtClean="0">
                <a:solidFill>
                  <a:srgbClr val="FFFF99"/>
                </a:solidFill>
                <a:effectLst>
                  <a:outerShdw blurRad="38100" dist="38100" dir="2700000" algn="tl">
                    <a:srgbClr val="000000">
                      <a:alpha val="43137"/>
                    </a:srgbClr>
                  </a:outerShdw>
                </a:effectLst>
              </a:rPr>
              <a:t> (Small Comet Remnants add 100 million </a:t>
            </a:r>
            <a:r>
              <a:rPr lang="en-US" sz="2400" dirty="0" err="1" smtClean="0">
                <a:solidFill>
                  <a:srgbClr val="FFFF99"/>
                </a:solidFill>
                <a:effectLst>
                  <a:outerShdw blurRad="38100" dist="38100" dir="2700000" algn="tl">
                    <a:srgbClr val="000000">
                      <a:alpha val="43137"/>
                    </a:srgbClr>
                  </a:outerShdw>
                </a:effectLst>
              </a:rPr>
              <a:t>Tonnes</a:t>
            </a:r>
            <a:r>
              <a:rPr lang="en-US" sz="2400" dirty="0" smtClean="0">
                <a:solidFill>
                  <a:srgbClr val="FFFF99"/>
                </a:solidFill>
                <a:effectLst>
                  <a:outerShdw blurRad="38100" dist="38100" dir="2700000" algn="tl">
                    <a:srgbClr val="000000">
                      <a:alpha val="43137"/>
                    </a:srgbClr>
                  </a:outerShdw>
                </a:effectLst>
              </a:rPr>
              <a:t> of Water to the Earth Every Year).</a:t>
            </a:r>
          </a:p>
          <a:p>
            <a:pPr marL="182880" indent="-182880"/>
            <a:r>
              <a:rPr lang="en-US" sz="2400" dirty="0" smtClean="0">
                <a:solidFill>
                  <a:srgbClr val="FFFF99"/>
                </a:solidFill>
                <a:effectLst>
                  <a:outerShdw blurRad="38100" dist="38100" dir="2700000" algn="tl">
                    <a:srgbClr val="000000">
                      <a:alpha val="43137"/>
                    </a:srgbClr>
                  </a:outerShdw>
                </a:effectLst>
              </a:rPr>
              <a:t>91. Giant Gas Planets, Jupiter &amp; Saturn, Radiate More Energy than they Receive from the Sun.</a:t>
            </a: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140</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Astronomical Evidence for a Younger Earth and Universe :</a:t>
            </a:r>
            <a:endParaRPr lang="en-US" sz="2400" dirty="0" smtClean="0">
              <a:effectLst>
                <a:outerShdw blurRad="38100" dist="38100" dir="2700000" algn="tl">
                  <a:srgbClr val="000000">
                    <a:alpha val="43137"/>
                  </a:srgbClr>
                </a:outerShdw>
              </a:effectLst>
            </a:endParaRPr>
          </a:p>
          <a:p>
            <a:pPr marL="182880" indent="-182880"/>
            <a:r>
              <a:rPr lang="en-US" sz="2400" dirty="0" smtClean="0">
                <a:solidFill>
                  <a:srgbClr val="FFFF99"/>
                </a:solidFill>
                <a:effectLst>
                  <a:outerShdw blurRad="38100" dist="38100" dir="2700000" algn="tl">
                    <a:srgbClr val="000000">
                      <a:alpha val="43137"/>
                    </a:srgbClr>
                  </a:outerShdw>
                </a:effectLst>
              </a:rPr>
              <a:t>92. Speedy Stars Moving Away from Each Other in Dwarf Galaxies.</a:t>
            </a:r>
          </a:p>
          <a:p>
            <a:pPr marL="182880" indent="-182880"/>
            <a:r>
              <a:rPr lang="en-US" sz="2400" dirty="0" smtClean="0">
                <a:solidFill>
                  <a:srgbClr val="FFFF99"/>
                </a:solidFill>
                <a:effectLst>
                  <a:outerShdw blurRad="38100" dist="38100" dir="2700000" algn="tl">
                    <a:srgbClr val="000000">
                      <a:alpha val="43137"/>
                    </a:srgbClr>
                  </a:outerShdw>
                </a:effectLst>
              </a:rPr>
              <a:t>93. Aging of Spiral Galaxies.</a:t>
            </a:r>
          </a:p>
          <a:p>
            <a:pPr marL="182880" indent="-182880"/>
            <a:r>
              <a:rPr lang="en-US" sz="2400" dirty="0" smtClean="0">
                <a:solidFill>
                  <a:srgbClr val="FFFF99"/>
                </a:solidFill>
                <a:effectLst>
                  <a:outerShdw blurRad="38100" dist="38100" dir="2700000" algn="tl">
                    <a:srgbClr val="000000">
                      <a:alpha val="43137"/>
                    </a:srgbClr>
                  </a:outerShdw>
                </a:effectLst>
              </a:rPr>
              <a:t>94. Number of Type I Supernova Remnants (SNRs) too small.</a:t>
            </a:r>
          </a:p>
          <a:p>
            <a:pPr marL="182880" indent="-182880"/>
            <a:r>
              <a:rPr lang="en-US" sz="2400" dirty="0" smtClean="0">
                <a:solidFill>
                  <a:srgbClr val="FFFF99"/>
                </a:solidFill>
                <a:effectLst>
                  <a:outerShdw blurRad="38100" dist="38100" dir="2700000" algn="tl">
                    <a:srgbClr val="000000">
                      <a:alpha val="43137"/>
                    </a:srgbClr>
                  </a:outerShdw>
                </a:effectLst>
              </a:rPr>
              <a:t>95. Rate of Expansion and Size of Supernovas.</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141</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US" sz="2400" b="1" dirty="0" smtClean="0">
                <a:effectLst>
                  <a:outerShdw blurRad="38100" dist="38100" dir="2700000" algn="tl">
                    <a:srgbClr val="000000">
                      <a:alpha val="43137"/>
                    </a:srgbClr>
                  </a:outerShdw>
                </a:effectLst>
              </a:rPr>
              <a:t>Human History :</a:t>
            </a:r>
            <a:endParaRPr lang="en-US" sz="2400" dirty="0" smtClean="0">
              <a:effectLst>
                <a:outerShdw blurRad="38100" dist="38100" dir="2700000" algn="tl">
                  <a:srgbClr val="000000">
                    <a:alpha val="43137"/>
                  </a:srgbClr>
                </a:outerShdw>
              </a:effectLst>
            </a:endParaRPr>
          </a:p>
          <a:p>
            <a:pPr marL="182880" indent="-182880"/>
            <a:r>
              <a:rPr lang="en-US" sz="2400" dirty="0" smtClean="0">
                <a:solidFill>
                  <a:srgbClr val="FFFF99"/>
                </a:solidFill>
                <a:effectLst>
                  <a:outerShdw blurRad="38100" dist="38100" dir="2700000" algn="tl">
                    <a:srgbClr val="000000">
                      <a:alpha val="43137"/>
                    </a:srgbClr>
                  </a:outerShdw>
                </a:effectLst>
              </a:rPr>
              <a:t>96. Human Population Growth Rate.</a:t>
            </a:r>
          </a:p>
          <a:p>
            <a:pPr marL="182880" indent="-182880"/>
            <a:r>
              <a:rPr lang="en-US" sz="2400" dirty="0" smtClean="0">
                <a:solidFill>
                  <a:srgbClr val="FFFF99"/>
                </a:solidFill>
                <a:effectLst>
                  <a:outerShdw blurRad="38100" dist="38100" dir="2700000" algn="tl">
                    <a:srgbClr val="000000">
                      <a:alpha val="43137"/>
                    </a:srgbClr>
                  </a:outerShdw>
                </a:effectLst>
              </a:rPr>
              <a:t>97. Lack of “Stone Age” Human Skeletons and Artifacts.</a:t>
            </a:r>
          </a:p>
          <a:p>
            <a:pPr marL="182880" indent="-182880"/>
            <a:r>
              <a:rPr lang="en-US" sz="2400" dirty="0" smtClean="0">
                <a:solidFill>
                  <a:srgbClr val="FFFF99"/>
                </a:solidFill>
                <a:effectLst>
                  <a:outerShdw blurRad="38100" dist="38100" dir="2700000" algn="tl">
                    <a:srgbClr val="000000">
                      <a:alpha val="43137"/>
                    </a:srgbClr>
                  </a:outerShdw>
                </a:effectLst>
              </a:rPr>
              <a:t>98. Length of Recorded History, ~ thousands of years old.</a:t>
            </a:r>
          </a:p>
          <a:p>
            <a:pPr marL="182880" indent="-182880"/>
            <a:r>
              <a:rPr lang="en-US" sz="2400" dirty="0" smtClean="0">
                <a:solidFill>
                  <a:srgbClr val="FFFF99"/>
                </a:solidFill>
                <a:effectLst>
                  <a:outerShdw blurRad="38100" dist="38100" dir="2700000" algn="tl">
                    <a:srgbClr val="000000">
                      <a:alpha val="43137"/>
                    </a:srgbClr>
                  </a:outerShdw>
                </a:effectLst>
              </a:rPr>
              <a:t>99. Language Differences (languages in Australia vs. South-Eastern India and Sri Lanka.</a:t>
            </a:r>
          </a:p>
          <a:p>
            <a:pPr marL="182880" indent="-182880"/>
            <a:r>
              <a:rPr lang="en-US" sz="2400" dirty="0" smtClean="0">
                <a:solidFill>
                  <a:srgbClr val="FFFF99"/>
                </a:solidFill>
                <a:effectLst>
                  <a:outerShdw blurRad="38100" dist="38100" dir="2700000" algn="tl">
                    <a:srgbClr val="000000">
                      <a:alpha val="43137"/>
                    </a:srgbClr>
                  </a:outerShdw>
                </a:effectLst>
              </a:rPr>
              <a:t>100. Common Cultural Stories &amp; “Myths”, for example an earth destroying flood.</a:t>
            </a:r>
          </a:p>
          <a:p>
            <a:pPr marL="182880" indent="-182880"/>
            <a:r>
              <a:rPr lang="en-US" sz="2400" dirty="0" smtClean="0">
                <a:solidFill>
                  <a:srgbClr val="FFFF99"/>
                </a:solidFill>
                <a:effectLst>
                  <a:outerShdw blurRad="38100" dist="38100" dir="2700000" algn="tl">
                    <a:srgbClr val="000000">
                      <a:alpha val="43137"/>
                    </a:srgbClr>
                  </a:outerShdw>
                </a:effectLst>
              </a:rPr>
              <a:t>101. Origin of Agriculture.</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142</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Any Evidences for a Young Earth?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2 Guys Blocks-Rock Layers 01868"/>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pic>
        <p:nvPicPr>
          <p:cNvPr id="128004" name="Picture 4" descr="Circle Rock Layers"/>
          <p:cNvPicPr>
            <a:picLocks noChangeAspect="1" noChangeArrowheads="1"/>
          </p:cNvPicPr>
          <p:nvPr/>
        </p:nvPicPr>
        <p:blipFill>
          <a:blip r:embed="rId4" cstate="print"/>
          <a:srcRect/>
          <a:stretch>
            <a:fillRect/>
          </a:stretch>
        </p:blipFill>
        <p:spPr bwMode="auto">
          <a:xfrm>
            <a:off x="2417763" y="163513"/>
            <a:ext cx="4306887" cy="4306887"/>
          </a:xfrm>
          <a:prstGeom prst="rect">
            <a:avLst/>
          </a:prstGeom>
          <a:noFill/>
        </p:spPr>
      </p:pic>
      <p:pic>
        <p:nvPicPr>
          <p:cNvPr id="128005" name="Picture 5" descr="Observation"/>
          <p:cNvPicPr>
            <a:picLocks noChangeAspect="1" noChangeArrowheads="1"/>
          </p:cNvPicPr>
          <p:nvPr/>
        </p:nvPicPr>
        <p:blipFill>
          <a:blip r:embed="rId5" cstate="print"/>
          <a:srcRect/>
          <a:stretch>
            <a:fillRect/>
          </a:stretch>
        </p:blipFill>
        <p:spPr bwMode="auto">
          <a:xfrm>
            <a:off x="2782888" y="574675"/>
            <a:ext cx="3529012" cy="7362825"/>
          </a:xfrm>
          <a:prstGeom prst="rect">
            <a:avLst/>
          </a:prstGeom>
          <a:noFill/>
        </p:spPr>
      </p:pic>
      <p:pic>
        <p:nvPicPr>
          <p:cNvPr id="128006" name="Picture 6" descr="Confirm"/>
          <p:cNvPicPr>
            <a:picLocks noChangeAspect="1" noChangeArrowheads="1"/>
          </p:cNvPicPr>
          <p:nvPr/>
        </p:nvPicPr>
        <p:blipFill>
          <a:blip r:embed="rId6" cstate="print"/>
          <a:srcRect/>
          <a:stretch>
            <a:fillRect/>
          </a:stretch>
        </p:blipFill>
        <p:spPr bwMode="auto">
          <a:xfrm>
            <a:off x="627063" y="274638"/>
            <a:ext cx="2474912" cy="5708650"/>
          </a:xfrm>
          <a:prstGeom prst="rect">
            <a:avLst/>
          </a:prstGeom>
          <a:noFill/>
        </p:spPr>
      </p:pic>
      <p:pic>
        <p:nvPicPr>
          <p:cNvPr id="128007" name="Picture 7" descr="ConfirmNot"/>
          <p:cNvPicPr>
            <a:picLocks noChangeAspect="1" noChangeArrowheads="1"/>
          </p:cNvPicPr>
          <p:nvPr/>
        </p:nvPicPr>
        <p:blipFill>
          <a:blip r:embed="rId7" cstate="print"/>
          <a:srcRect/>
          <a:stretch>
            <a:fillRect/>
          </a:stretch>
        </p:blipFill>
        <p:spPr bwMode="auto">
          <a:xfrm>
            <a:off x="6003925" y="169863"/>
            <a:ext cx="2447925" cy="6183312"/>
          </a:xfrm>
          <a:prstGeom prst="rect">
            <a:avLst/>
          </a:prstGeom>
          <a:noFill/>
        </p:spPr>
      </p:pic>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82880" indent="-182880"/>
            <a:r>
              <a:rPr lang="en-US" sz="2400" b="1" dirty="0" smtClean="0">
                <a:effectLst>
                  <a:outerShdw blurRad="38100" dist="38100" dir="2700000" algn="tl">
                    <a:srgbClr val="000000">
                      <a:alpha val="43137"/>
                    </a:srgbClr>
                  </a:outerShdw>
                </a:effectLst>
              </a:rPr>
              <a:t>John 14:6</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Jesus *said to him, “I am the way, and </a:t>
            </a:r>
            <a:r>
              <a:rPr lang="en-US" sz="2400" u="sng" dirty="0" smtClean="0">
                <a:solidFill>
                  <a:srgbClr val="FFFF99"/>
                </a:solidFill>
                <a:effectLst>
                  <a:outerShdw blurRad="38100" dist="38100" dir="2700000" algn="tl">
                    <a:srgbClr val="000000">
                      <a:alpha val="43137"/>
                    </a:srgbClr>
                  </a:outerShdw>
                </a:effectLst>
              </a:rPr>
              <a:t>The Truth</a:t>
            </a:r>
            <a:r>
              <a:rPr lang="en-US" sz="2400" dirty="0" smtClean="0">
                <a:solidFill>
                  <a:srgbClr val="FFFF99"/>
                </a:solidFill>
                <a:effectLst>
                  <a:outerShdw blurRad="38100" dist="38100" dir="2700000" algn="tl">
                    <a:srgbClr val="000000">
                      <a:alpha val="43137"/>
                    </a:srgbClr>
                  </a:outerShdw>
                </a:effectLst>
              </a:rPr>
              <a:t>, and </a:t>
            </a:r>
            <a:r>
              <a:rPr lang="en-US" sz="2400" u="sng" dirty="0" smtClean="0">
                <a:solidFill>
                  <a:srgbClr val="FFFF99"/>
                </a:solidFill>
                <a:effectLst>
                  <a:outerShdw blurRad="38100" dist="38100" dir="2700000" algn="tl">
                    <a:srgbClr val="000000">
                      <a:alpha val="43137"/>
                    </a:srgbClr>
                  </a:outerShdw>
                </a:effectLst>
              </a:rPr>
              <a:t>The Life</a:t>
            </a:r>
            <a:r>
              <a:rPr lang="en-US" sz="2400" dirty="0" smtClean="0">
                <a:solidFill>
                  <a:srgbClr val="FFFF99"/>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no one comes to the Father but through Me.</a:t>
            </a:r>
            <a:r>
              <a:rPr lang="en-US" sz="2400" i="1" dirty="0" smtClean="0">
                <a:solidFill>
                  <a:srgbClr val="FFFF99"/>
                </a:solidFill>
                <a:effectLst>
                  <a:outerShdw blurRad="38100" dist="38100" dir="2700000" algn="tl">
                    <a:srgbClr val="000000">
                      <a:alpha val="43137"/>
                    </a:srgbClr>
                  </a:outerShdw>
                </a:effectLst>
              </a:rPr>
              <a:t>    (Jesus was very narrow minded and caused division between truth and error!)</a:t>
            </a:r>
          </a:p>
          <a:p>
            <a:pPr marL="182880" indent="-182880"/>
            <a:endParaRPr lang="en-US" sz="10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Matthew 10:34-36</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(34) “Do not think that I came to bring peace on the earth; </a:t>
            </a:r>
            <a:r>
              <a:rPr lang="en-US" sz="2400" u="sng" dirty="0" smtClean="0">
                <a:solidFill>
                  <a:srgbClr val="FFFF99"/>
                </a:solidFill>
                <a:effectLst>
                  <a:outerShdw blurRad="38100" dist="38100" dir="2700000" algn="tl">
                    <a:srgbClr val="000000">
                      <a:alpha val="43137"/>
                    </a:srgbClr>
                  </a:outerShdw>
                </a:effectLst>
              </a:rPr>
              <a:t>I did not come to bring peace</a:t>
            </a:r>
            <a:r>
              <a:rPr lang="en-US" sz="2400" dirty="0" smtClean="0">
                <a:solidFill>
                  <a:srgbClr val="FFFF99"/>
                </a:solidFill>
                <a:effectLst>
                  <a:outerShdw blurRad="38100" dist="38100" dir="2700000" algn="tl">
                    <a:srgbClr val="000000">
                      <a:alpha val="43137"/>
                    </a:srgbClr>
                  </a:outerShdw>
                </a:effectLst>
              </a:rPr>
              <a:t>, but a sword.  (35) “For I came to </a:t>
            </a:r>
            <a:r>
              <a:rPr lang="en-US" sz="2400" cap="small" dirty="0" smtClean="0">
                <a:solidFill>
                  <a:srgbClr val="FFFF99"/>
                </a:solidFill>
                <a:effectLst>
                  <a:outerShdw blurRad="38100" dist="38100" dir="2700000" algn="tl">
                    <a:srgbClr val="000000">
                      <a:alpha val="43137"/>
                    </a:srgbClr>
                  </a:outerShdw>
                </a:effectLst>
              </a:rPr>
              <a:t>set a man against his father</a:t>
            </a:r>
            <a:r>
              <a:rPr lang="en-US" sz="2400" dirty="0" smtClean="0">
                <a:solidFill>
                  <a:srgbClr val="FFFF99"/>
                </a:solidFill>
                <a:effectLst>
                  <a:outerShdw blurRad="38100" dist="38100" dir="2700000" algn="tl">
                    <a:srgbClr val="000000">
                      <a:alpha val="43137"/>
                    </a:srgbClr>
                  </a:outerShdw>
                </a:effectLst>
              </a:rPr>
              <a:t>, </a:t>
            </a:r>
            <a:r>
              <a:rPr lang="en-US" sz="2400" cap="small" dirty="0" smtClean="0">
                <a:solidFill>
                  <a:srgbClr val="FFFF99"/>
                </a:solidFill>
                <a:effectLst>
                  <a:outerShdw blurRad="38100" dist="38100" dir="2700000" algn="tl">
                    <a:srgbClr val="000000">
                      <a:alpha val="43137"/>
                    </a:srgbClr>
                  </a:outerShdw>
                </a:effectLst>
              </a:rPr>
              <a:t>and a daughter against her mother</a:t>
            </a:r>
            <a:r>
              <a:rPr lang="en-US" sz="2400" dirty="0" smtClean="0">
                <a:solidFill>
                  <a:srgbClr val="FFFF99"/>
                </a:solidFill>
                <a:effectLst>
                  <a:outerShdw blurRad="38100" dist="38100" dir="2700000" algn="tl">
                    <a:srgbClr val="000000">
                      <a:alpha val="43137"/>
                    </a:srgbClr>
                  </a:outerShdw>
                </a:effectLst>
              </a:rPr>
              <a:t>, </a:t>
            </a:r>
            <a:r>
              <a:rPr lang="en-US" sz="2400" cap="small" dirty="0" smtClean="0">
                <a:solidFill>
                  <a:srgbClr val="FFFF99"/>
                </a:solidFill>
                <a:effectLst>
                  <a:outerShdw blurRad="38100" dist="38100" dir="2700000" algn="tl">
                    <a:srgbClr val="000000">
                      <a:alpha val="43137"/>
                    </a:srgbClr>
                  </a:outerShdw>
                </a:effectLst>
              </a:rPr>
              <a:t>and a daughter-in-law</a:t>
            </a:r>
            <a:r>
              <a:rPr lang="en-US" sz="2400" dirty="0" smtClean="0">
                <a:solidFill>
                  <a:srgbClr val="FFFF99"/>
                </a:solidFill>
                <a:effectLst>
                  <a:outerShdw blurRad="38100" dist="38100" dir="2700000" algn="tl">
                    <a:srgbClr val="000000">
                      <a:alpha val="43137"/>
                    </a:srgbClr>
                  </a:outerShdw>
                </a:effectLst>
              </a:rPr>
              <a:t> </a:t>
            </a:r>
            <a:r>
              <a:rPr lang="en-US" sz="2400" cap="small" dirty="0" smtClean="0">
                <a:solidFill>
                  <a:srgbClr val="FFFF99"/>
                </a:solidFill>
                <a:effectLst>
                  <a:outerShdw blurRad="38100" dist="38100" dir="2700000" algn="tl">
                    <a:srgbClr val="000000">
                      <a:alpha val="43137"/>
                    </a:srgbClr>
                  </a:outerShdw>
                </a:effectLst>
              </a:rPr>
              <a:t>against her mother-in-law</a:t>
            </a:r>
            <a:r>
              <a:rPr lang="en-US" sz="2400" dirty="0" smtClean="0">
                <a:solidFill>
                  <a:srgbClr val="FFFF99"/>
                </a:solidFill>
                <a:effectLst>
                  <a:outerShdw blurRad="38100" dist="38100" dir="2700000" algn="tl">
                    <a:srgbClr val="000000">
                      <a:alpha val="43137"/>
                    </a:srgbClr>
                  </a:outerShdw>
                </a:effectLst>
              </a:rPr>
              <a:t>; (36) and </a:t>
            </a:r>
            <a:r>
              <a:rPr lang="en-US" sz="2400" cap="small" dirty="0" smtClean="0">
                <a:solidFill>
                  <a:srgbClr val="FFFF99"/>
                </a:solidFill>
                <a:effectLst>
                  <a:outerShdw blurRad="38100" dist="38100" dir="2700000" algn="tl">
                    <a:srgbClr val="000000">
                      <a:alpha val="43137"/>
                    </a:srgbClr>
                  </a:outerShdw>
                </a:effectLst>
              </a:rPr>
              <a:t>a man’s enemies will be the members of his household</a:t>
            </a:r>
            <a:r>
              <a:rPr lang="en-US" sz="2400" dirty="0" smtClean="0">
                <a:solidFill>
                  <a:srgbClr val="FFFF99"/>
                </a:solidFill>
                <a:effectLst>
                  <a:outerShdw blurRad="38100" dist="38100" dir="2700000" algn="tl">
                    <a:srgbClr val="000000">
                      <a:alpha val="43137"/>
                    </a:srgbClr>
                  </a:outerShdw>
                </a:effectLst>
              </a:rPr>
              <a:t>.     </a:t>
            </a:r>
            <a:r>
              <a:rPr lang="en-US" sz="2400" i="1" dirty="0" smtClean="0">
                <a:solidFill>
                  <a:srgbClr val="FFFF99"/>
                </a:solidFill>
                <a:effectLst>
                  <a:outerShdw blurRad="38100" dist="38100" dir="2700000" algn="tl">
                    <a:srgbClr val="000000">
                      <a:alpha val="43137"/>
                    </a:srgbClr>
                  </a:outerShdw>
                </a:effectLst>
              </a:rPr>
              <a:t> (Truth divides!)</a:t>
            </a:r>
          </a:p>
          <a:p>
            <a:pPr marL="182880" indent="-182880"/>
            <a:endParaRPr lang="en-US" sz="10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Romans 16:17</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Now I urge you, brethren, keep your eye on </a:t>
            </a:r>
            <a:r>
              <a:rPr lang="en-US" sz="2400" b="1" u="sng" dirty="0" smtClean="0">
                <a:solidFill>
                  <a:srgbClr val="FFFF99"/>
                </a:solidFill>
                <a:effectLst>
                  <a:outerShdw blurRad="38100" dist="38100" dir="2700000" algn="tl">
                    <a:srgbClr val="000000">
                      <a:alpha val="43137"/>
                    </a:srgbClr>
                  </a:outerShdw>
                </a:effectLst>
              </a:rPr>
              <a:t>those who cause dissensions and hindrances</a:t>
            </a:r>
            <a:r>
              <a:rPr lang="en-US" sz="2400" dirty="0" smtClean="0">
                <a:solidFill>
                  <a:srgbClr val="FFFF99"/>
                </a:solidFill>
                <a:effectLst>
                  <a:outerShdw blurRad="38100" dist="38100" dir="2700000" algn="tl">
                    <a:srgbClr val="000000">
                      <a:alpha val="43137"/>
                    </a:srgbClr>
                  </a:outerShdw>
                </a:effectLst>
              </a:rPr>
              <a:t> </a:t>
            </a:r>
            <a:r>
              <a:rPr lang="en-US" sz="2400" b="1" u="sng" dirty="0" smtClean="0">
                <a:solidFill>
                  <a:srgbClr val="FFFF66"/>
                </a:solidFill>
                <a:effectLst>
                  <a:outerShdw blurRad="38100" dist="38100" dir="2700000" algn="tl">
                    <a:srgbClr val="000000">
                      <a:alpha val="43137"/>
                    </a:srgbClr>
                  </a:outerShdw>
                </a:effectLst>
              </a:rPr>
              <a:t>contrary to the teaching</a:t>
            </a:r>
            <a:r>
              <a:rPr lang="en-US" sz="2400" dirty="0" smtClean="0">
                <a:solidFill>
                  <a:srgbClr val="FFFF66"/>
                </a:solidFill>
                <a:effectLst>
                  <a:outerShdw blurRad="38100" dist="38100" dir="2700000" algn="tl">
                    <a:srgbClr val="000000">
                      <a:alpha val="43137"/>
                    </a:srgbClr>
                  </a:outerShdw>
                </a:effectLst>
              </a:rPr>
              <a:t> </a:t>
            </a:r>
            <a:r>
              <a:rPr lang="en-US" sz="2400" u="sng" dirty="0" smtClean="0">
                <a:solidFill>
                  <a:srgbClr val="FFFF99"/>
                </a:solidFill>
                <a:effectLst>
                  <a:outerShdw blurRad="38100" dist="38100" dir="2700000" algn="tl">
                    <a:srgbClr val="000000">
                      <a:alpha val="43137"/>
                    </a:srgbClr>
                  </a:outerShdw>
                </a:effectLst>
              </a:rPr>
              <a:t>which you learned</a:t>
            </a:r>
            <a:r>
              <a:rPr lang="en-US" sz="2400" dirty="0" smtClean="0">
                <a:solidFill>
                  <a:srgbClr val="FFFF99"/>
                </a:solidFill>
                <a:effectLst>
                  <a:outerShdw blurRad="38100" dist="38100" dir="2700000" algn="tl">
                    <a:srgbClr val="000000">
                      <a:alpha val="43137"/>
                    </a:srgbClr>
                  </a:outerShdw>
                </a:effectLst>
              </a:rPr>
              <a:t>, and </a:t>
            </a:r>
            <a:r>
              <a:rPr lang="en-US" sz="2400" u="sng" dirty="0" smtClean="0">
                <a:solidFill>
                  <a:srgbClr val="FFFF99"/>
                </a:solidFill>
                <a:effectLst>
                  <a:outerShdw blurRad="38100" dist="38100" dir="2700000" algn="tl">
                    <a:srgbClr val="000000">
                      <a:alpha val="43137"/>
                    </a:srgbClr>
                  </a:outerShdw>
                </a:effectLst>
              </a:rPr>
              <a:t>turn away from them</a:t>
            </a:r>
            <a:r>
              <a:rPr lang="en-US" sz="2400" dirty="0" smtClean="0">
                <a:solidFill>
                  <a:srgbClr val="FFFF99"/>
                </a:solidFill>
                <a:effectLst>
                  <a:outerShdw blurRad="38100" dist="38100" dir="2700000" algn="tl">
                    <a:srgbClr val="000000">
                      <a:alpha val="43137"/>
                    </a:srgbClr>
                  </a:outerShdw>
                </a:effectLst>
              </a:rPr>
              <a:t>.</a:t>
            </a:r>
          </a:p>
          <a:p>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144</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Causing Division in the Church?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1066800"/>
            <a:ext cx="8763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82880" indent="-182880"/>
            <a:r>
              <a:rPr lang="en-US" sz="2400" b="1" dirty="0" smtClean="0">
                <a:effectLst>
                  <a:outerShdw blurRad="38100" dist="38100" dir="2700000" algn="tl">
                    <a:srgbClr val="000000">
                      <a:alpha val="43137"/>
                    </a:srgbClr>
                  </a:outerShdw>
                </a:effectLst>
              </a:rPr>
              <a:t>Jude 17-19</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(17) But you, beloved, ought to </a:t>
            </a:r>
            <a:r>
              <a:rPr lang="en-US" sz="2400" u="sng" dirty="0" smtClean="0">
                <a:solidFill>
                  <a:srgbClr val="FFFF99"/>
                </a:solidFill>
                <a:effectLst>
                  <a:outerShdw blurRad="38100" dist="38100" dir="2700000" algn="tl">
                    <a:srgbClr val="000000">
                      <a:alpha val="43137"/>
                    </a:srgbClr>
                  </a:outerShdw>
                </a:effectLst>
              </a:rPr>
              <a:t>remember the words that were spoken beforehand by the apostles of our Lord Jesus Christ</a:t>
            </a:r>
            <a:r>
              <a:rPr lang="en-US" sz="2400" dirty="0" smtClean="0">
                <a:solidFill>
                  <a:srgbClr val="FFFF99"/>
                </a:solidFill>
                <a:effectLst>
                  <a:outerShdw blurRad="38100" dist="38100" dir="2700000" algn="tl">
                    <a:srgbClr val="000000">
                      <a:alpha val="43137"/>
                    </a:srgbClr>
                  </a:outerShdw>
                </a:effectLst>
              </a:rPr>
              <a:t>, (18) that they were saying to you, </a:t>
            </a:r>
            <a:r>
              <a:rPr lang="en-US" sz="2400" u="sng" dirty="0" smtClean="0">
                <a:solidFill>
                  <a:srgbClr val="FFFF99"/>
                </a:solidFill>
                <a:effectLst>
                  <a:outerShdw blurRad="38100" dist="38100" dir="2700000" algn="tl">
                    <a:srgbClr val="000000">
                      <a:alpha val="43137"/>
                    </a:srgbClr>
                  </a:outerShdw>
                </a:effectLst>
              </a:rPr>
              <a:t>“In the last time there will be </a:t>
            </a:r>
            <a:r>
              <a:rPr lang="en-US" sz="2400" b="1" u="sng" dirty="0" smtClean="0">
                <a:solidFill>
                  <a:srgbClr val="FFFF66"/>
                </a:solidFill>
                <a:effectLst>
                  <a:outerShdw blurRad="38100" dist="38100" dir="2700000" algn="tl">
                    <a:srgbClr val="000000">
                      <a:alpha val="43137"/>
                    </a:srgbClr>
                  </a:outerShdw>
                </a:effectLst>
              </a:rPr>
              <a:t>mockers</a:t>
            </a:r>
            <a:r>
              <a:rPr lang="en-US" sz="2400" dirty="0" smtClean="0">
                <a:solidFill>
                  <a:srgbClr val="FFFF99"/>
                </a:solidFill>
                <a:effectLst>
                  <a:outerShdw blurRad="38100" dist="38100" dir="2700000" algn="tl">
                    <a:srgbClr val="000000">
                      <a:alpha val="43137"/>
                    </a:srgbClr>
                  </a:outerShdw>
                </a:effectLst>
              </a:rPr>
              <a:t>, following after their own ungodly lusts.” (19) </a:t>
            </a:r>
            <a:r>
              <a:rPr lang="en-US" sz="2400" b="1" u="sng" dirty="0" smtClean="0">
                <a:solidFill>
                  <a:srgbClr val="FFFF66"/>
                </a:solidFill>
                <a:effectLst>
                  <a:outerShdw blurRad="38100" dist="38100" dir="2700000" algn="tl">
                    <a:srgbClr val="000000">
                      <a:alpha val="43137"/>
                    </a:srgbClr>
                  </a:outerShdw>
                </a:effectLst>
              </a:rPr>
              <a:t>These are the ones who cause divisions</a:t>
            </a:r>
            <a:r>
              <a:rPr lang="en-US" sz="2400" dirty="0" smtClean="0">
                <a:solidFill>
                  <a:srgbClr val="FFFF66"/>
                </a:solidFill>
                <a:effectLst>
                  <a:outerShdw blurRad="38100" dist="38100" dir="2700000" algn="tl">
                    <a:srgbClr val="000000">
                      <a:alpha val="43137"/>
                    </a:srgbClr>
                  </a:outerShdw>
                </a:effectLst>
              </a:rPr>
              <a:t>, </a:t>
            </a:r>
            <a:r>
              <a:rPr lang="en-US" sz="2400" b="1" u="sng" dirty="0" smtClean="0">
                <a:solidFill>
                  <a:srgbClr val="FFFF66"/>
                </a:solidFill>
                <a:effectLst>
                  <a:outerShdw blurRad="38100" dist="38100" dir="2700000" algn="tl">
                    <a:srgbClr val="000000">
                      <a:alpha val="43137"/>
                    </a:srgbClr>
                  </a:outerShdw>
                </a:effectLst>
              </a:rPr>
              <a:t>worldly-minded</a:t>
            </a:r>
            <a:r>
              <a:rPr lang="en-US" sz="2400" dirty="0" smtClean="0">
                <a:solidFill>
                  <a:srgbClr val="FFFF99"/>
                </a:solidFill>
                <a:effectLst>
                  <a:outerShdw blurRad="38100" dist="38100" dir="2700000" algn="tl">
                    <a:srgbClr val="000000">
                      <a:alpha val="43137"/>
                    </a:srgbClr>
                  </a:outerShdw>
                </a:effectLst>
              </a:rPr>
              <a:t>, devoid of the Spirit.</a:t>
            </a:r>
          </a:p>
          <a:p>
            <a:pPr marL="182880" indent="-182880"/>
            <a:endParaRPr lang="en-US" sz="20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2 Peter 3:3-6</a:t>
            </a:r>
            <a:r>
              <a:rPr lang="en-US" sz="2400" dirty="0" smtClean="0">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(3) … </a:t>
            </a:r>
            <a:r>
              <a:rPr lang="en-US" sz="2400" u="sng" dirty="0" smtClean="0">
                <a:solidFill>
                  <a:srgbClr val="FFFF99"/>
                </a:solidFill>
                <a:effectLst>
                  <a:outerShdw blurRad="38100" dist="38100" dir="2700000" algn="tl">
                    <a:srgbClr val="000000">
                      <a:alpha val="43137"/>
                    </a:srgbClr>
                  </a:outerShdw>
                </a:effectLst>
              </a:rPr>
              <a:t>in the last days </a:t>
            </a:r>
            <a:r>
              <a:rPr lang="en-US" sz="2400" b="1" u="sng" dirty="0" smtClean="0">
                <a:solidFill>
                  <a:srgbClr val="FFFF66"/>
                </a:solidFill>
                <a:effectLst>
                  <a:outerShdw blurRad="38100" dist="38100" dir="2700000" algn="tl">
                    <a:srgbClr val="000000">
                      <a:alpha val="43137"/>
                    </a:srgbClr>
                  </a:outerShdw>
                </a:effectLst>
              </a:rPr>
              <a:t>mockers</a:t>
            </a:r>
            <a:r>
              <a:rPr lang="en-US" sz="2400" u="sng" dirty="0" smtClean="0">
                <a:solidFill>
                  <a:srgbClr val="FFFF99"/>
                </a:solidFill>
                <a:effectLst>
                  <a:outerShdw blurRad="38100" dist="38100" dir="2700000" algn="tl">
                    <a:srgbClr val="000000">
                      <a:alpha val="43137"/>
                    </a:srgbClr>
                  </a:outerShdw>
                </a:effectLst>
              </a:rPr>
              <a:t> will come with </a:t>
            </a:r>
            <a:r>
              <a:rPr lang="en-US" sz="2400" i="1" u="sng" dirty="0" smtClean="0">
                <a:solidFill>
                  <a:srgbClr val="FFFF99"/>
                </a:solidFill>
                <a:effectLst>
                  <a:outerShdw blurRad="38100" dist="38100" dir="2700000" algn="tl">
                    <a:srgbClr val="000000">
                      <a:alpha val="43137"/>
                    </a:srgbClr>
                  </a:outerShdw>
                </a:effectLst>
              </a:rPr>
              <a:t>their </a:t>
            </a:r>
            <a:r>
              <a:rPr lang="en-US" sz="2400" u="sng" dirty="0" smtClean="0">
                <a:solidFill>
                  <a:srgbClr val="FFFF99"/>
                </a:solidFill>
                <a:effectLst>
                  <a:outerShdw blurRad="38100" dist="38100" dir="2700000" algn="tl">
                    <a:srgbClr val="000000">
                      <a:alpha val="43137"/>
                    </a:srgbClr>
                  </a:outerShdw>
                </a:effectLst>
              </a:rPr>
              <a:t>mocking</a:t>
            </a:r>
            <a:r>
              <a:rPr lang="en-US" sz="2400" dirty="0" smtClean="0">
                <a:solidFill>
                  <a:srgbClr val="FFFF99"/>
                </a:solidFill>
                <a:effectLst>
                  <a:outerShdw blurRad="38100" dist="38100" dir="2700000" algn="tl">
                    <a:srgbClr val="000000">
                      <a:alpha val="43137"/>
                    </a:srgbClr>
                  </a:outerShdw>
                </a:effectLst>
              </a:rPr>
              <a:t>, following after their own lusts, (4) and </a:t>
            </a:r>
            <a:r>
              <a:rPr lang="en-US" sz="2400" dirty="0" smtClean="0">
                <a:solidFill>
                  <a:srgbClr val="FFFF66"/>
                </a:solidFill>
                <a:effectLst>
                  <a:outerShdw blurRad="38100" dist="38100" dir="2700000" algn="tl">
                    <a:srgbClr val="000000">
                      <a:alpha val="43137"/>
                    </a:srgbClr>
                  </a:outerShdw>
                </a:effectLst>
              </a:rPr>
              <a:t>saying, …, </a:t>
            </a:r>
            <a:r>
              <a:rPr lang="en-US" sz="2400" b="1" u="sng" dirty="0" smtClean="0">
                <a:solidFill>
                  <a:srgbClr val="FFFF66"/>
                </a:solidFill>
                <a:effectLst>
                  <a:outerShdw blurRad="38100" dist="38100" dir="2700000" algn="tl">
                    <a:srgbClr val="000000">
                      <a:alpha val="43137"/>
                    </a:srgbClr>
                  </a:outerShdw>
                </a:effectLst>
              </a:rPr>
              <a:t>all continues just as it was from the beginning of creation</a:t>
            </a:r>
            <a:r>
              <a:rPr lang="en-US" sz="2400" dirty="0" smtClean="0">
                <a:solidFill>
                  <a:srgbClr val="FFFF99"/>
                </a:solidFill>
                <a:effectLst>
                  <a:outerShdw blurRad="38100" dist="38100" dir="2700000" algn="tl">
                    <a:srgbClr val="000000">
                      <a:alpha val="43137"/>
                    </a:srgbClr>
                  </a:outerShdw>
                </a:effectLst>
              </a:rPr>
              <a:t>.” …(6) For when they maintain this, it escapes their notice … (6) … </a:t>
            </a:r>
            <a:r>
              <a:rPr lang="en-US" sz="2400" b="1" u="sng" dirty="0" smtClean="0">
                <a:solidFill>
                  <a:srgbClr val="FFFF99"/>
                </a:solidFill>
                <a:effectLst>
                  <a:outerShdw blurRad="38100" dist="38100" dir="2700000" algn="tl">
                    <a:srgbClr val="000000">
                      <a:alpha val="43137"/>
                    </a:srgbClr>
                  </a:outerShdw>
                </a:effectLst>
              </a:rPr>
              <a:t>the world at that time was destroyed, being flooded with water</a:t>
            </a:r>
            <a:r>
              <a:rPr lang="en-US" sz="2400" dirty="0" smtClean="0">
                <a:solidFill>
                  <a:srgbClr val="FFFF99"/>
                </a:solidFill>
                <a:effectLst>
                  <a:outerShdw blurRad="38100" dist="38100" dir="2700000" algn="tl">
                    <a:srgbClr val="000000">
                      <a:alpha val="43137"/>
                    </a:srgbClr>
                  </a:outerShdw>
                </a:effectLst>
              </a:rPr>
              <a:t>.    </a:t>
            </a:r>
            <a:r>
              <a:rPr lang="en-US" sz="2400" i="1" dirty="0" smtClean="0">
                <a:solidFill>
                  <a:srgbClr val="FFFF99"/>
                </a:solidFill>
                <a:effectLst>
                  <a:outerShdw blurRad="38100" dist="38100" dir="2700000" algn="tl">
                    <a:srgbClr val="000000">
                      <a:alpha val="43137"/>
                    </a:srgbClr>
                  </a:outerShdw>
                </a:effectLst>
              </a:rPr>
              <a:t>(</a:t>
            </a:r>
            <a:r>
              <a:rPr lang="en-US" sz="2400" i="1" dirty="0" err="1" smtClean="0">
                <a:solidFill>
                  <a:srgbClr val="FFFF66"/>
                </a:solidFill>
                <a:effectLst>
                  <a:outerShdw blurRad="38100" dist="38100" dir="2700000" algn="tl">
                    <a:srgbClr val="000000">
                      <a:alpha val="43137"/>
                    </a:srgbClr>
                  </a:outerShdw>
                </a:effectLst>
              </a:rPr>
              <a:t>Uniformitarianism</a:t>
            </a:r>
            <a:r>
              <a:rPr lang="en-US" sz="2400" i="1" dirty="0" smtClean="0">
                <a:solidFill>
                  <a:srgbClr val="FFFF99"/>
                </a:solidFill>
                <a:effectLst>
                  <a:outerShdw blurRad="38100" dist="38100" dir="2700000" algn="tl">
                    <a:srgbClr val="000000">
                      <a:alpha val="43137"/>
                    </a:srgbClr>
                  </a:outerShdw>
                </a:effectLst>
              </a:rPr>
              <a:t> and </a:t>
            </a:r>
            <a:r>
              <a:rPr lang="en-US" sz="2400" i="1" dirty="0" smtClean="0">
                <a:solidFill>
                  <a:srgbClr val="FFFF66"/>
                </a:solidFill>
                <a:effectLst>
                  <a:outerShdw blurRad="38100" dist="38100" dir="2700000" algn="tl">
                    <a:srgbClr val="000000">
                      <a:alpha val="43137"/>
                    </a:srgbClr>
                  </a:outerShdw>
                </a:effectLst>
              </a:rPr>
              <a:t>Gradualism</a:t>
            </a:r>
            <a:r>
              <a:rPr lang="en-US" sz="2400" i="1" dirty="0" smtClean="0">
                <a:solidFill>
                  <a:srgbClr val="FFFF99"/>
                </a:solidFill>
                <a:effectLst>
                  <a:outerShdw blurRad="38100" dist="38100" dir="2700000" algn="tl">
                    <a:srgbClr val="000000">
                      <a:alpha val="43137"/>
                    </a:srgbClr>
                  </a:outerShdw>
                </a:effectLst>
              </a:rPr>
              <a:t>, the underlying foundation of the Religion of Evolutionism)</a:t>
            </a:r>
            <a:endParaRPr lang="en-US" sz="2400" dirty="0" smtClean="0">
              <a:solidFill>
                <a:srgbClr val="FFFF99"/>
              </a:solidFill>
              <a:effectLst>
                <a:outerShdw blurRad="38100" dist="38100" dir="2700000" algn="tl">
                  <a:srgbClr val="000000">
                    <a:alpha val="43137"/>
                  </a:srgbClr>
                </a:outerShdw>
              </a:effectLst>
            </a:endParaRPr>
          </a:p>
          <a:p>
            <a:r>
              <a:rPr lang="en-US" sz="2400" b="1" dirty="0" smtClean="0">
                <a:solidFill>
                  <a:srgbClr val="FFFF99"/>
                </a:solidFill>
                <a:effectLst>
                  <a:outerShdw blurRad="38100" dist="38100" dir="2700000" algn="tl">
                    <a:srgbClr val="000000">
                      <a:alpha val="43137"/>
                    </a:srgbClr>
                  </a:outerShdw>
                </a:effectLst>
              </a:rPr>
              <a:t> </a:t>
            </a:r>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145</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Causing Division in the Church?</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228600" y="914400"/>
            <a:ext cx="8763000"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82880" indent="-182880"/>
            <a:r>
              <a:rPr lang="en-US" sz="2400" b="1" dirty="0" smtClean="0">
                <a:effectLst>
                  <a:outerShdw blurRad="38100" dist="38100" dir="2700000" algn="tl">
                    <a:srgbClr val="000000">
                      <a:alpha val="43137"/>
                    </a:srgbClr>
                  </a:outerShdw>
                </a:effectLst>
              </a:rPr>
              <a:t>2 Corinthians 10:5   </a:t>
            </a:r>
            <a:r>
              <a:rPr lang="en-US" sz="2400" i="1" dirty="0" smtClean="0">
                <a:solidFill>
                  <a:srgbClr val="FFFF99"/>
                </a:solidFill>
                <a:effectLst>
                  <a:outerShdw blurRad="38100" dist="38100" dir="2700000" algn="tl">
                    <a:srgbClr val="000000">
                      <a:alpha val="43137"/>
                    </a:srgbClr>
                  </a:outerShdw>
                </a:effectLst>
              </a:rPr>
              <a:t>We are </a:t>
            </a:r>
            <a:r>
              <a:rPr lang="en-US" sz="2400" u="sng" dirty="0" smtClean="0">
                <a:solidFill>
                  <a:srgbClr val="FFFF66"/>
                </a:solidFill>
                <a:effectLst>
                  <a:outerShdw blurRad="38100" dist="38100" dir="2700000" algn="tl">
                    <a:srgbClr val="000000">
                      <a:alpha val="43137"/>
                    </a:srgbClr>
                  </a:outerShdw>
                </a:effectLst>
              </a:rPr>
              <a:t>destroying speculations and every lofty thing raised up against the knowledge of God</a:t>
            </a:r>
            <a:r>
              <a:rPr lang="en-US" sz="2400" dirty="0" smtClean="0">
                <a:solidFill>
                  <a:srgbClr val="FFFF99"/>
                </a:solidFill>
                <a:effectLst>
                  <a:outerShdw blurRad="38100" dist="38100" dir="2700000" algn="tl">
                    <a:srgbClr val="000000">
                      <a:alpha val="43137"/>
                    </a:srgbClr>
                  </a:outerShdw>
                </a:effectLst>
              </a:rPr>
              <a:t>, and </a:t>
            </a:r>
            <a:r>
              <a:rPr lang="en-US" sz="2400" i="1" dirty="0" smtClean="0">
                <a:solidFill>
                  <a:srgbClr val="FFFF99"/>
                </a:solidFill>
                <a:effectLst>
                  <a:outerShdw blurRad="38100" dist="38100" dir="2700000" algn="tl">
                    <a:srgbClr val="000000">
                      <a:alpha val="43137"/>
                    </a:srgbClr>
                  </a:outerShdw>
                </a:effectLst>
              </a:rPr>
              <a:t>we are </a:t>
            </a:r>
            <a:r>
              <a:rPr lang="en-US" sz="2400" dirty="0" smtClean="0">
                <a:solidFill>
                  <a:srgbClr val="FFFF99"/>
                </a:solidFill>
                <a:effectLst>
                  <a:outerShdw blurRad="38100" dist="38100" dir="2700000" algn="tl">
                    <a:srgbClr val="000000">
                      <a:alpha val="43137"/>
                    </a:srgbClr>
                  </a:outerShdw>
                </a:effectLst>
              </a:rPr>
              <a:t>taking every thought captive to the obedience of Christ,</a:t>
            </a:r>
          </a:p>
          <a:p>
            <a:pPr marL="182880" indent="-182880"/>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1 Peter 3:15   </a:t>
            </a:r>
            <a:r>
              <a:rPr lang="en-US" sz="2400" b="1" u="sng" dirty="0" smtClean="0">
                <a:solidFill>
                  <a:srgbClr val="FFFF66"/>
                </a:solidFill>
                <a:effectLst>
                  <a:outerShdw blurRad="38100" dist="38100" dir="2700000" algn="tl">
                    <a:srgbClr val="000000">
                      <a:alpha val="43137"/>
                    </a:srgbClr>
                  </a:outerShdw>
                </a:effectLst>
              </a:rPr>
              <a:t>always </a:t>
            </a:r>
            <a:r>
              <a:rPr lang="en-US" sz="2400" b="1" i="1" u="sng" dirty="0" smtClean="0">
                <a:solidFill>
                  <a:srgbClr val="FFFF66"/>
                </a:solidFill>
                <a:effectLst>
                  <a:outerShdw blurRad="38100" dist="38100" dir="2700000" algn="tl">
                    <a:srgbClr val="000000">
                      <a:alpha val="43137"/>
                    </a:srgbClr>
                  </a:outerShdw>
                </a:effectLst>
              </a:rPr>
              <a:t>being </a:t>
            </a:r>
            <a:r>
              <a:rPr lang="en-US" sz="2400" b="1" u="sng" dirty="0" smtClean="0">
                <a:solidFill>
                  <a:srgbClr val="FFFF66"/>
                </a:solidFill>
                <a:effectLst>
                  <a:outerShdw blurRad="38100" dist="38100" dir="2700000" algn="tl">
                    <a:srgbClr val="000000">
                      <a:alpha val="43137"/>
                    </a:srgbClr>
                  </a:outerShdw>
                </a:effectLst>
              </a:rPr>
              <a:t>ready to make a defense</a:t>
            </a:r>
            <a:r>
              <a:rPr lang="en-US" sz="2400" dirty="0" smtClean="0">
                <a:solidFill>
                  <a:srgbClr val="FFFF66"/>
                </a:solidFill>
                <a:effectLst>
                  <a:outerShdw blurRad="38100" dist="38100" dir="2700000" algn="tl">
                    <a:srgbClr val="000000">
                      <a:alpha val="43137"/>
                    </a:srgbClr>
                  </a:outerShdw>
                </a:effectLst>
              </a:rPr>
              <a:t> </a:t>
            </a:r>
            <a:r>
              <a:rPr lang="en-US" sz="2400" dirty="0" smtClean="0">
                <a:solidFill>
                  <a:srgbClr val="FFFF99"/>
                </a:solidFill>
                <a:effectLst>
                  <a:outerShdw blurRad="38100" dist="38100" dir="2700000" algn="tl">
                    <a:srgbClr val="000000">
                      <a:alpha val="43137"/>
                    </a:srgbClr>
                  </a:outerShdw>
                </a:effectLst>
              </a:rPr>
              <a:t>to everyone who asks you to give an account for the hope that is in you, yet </a:t>
            </a:r>
            <a:r>
              <a:rPr lang="en-US" sz="2400" u="sng" dirty="0" smtClean="0">
                <a:solidFill>
                  <a:srgbClr val="FFFF99"/>
                </a:solidFill>
                <a:effectLst>
                  <a:outerShdw blurRad="38100" dist="38100" dir="2700000" algn="tl">
                    <a:srgbClr val="000000">
                      <a:alpha val="43137"/>
                    </a:srgbClr>
                  </a:outerShdw>
                </a:effectLst>
              </a:rPr>
              <a:t>with gentleness and reverence</a:t>
            </a:r>
          </a:p>
          <a:p>
            <a:pPr marL="182880" indent="-182880"/>
            <a:endParaRPr lang="en-US" sz="2400" dirty="0" smtClean="0">
              <a:solidFill>
                <a:srgbClr val="FFFF99"/>
              </a:solidFill>
              <a:effectLst>
                <a:outerShdw blurRad="38100" dist="38100" dir="2700000" algn="tl">
                  <a:srgbClr val="000000">
                    <a:alpha val="43137"/>
                  </a:srgbClr>
                </a:outerShdw>
              </a:effectLst>
            </a:endParaRPr>
          </a:p>
          <a:p>
            <a:pPr marL="182880" indent="-182880"/>
            <a:r>
              <a:rPr lang="en-US" sz="2400" b="1" dirty="0" smtClean="0">
                <a:effectLst>
                  <a:outerShdw blurRad="38100" dist="38100" dir="2700000" algn="tl">
                    <a:srgbClr val="000000">
                      <a:alpha val="43137"/>
                    </a:srgbClr>
                  </a:outerShdw>
                </a:effectLst>
              </a:rPr>
              <a:t>John 3:12</a:t>
            </a:r>
            <a:r>
              <a:rPr lang="en-US" sz="2400" dirty="0" smtClean="0">
                <a:effectLst>
                  <a:outerShdw blurRad="38100" dist="38100" dir="2700000" algn="tl">
                    <a:srgbClr val="000000">
                      <a:alpha val="43137"/>
                    </a:srgbClr>
                  </a:outerShdw>
                </a:effectLst>
              </a:rPr>
              <a:t>   </a:t>
            </a:r>
            <a:r>
              <a:rPr lang="en-US" sz="2400" i="1" dirty="0" smtClean="0">
                <a:solidFill>
                  <a:srgbClr val="FFFF99"/>
                </a:solidFill>
                <a:effectLst>
                  <a:outerShdw blurRad="38100" dist="38100" dir="2700000" algn="tl">
                    <a:srgbClr val="000000">
                      <a:alpha val="43137"/>
                    </a:srgbClr>
                  </a:outerShdw>
                </a:effectLst>
              </a:rPr>
              <a:t>(Jesus said)</a:t>
            </a:r>
            <a:r>
              <a:rPr lang="en-US" sz="2400" dirty="0" smtClean="0">
                <a:solidFill>
                  <a:srgbClr val="FFFF99"/>
                </a:solidFill>
                <a:effectLst>
                  <a:outerShdw blurRad="38100" dist="38100" dir="2700000" algn="tl">
                    <a:srgbClr val="000000">
                      <a:alpha val="43137"/>
                    </a:srgbClr>
                  </a:outerShdw>
                </a:effectLst>
              </a:rPr>
              <a:t> </a:t>
            </a:r>
            <a:r>
              <a:rPr lang="en-US" sz="2400" b="1" dirty="0" smtClean="0">
                <a:solidFill>
                  <a:srgbClr val="FFFF99"/>
                </a:solidFill>
                <a:effectLst>
                  <a:outerShdw blurRad="38100" dist="38100" dir="2700000" algn="tl">
                    <a:srgbClr val="000000">
                      <a:alpha val="43137"/>
                    </a:srgbClr>
                  </a:outerShdw>
                </a:effectLst>
              </a:rPr>
              <a:t>If I told you </a:t>
            </a:r>
            <a:r>
              <a:rPr lang="en-US" sz="2400" b="1" u="sng" dirty="0" smtClean="0">
                <a:solidFill>
                  <a:srgbClr val="FFFF66"/>
                </a:solidFill>
                <a:effectLst>
                  <a:outerShdw blurRad="38100" dist="38100" dir="2700000" algn="tl">
                    <a:srgbClr val="000000">
                      <a:alpha val="43137"/>
                    </a:srgbClr>
                  </a:outerShdw>
                </a:effectLst>
              </a:rPr>
              <a:t>earthly things</a:t>
            </a:r>
            <a:r>
              <a:rPr lang="en-US" sz="2400" b="1" dirty="0" smtClean="0">
                <a:solidFill>
                  <a:srgbClr val="FFFF66"/>
                </a:solidFill>
                <a:effectLst>
                  <a:outerShdw blurRad="38100" dist="38100" dir="2700000" algn="tl">
                    <a:srgbClr val="000000">
                      <a:alpha val="43137"/>
                    </a:srgbClr>
                  </a:outerShdw>
                </a:effectLst>
              </a:rPr>
              <a:t> </a:t>
            </a:r>
            <a:r>
              <a:rPr lang="en-US" sz="2400" b="1" dirty="0" smtClean="0">
                <a:solidFill>
                  <a:srgbClr val="FFFF99"/>
                </a:solidFill>
                <a:effectLst>
                  <a:outerShdw blurRad="38100" dist="38100" dir="2700000" algn="tl">
                    <a:srgbClr val="000000">
                      <a:alpha val="43137"/>
                    </a:srgbClr>
                  </a:outerShdw>
                </a:effectLst>
              </a:rPr>
              <a:t>and you do not believe, how will you believe if I tell you </a:t>
            </a:r>
            <a:r>
              <a:rPr lang="en-US" sz="2400" b="1" u="sng" dirty="0" smtClean="0">
                <a:solidFill>
                  <a:srgbClr val="FFFF66"/>
                </a:solidFill>
                <a:effectLst>
                  <a:outerShdw blurRad="38100" dist="38100" dir="2700000" algn="tl">
                    <a:srgbClr val="000000">
                      <a:alpha val="43137"/>
                    </a:srgbClr>
                  </a:outerShdw>
                </a:effectLst>
              </a:rPr>
              <a:t>heavenly things</a:t>
            </a:r>
            <a:r>
              <a:rPr lang="en-US" sz="2400" b="1" dirty="0" smtClean="0">
                <a:solidFill>
                  <a:srgbClr val="FFFF99"/>
                </a:solidFill>
                <a:effectLst>
                  <a:outerShdw blurRad="38100" dist="38100" dir="2700000" algn="tl">
                    <a:srgbClr val="000000">
                      <a:alpha val="43137"/>
                    </a:srgbClr>
                  </a:outerShdw>
                </a:effectLst>
              </a:rPr>
              <a:t>?</a:t>
            </a:r>
          </a:p>
          <a:p>
            <a:pPr marL="182880" indent="-182880" algn="ctr"/>
            <a:r>
              <a:rPr lang="en-US" sz="2400" b="1" dirty="0" smtClean="0">
                <a:solidFill>
                  <a:srgbClr val="FFFF99"/>
                </a:solidFill>
                <a:effectLst>
                  <a:outerShdw blurRad="38100" dist="38100" dir="2700000" algn="tl">
                    <a:srgbClr val="000000">
                      <a:alpha val="43137"/>
                    </a:srgbClr>
                  </a:outerShdw>
                </a:effectLst>
              </a:rPr>
              <a:t>…………………………………………………………………………</a:t>
            </a:r>
          </a:p>
          <a:p>
            <a:pPr marL="182880" indent="-182880"/>
            <a:r>
              <a:rPr lang="en-US" sz="2400" b="1" dirty="0" smtClean="0">
                <a:effectLst>
                  <a:outerShdw blurRad="38100" dist="38100" dir="2700000" algn="tl">
                    <a:srgbClr val="000000">
                      <a:alpha val="43137"/>
                    </a:srgbClr>
                  </a:outerShdw>
                </a:effectLst>
                <a:latin typeface="Arial" pitchFamily="34" charset="0"/>
                <a:cs typeface="Arial" pitchFamily="34" charset="0"/>
              </a:rPr>
              <a:t>Matt. 16:18 </a:t>
            </a:r>
            <a:r>
              <a:rPr lang="en-US" sz="2400" dirty="0" smtClean="0">
                <a:solidFill>
                  <a:srgbClr val="FFFF99"/>
                </a:solidFill>
                <a:effectLst>
                  <a:outerShdw blurRad="38100" dist="38100" dir="2700000" algn="tl">
                    <a:srgbClr val="000000">
                      <a:alpha val="43137"/>
                    </a:srgbClr>
                  </a:outerShdw>
                </a:effectLst>
                <a:latin typeface="Arial" pitchFamily="34" charset="0"/>
                <a:cs typeface="Arial" pitchFamily="34" charset="0"/>
              </a:rPr>
              <a:t>… upon this rock </a:t>
            </a:r>
            <a:r>
              <a:rPr lang="en-US" sz="2400" i="1" dirty="0" smtClean="0">
                <a:solidFill>
                  <a:srgbClr val="FFFF99"/>
                </a:solidFill>
                <a:effectLst>
                  <a:outerShdw blurRad="38100" dist="38100" dir="2700000" algn="tl">
                    <a:srgbClr val="000000">
                      <a:alpha val="43137"/>
                    </a:srgbClr>
                  </a:outerShdw>
                </a:effectLst>
                <a:latin typeface="Arial" pitchFamily="34" charset="0"/>
                <a:cs typeface="Arial" pitchFamily="34" charset="0"/>
              </a:rPr>
              <a:t>(Peter’s Testimony about Christ)</a:t>
            </a:r>
            <a:r>
              <a:rPr lang="en-US" sz="2400" dirty="0" smtClean="0">
                <a:solidFill>
                  <a:srgbClr val="FFFF99"/>
                </a:solidFill>
                <a:effectLst>
                  <a:outerShdw blurRad="38100" dist="38100" dir="2700000" algn="tl">
                    <a:srgbClr val="000000">
                      <a:alpha val="43137"/>
                    </a:srgbClr>
                  </a:outerShdw>
                </a:effectLst>
                <a:latin typeface="Arial" pitchFamily="34" charset="0"/>
                <a:cs typeface="Arial" pitchFamily="34" charset="0"/>
              </a:rPr>
              <a:t> I will build My church; and </a:t>
            </a:r>
            <a:r>
              <a:rPr lang="en-US" sz="2400" dirty="0" smtClean="0">
                <a:solidFill>
                  <a:srgbClr val="FFFF66"/>
                </a:solidFill>
                <a:effectLst>
                  <a:outerShdw blurRad="38100" dist="38100" dir="2700000" algn="tl">
                    <a:srgbClr val="000000">
                      <a:alpha val="43137"/>
                    </a:srgbClr>
                  </a:outerShdw>
                </a:effectLst>
                <a:latin typeface="Arial" pitchFamily="34" charset="0"/>
                <a:cs typeface="Arial" pitchFamily="34" charset="0"/>
              </a:rPr>
              <a:t>the gates of Hades will not overpower it.</a:t>
            </a:r>
          </a:p>
          <a:p>
            <a:pPr marL="182880" indent="-182880"/>
            <a:endParaRPr lang="en-US" sz="2400" dirty="0">
              <a:solidFill>
                <a:srgbClr val="FFFF99"/>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424EEA7A-1DEC-4FE6-A4E9-5D597D2A0157}" type="slidenum">
              <a:rPr lang="en-US" smtClean="0"/>
              <a:pPr>
                <a:defRPr/>
              </a:pPr>
              <a:t>146</a:t>
            </a:fld>
            <a:endParaRPr lang="en-US" dirty="0"/>
          </a:p>
        </p:txBody>
      </p:sp>
      <p:sp>
        <p:nvSpPr>
          <p:cNvPr id="6"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Standin</a:t>
            </a:r>
            <a:r>
              <a:rPr lang="en-US" sz="3600" b="1" noProof="0"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g On the Word of God</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Our Thinking-Standing 00031"/>
          <p:cNvPicPr preferRelativeResize="0">
            <a:picLocks noChangeAspect="1" noChangeArrowheads="1"/>
          </p:cNvPicPr>
          <p:nvPr>
            <p:custDataLst>
              <p:tags r:id="rId1"/>
            </p:custDataLst>
          </p:nvPr>
        </p:nvPicPr>
        <p:blipFill>
          <a:blip r:embed="rId3" cstate="print"/>
          <a:srcRect/>
          <a:stretch>
            <a:fillRect/>
          </a:stretch>
        </p:blipFill>
        <p:spPr bwMode="auto">
          <a:xfrm>
            <a:off x="1358900" y="990600"/>
            <a:ext cx="6419850" cy="5867400"/>
          </a:xfrm>
          <a:prstGeom prst="rect">
            <a:avLst/>
          </a:prstGeom>
          <a:noFill/>
          <a:ln w="9525">
            <a:noFill/>
            <a:miter lim="800000"/>
            <a:headEnd/>
            <a:tailEnd/>
          </a:ln>
          <a:effectLst/>
        </p:spPr>
      </p:pic>
      <p:sp>
        <p:nvSpPr>
          <p:cNvPr id="5" name="Title 1"/>
          <p:cNvSpPr txBox="1">
            <a:spLocks/>
          </p:cNvSpPr>
          <p:nvPr/>
        </p:nvSpPr>
        <p:spPr>
          <a:xfrm>
            <a:off x="0" y="228600"/>
            <a:ext cx="9296400" cy="9144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Will </a:t>
            </a:r>
            <a:r>
              <a:rPr lang="en-US" sz="3600" b="1"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rPr>
              <a:t>You Believe and Trust God’s </a:t>
            </a:r>
            <a:r>
              <a:rPr kumimoji="0" lang="en-US" sz="36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Word?</a:t>
            </a:r>
            <a:endParaRPr kumimoji="0" lang="en-US" sz="36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Refuting Compromise 00914a"/>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155651" name="Rectangle 3" hidden="1"/>
          <p:cNvSpPr>
            <a:spLocks noGrp="1" noChangeArrowheads="1"/>
          </p:cNvSpPr>
          <p:nvPr>
            <p:ph type="title"/>
          </p:nvPr>
        </p:nvSpPr>
        <p:spPr/>
        <p:txBody>
          <a:bodyPr/>
          <a:lstStyle/>
          <a:p>
            <a:r>
              <a:rPr lang="en-US" dirty="0"/>
              <a:t>Refuting Compromise 00914a</a:t>
            </a:r>
          </a:p>
        </p:txBody>
      </p:sp>
      <p:pic>
        <p:nvPicPr>
          <p:cNvPr id="155652" name="Picture 4" descr="AiG 3D Product Logo"/>
          <p:cNvPicPr>
            <a:picLocks noChangeAspect="1" noChangeArrowheads="1"/>
          </p:cNvPicPr>
          <p:nvPr/>
        </p:nvPicPr>
        <p:blipFill>
          <a:blip r:embed="rId4" cstate="print"/>
          <a:srcRect/>
          <a:stretch>
            <a:fillRect/>
          </a:stretch>
        </p:blipFill>
        <p:spPr bwMode="auto">
          <a:xfrm>
            <a:off x="146050" y="5492750"/>
            <a:ext cx="3227388" cy="1273175"/>
          </a:xfrm>
          <a:prstGeom prst="rect">
            <a:avLst/>
          </a:prstGeom>
          <a:noFill/>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Unformed and Unfilled 01016"/>
          <p:cNvPicPr preferRelativeResize="0">
            <a:picLocks noChangeAspect="1" noChangeArrowheads="1"/>
          </p:cNvPicPr>
          <p:nvPr>
            <p:custDataLst>
              <p:tags r:id="rId1"/>
            </p:custDataLst>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156675" name="Rectangle 3" hidden="1"/>
          <p:cNvSpPr>
            <a:spLocks noGrp="1" noChangeArrowheads="1"/>
          </p:cNvSpPr>
          <p:nvPr>
            <p:ph type="title"/>
          </p:nvPr>
        </p:nvSpPr>
        <p:spPr/>
        <p:txBody>
          <a:bodyPr/>
          <a:lstStyle/>
          <a:p>
            <a:r>
              <a:rPr lang="en-US" dirty="0"/>
              <a:t>Unformed and Unfilled 01016</a:t>
            </a:r>
          </a:p>
        </p:txBody>
      </p:sp>
      <p:pic>
        <p:nvPicPr>
          <p:cNvPr id="156676" name="Picture 4" descr="AiG 3D Product Logo"/>
          <p:cNvPicPr>
            <a:picLocks noChangeAspect="1" noChangeArrowheads="1"/>
          </p:cNvPicPr>
          <p:nvPr/>
        </p:nvPicPr>
        <p:blipFill>
          <a:blip r:embed="rId4" cstate="print"/>
          <a:srcRect/>
          <a:stretch>
            <a:fillRect/>
          </a:stretch>
        </p:blipFill>
        <p:spPr bwMode="auto">
          <a:xfrm>
            <a:off x="298450" y="5645150"/>
            <a:ext cx="3227388" cy="1273175"/>
          </a:xfrm>
          <a:prstGeom prst="rect">
            <a:avLst/>
          </a:prstGeom>
          <a:noFill/>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143000"/>
            <a:ext cx="9144000" cy="3352800"/>
          </a:xfrm>
          <a:prstGeom prst="rect">
            <a:avLst/>
          </a:prstGeom>
        </p:spPr>
        <p:txBody>
          <a:bodyPr vert="horz" anchor="t" anchorCtr="0">
            <a:noAutofit/>
            <a:scene3d>
              <a:camera prst="orthographicFront"/>
              <a:lightRig rig="soft" dir="t">
                <a:rot lat="0" lon="0" rev="16800000"/>
              </a:lightRig>
            </a:scene3d>
            <a:sp3d prstMaterial="softEdge">
              <a:bevelT w="38100" h="38100"/>
            </a:sp3d>
          </a:bodyPr>
          <a:lstStyle/>
          <a:p>
            <a:pPr lvl="0" algn="ctr" fontAlgn="auto">
              <a:spcAft>
                <a:spcPts val="0"/>
              </a:spcAft>
              <a:defRPr/>
            </a:pPr>
            <a:r>
              <a:rPr kumimoji="0" lang="en-US" sz="88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THE  END</a:t>
            </a:r>
          </a:p>
          <a:p>
            <a:pPr lvl="0" algn="ctr" fontAlgn="auto">
              <a:spcAft>
                <a:spcPts val="0"/>
              </a:spcAft>
              <a:defRPr/>
            </a:pPr>
            <a:endParaRPr lang="en-US" sz="3600" b="1" baseline="0"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endParaRPr>
          </a:p>
          <a:p>
            <a:pPr lvl="0" algn="ctr" fontAlgn="auto">
              <a:spcAft>
                <a:spcPts val="0"/>
              </a:spcAft>
              <a:defRPr/>
            </a:pPr>
            <a:endParaRPr lang="en-US" sz="3600" b="1" baseline="0"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endParaRPr>
          </a:p>
          <a:p>
            <a:pPr lvl="0" algn="ctr" fontAlgn="auto">
              <a:spcAft>
                <a:spcPts val="0"/>
              </a:spcAft>
              <a:defRPr/>
            </a:pPr>
            <a:r>
              <a:rPr kumimoji="0" lang="en-US" sz="28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Answers In Genesis    www.AnswersInGenesis.org</a:t>
            </a:r>
          </a:p>
          <a:p>
            <a:pPr lvl="0" algn="ctr" fontAlgn="auto">
              <a:spcAft>
                <a:spcPts val="0"/>
              </a:spcAft>
              <a:defRPr/>
            </a:pPr>
            <a:endParaRPr lang="en-US" sz="2800" b="1" baseline="0"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endParaRPr>
          </a:p>
          <a:p>
            <a:pPr lvl="0" algn="ctr" fontAlgn="auto">
              <a:spcAft>
                <a:spcPts val="0"/>
              </a:spcAft>
              <a:defRPr/>
            </a:pPr>
            <a:r>
              <a:rPr kumimoji="0" lang="en-US" sz="28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Creation Ministries International   Creation.com</a:t>
            </a:r>
          </a:p>
          <a:p>
            <a:pPr lvl="0" algn="ctr" fontAlgn="auto">
              <a:spcAft>
                <a:spcPts val="0"/>
              </a:spcAft>
              <a:defRPr/>
            </a:pPr>
            <a:endParaRPr lang="en-US" sz="2800" b="1" baseline="0" dirty="0" smtClean="0">
              <a:ln w="6350">
                <a:noFill/>
              </a:ln>
              <a:solidFill>
                <a:srgbClr val="FFFF99"/>
              </a:solidFill>
              <a:effectLst>
                <a:outerShdw blurRad="127000" dist="63500" dir="2700000" algn="tl" rotWithShape="0">
                  <a:prstClr val="black"/>
                </a:outerShdw>
              </a:effectLst>
              <a:latin typeface="Arial" pitchFamily="34" charset="0"/>
              <a:ea typeface="+mj-ea"/>
              <a:cs typeface="Arial" pitchFamily="34" charset="0"/>
            </a:endParaRPr>
          </a:p>
          <a:p>
            <a:pPr lvl="0" algn="ctr" fontAlgn="auto">
              <a:spcAft>
                <a:spcPts val="0"/>
              </a:spcAft>
              <a:defRPr/>
            </a:pPr>
            <a:r>
              <a:rPr kumimoji="0" lang="en-US" sz="2800" b="1" i="0" u="none" strike="noStrike" kern="1200" cap="none" spc="0" normalizeH="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rPr>
              <a:t>Institute for Creation Research   www.icr.org</a:t>
            </a:r>
            <a:endParaRPr kumimoji="0" lang="en-US" sz="2800" b="1" i="0" u="none" strike="noStrike" kern="1200" cap="none" spc="0" normalizeH="0" baseline="0" noProof="0" dirty="0" smtClean="0">
              <a:ln w="6350">
                <a:noFill/>
              </a:ln>
              <a:solidFill>
                <a:srgbClr val="FFFF99"/>
              </a:solidFill>
              <a:effectLst>
                <a:outerShdw blurRad="127000" dist="63500" dir="2700000" algn="tl" rotWithShape="0">
                  <a:prstClr val="black"/>
                </a:outerShdw>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2.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3.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4.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5.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6.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7.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8.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9.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10.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11.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12.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13.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14.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15.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16.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17.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18.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19.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20.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21.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22.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23.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24.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25.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26.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27.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28.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29.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30.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31.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32.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33.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34.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35.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36.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37.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38.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39.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40.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41.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42.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43.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44.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45.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46.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47.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48.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49.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50.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51.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52.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53.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54.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55.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56.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57.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58.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59.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60.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61.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62.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63.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64.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65.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66.xml><?xml version="1.0" encoding="utf-8"?>
<p:tagLst xmlns:a="http://schemas.openxmlformats.org/drawingml/2006/main" xmlns:r="http://schemas.openxmlformats.org/officeDocument/2006/relationships" xmlns:p="http://schemas.openxmlformats.org/presentationml/2006/main">
  <p:tag name="IIW_TYPE_IMAGE" val="Text Box 3"/>
</p:tagLst>
</file>

<file path=ppt/tags/tag67.xml><?xml version="1.0" encoding="utf-8"?>
<p:tagLst xmlns:a="http://schemas.openxmlformats.org/drawingml/2006/main" xmlns:r="http://schemas.openxmlformats.org/officeDocument/2006/relationships" xmlns:p="http://schemas.openxmlformats.org/presentationml/2006/main">
  <p:tag name="IIW_TYPE_IMAGE" val="Text Box 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1125</TotalTime>
  <Words>7344</Words>
  <Application>Microsoft Office PowerPoint</Application>
  <PresentationFormat>On-screen Show (4:3)</PresentationFormat>
  <Paragraphs>758</Paragraphs>
  <Slides>150</Slides>
  <Notes>71</Notes>
  <HiddenSlides>0</HiddenSlides>
  <MMClips>0</MMClips>
  <ScaleCrop>false</ScaleCrop>
  <HeadingPairs>
    <vt:vector size="4" baseType="variant">
      <vt:variant>
        <vt:lpstr>Theme</vt:lpstr>
      </vt:variant>
      <vt:variant>
        <vt:i4>2</vt:i4>
      </vt:variant>
      <vt:variant>
        <vt:lpstr>Slide Titles</vt:lpstr>
      </vt:variant>
      <vt:variant>
        <vt:i4>150</vt:i4>
      </vt:variant>
    </vt:vector>
  </HeadingPairs>
  <TitlesOfParts>
    <vt:vector size="152" baseType="lpstr">
      <vt:lpstr>Apex</vt:lpstr>
      <vt:lpstr>Custom Design</vt:lpstr>
      <vt:lpstr>Slide 1</vt:lpstr>
      <vt:lpstr>Authority of the word of God</vt:lpstr>
      <vt:lpstr>Authority of the word of God [Continued]</vt:lpstr>
      <vt:lpstr>Slide 4</vt:lpstr>
      <vt:lpstr>Slide 5</vt:lpstr>
      <vt:lpstr>Creation Narative    Genesis 1                            (1) In the beginning God created the heavens and the earth.  …(4) … God separated the light from the darkness.  (5) God called the light day, and the darkness He called night. And there was evening and there was morning, one day.</vt:lpstr>
      <vt:lpstr>Slide 7</vt:lpstr>
      <vt:lpstr>Slide 8</vt:lpstr>
      <vt:lpstr>Slide 9</vt:lpstr>
      <vt:lpstr>Slide 10</vt:lpstr>
      <vt:lpstr>Slide 11</vt:lpstr>
      <vt:lpstr>The Word “Day” (Hebrew = yom)  How can you have a “Day” on day 1 before the sun was created on day 4?</vt:lpstr>
      <vt:lpstr>The Word “Day”  Can Mean Many Different Things,      If It Is Divorced From Its Context.</vt:lpstr>
      <vt:lpstr>The Word “Day”  Can Mean Many Different Things</vt:lpstr>
      <vt:lpstr>The Word “Day” Within Its Context,  It Has One Specific Meaning</vt:lpstr>
      <vt:lpstr>Mil of yrs-Scientist &amp; Theologian 00843</vt:lpstr>
      <vt:lpstr>Day Used 2301x 00824</vt:lpstr>
      <vt:lpstr>Old Earthers Don’t Question the Meaning of “Day” Outside of Genesis</vt:lpstr>
      <vt:lpstr>Joshua + Jericho March 00297</vt:lpstr>
      <vt:lpstr>Slide 20</vt:lpstr>
      <vt:lpstr>Genealogies Forbid Old Earthers from Inserting Millions of Years after Adam</vt:lpstr>
      <vt:lpstr>Slide 22</vt:lpstr>
      <vt:lpstr>Slide 23</vt:lpstr>
      <vt:lpstr>Gap -3 long ages</vt:lpstr>
      <vt:lpstr>Slide 25</vt:lpstr>
      <vt:lpstr>Slide 26</vt:lpstr>
      <vt:lpstr>Slide 27</vt:lpstr>
      <vt:lpstr>Slide 28</vt:lpstr>
      <vt:lpstr>Slide 29</vt:lpstr>
      <vt:lpstr>The Word “Day” (Hebrew = yom)  </vt:lpstr>
      <vt:lpstr>Slide 31</vt:lpstr>
      <vt:lpstr>Long Period of Time Words-Stambaugh</vt:lpstr>
      <vt:lpstr>Old Earthers Twist the Clear Meaning of the Biblical Text (and admit it)  </vt:lpstr>
      <vt:lpstr>Old Earthers Twist the Clear Meaning of the Biblical Text (and admit it)  </vt:lpstr>
      <vt:lpstr>Old Earthers Twist the Clear Meaning of the Biblical Text (and admit it)  </vt:lpstr>
      <vt:lpstr>Old Earthers Twist the Clear Meaning of the Biblical Text (and admit it)  </vt:lpstr>
      <vt:lpstr>Old Earthers Twist the Clear Meaning of the Biblical Text (and admit it)  </vt:lpstr>
      <vt:lpstr>Old Earthers Twist the Clear Meaning of the Biblical Text (and admit it)  </vt:lpstr>
      <vt:lpstr>Old Earthers Twist the Clear Meaning of the Biblical Text (and admit it)  </vt:lpstr>
      <vt:lpstr>Slide 40</vt:lpstr>
      <vt:lpstr>Old Earthers Twist the Clear Meaning of the Biblical Text Because of a Higher Authority  </vt:lpstr>
      <vt:lpstr>Gen. 3:1 “Indeed, Has God Said …”  </vt:lpstr>
      <vt:lpstr>Slide 43</vt:lpstr>
      <vt:lpstr>Slide 44</vt:lpstr>
      <vt:lpstr>Slide 45</vt:lpstr>
      <vt:lpstr>Slide 46</vt:lpstr>
      <vt:lpstr>Slide 47</vt:lpstr>
      <vt:lpstr>Slide 48</vt:lpstr>
      <vt:lpstr>Slide 49</vt:lpstr>
      <vt:lpstr>Slide 50</vt:lpstr>
      <vt:lpstr>Gap-Gen1.1 + Gen1.2 00828</vt:lpstr>
      <vt:lpstr>Slide 52</vt:lpstr>
      <vt:lpstr>Replenish 00842</vt:lpstr>
      <vt:lpstr>Slide 54</vt:lpstr>
      <vt:lpstr>Slide 55</vt:lpstr>
      <vt:lpstr>Slide 56</vt:lpstr>
      <vt:lpstr>Slide 57</vt:lpstr>
      <vt:lpstr>Day-Big bang and Biblical day</vt:lpstr>
      <vt:lpstr>Diff – Evolution &amp; Creation 1</vt:lpstr>
      <vt:lpstr>Diff – Evolution &amp; Creation 2</vt:lpstr>
      <vt:lpstr>Diff – Evolution &amp; Creation 3</vt:lpstr>
      <vt:lpstr>2 Futures of the Universe 02291</vt:lpstr>
      <vt:lpstr>Slide 63</vt:lpstr>
      <vt:lpstr>Slide 64</vt:lpstr>
      <vt:lpstr>Slide 65</vt:lpstr>
      <vt:lpstr>Slide 66</vt:lpstr>
      <vt:lpstr>Crea Actions-Death 01131</vt:lpstr>
      <vt:lpstr>Slide 68</vt:lpstr>
      <vt:lpstr>Slide 69</vt:lpstr>
      <vt:lpstr>Nephesh-Man + Animals 00864</vt:lpstr>
      <vt:lpstr>Slide 71</vt:lpstr>
      <vt:lpstr>Slide 72</vt:lpstr>
      <vt:lpstr>Slide 73</vt:lpstr>
      <vt:lpstr>D H-Adam Feeding Dino 01754</vt:lpstr>
      <vt:lpstr>Slide 75</vt:lpstr>
      <vt:lpstr>Slide 76</vt:lpstr>
      <vt:lpstr>Slide 77</vt:lpstr>
      <vt:lpstr>T rex Fossil Disease 01665</vt:lpstr>
      <vt:lpstr>Slide 79</vt:lpstr>
      <vt:lpstr>Slide 80</vt:lpstr>
      <vt:lpstr>Slide 81</vt:lpstr>
      <vt:lpstr>Slide 82</vt:lpstr>
      <vt:lpstr>Slide 83</vt:lpstr>
      <vt:lpstr>Slide 84</vt:lpstr>
      <vt:lpstr>Slide 85</vt:lpstr>
      <vt:lpstr>Slide 86</vt:lpstr>
      <vt:lpstr>Bible-Inspired and Inscribed 00479</vt:lpstr>
      <vt:lpstr>Slide 88</vt:lpstr>
      <vt:lpstr>Slide 89</vt:lpstr>
      <vt:lpstr>Slide 90</vt:lpstr>
      <vt:lpstr>Slide 91</vt:lpstr>
      <vt:lpstr>Grandmother?</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Reinterpretations 00363</vt:lpstr>
      <vt:lpstr>Slide 118</vt:lpstr>
      <vt:lpstr>Slide 119</vt:lpstr>
      <vt:lpstr>Mag men w/earth</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Refuting Compromise 00914a</vt:lpstr>
      <vt:lpstr>Unformed and Unfilled 01016</vt:lpstr>
      <vt:lpstr>Slide 150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Jim Hovis</cp:lastModifiedBy>
  <cp:revision>222</cp:revision>
  <dcterms:created xsi:type="dcterms:W3CDTF">2012-01-09T05:09:33Z</dcterms:created>
  <dcterms:modified xsi:type="dcterms:W3CDTF">2012-05-16T15:00:13Z</dcterms:modified>
</cp:coreProperties>
</file>