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69" r:id="rId3"/>
    <p:sldId id="257" r:id="rId4"/>
    <p:sldId id="258" r:id="rId5"/>
    <p:sldId id="259" r:id="rId6"/>
    <p:sldId id="267" r:id="rId7"/>
    <p:sldId id="268" r:id="rId8"/>
    <p:sldId id="260" r:id="rId9"/>
    <p:sldId id="266" r:id="rId10"/>
    <p:sldId id="261" r:id="rId11"/>
    <p:sldId id="262" r:id="rId12"/>
    <p:sldId id="263" r:id="rId13"/>
    <p:sldId id="265" r:id="rId14"/>
    <p:sldId id="264" r:id="rId15"/>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99"/>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08" autoAdjust="0"/>
    <p:restoredTop sz="90929"/>
  </p:normalViewPr>
  <p:slideViewPr>
    <p:cSldViewPr>
      <p:cViewPr varScale="1">
        <p:scale>
          <a:sx n="67" d="100"/>
          <a:sy n="67" d="100"/>
        </p:scale>
        <p:origin x="-15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D05188-71F0-4613-BB48-42C7B6B7E312}" type="datetimeFigureOut">
              <a:rPr lang="en-US" smtClean="0"/>
              <a:pPr/>
              <a:t>1/18/2012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2CB4BC-F60E-466E-9718-7DADAA0BAC5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2CB4BC-F60E-466E-9718-7DADAA0BAC5A}"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E64EB746-4733-4101-855C-5BE6407B90C5}" type="slidenum">
              <a:rPr lang="en-US"/>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33AB5C2E-6E6B-4DF7-B6A2-D103F9BF991B}"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CF64BEA5-7F67-463C-8E41-715B0AF3A7FE}"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A9BEA230-3540-4F23-A796-B8FCFC22EEFA}"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09D5C7CF-B33E-484E-8715-44C9ACAEB6F2}"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CDD32949-4866-4F3A-80B1-BB64404E10E9}"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B1E4B718-476A-45FC-828C-F4EAF32F7CB7}"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55CE791B-7E6D-46FD-B200-65156742DA4C}" type="slidenum">
              <a:rPr lang="en-US"/>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E1DB78C3-0F91-400B-AAE8-919F965DC89B}"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2A74656-7A44-4016-8DFF-2B4C6B2CDD52}"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D9B86D78-8FB9-4A19-9A59-BC2DBD9CD1F8}" type="slidenum">
              <a:rPr lang="en-US"/>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lstStyle/>
          <a:p>
            <a:endParaRPr lang="en-US" dirty="0"/>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dirty="0"/>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dirty="0"/>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D0234174-AF26-427D-B97A-90AF0EFC9132}"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827FAC97-4C12-41ED-B5CA-9251DF15016B}"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creationscience.org/" TargetMode="External"/><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4.w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anada 032.jpg"/>
          <p:cNvPicPr>
            <a:picLocks noChangeAspect="1"/>
          </p:cNvPicPr>
          <p:nvPr/>
        </p:nvPicPr>
        <p:blipFill>
          <a:blip r:embed="rId3" cstate="print"/>
          <a:stretch>
            <a:fillRect/>
          </a:stretch>
        </p:blipFill>
        <p:spPr>
          <a:xfrm>
            <a:off x="0" y="0"/>
            <a:ext cx="9144000" cy="6858000"/>
          </a:xfrm>
          <a:prstGeom prst="rect">
            <a:avLst/>
          </a:prstGeom>
        </p:spPr>
      </p:pic>
      <p:sp>
        <p:nvSpPr>
          <p:cNvPr id="2056" name="Text Box 8"/>
          <p:cNvSpPr txBox="1">
            <a:spLocks noChangeArrowheads="1"/>
          </p:cNvSpPr>
          <p:nvPr/>
        </p:nvSpPr>
        <p:spPr bwMode="auto">
          <a:xfrm>
            <a:off x="5400552" y="152400"/>
            <a:ext cx="3591048" cy="400110"/>
          </a:xfrm>
          <a:prstGeom prst="rect">
            <a:avLst/>
          </a:prstGeom>
          <a:noFill/>
          <a:ln w="9525">
            <a:noFill/>
            <a:miter lim="800000"/>
            <a:headEnd/>
            <a:tailEnd/>
          </a:ln>
          <a:effectLst/>
        </p:spPr>
        <p:txBody>
          <a:bodyPr wrap="none">
            <a:spAutoFit/>
          </a:bodyPr>
          <a:lstStyle/>
          <a:p>
            <a:r>
              <a:rPr lang="en-US" sz="1000" b="1" dirty="0"/>
              <a:t>Jim Hovis, Creation Science Fellowship of New </a:t>
            </a:r>
            <a:r>
              <a:rPr lang="en-US" sz="1000" b="1" dirty="0" smtClean="0"/>
              <a:t>Mexico,  2002;</a:t>
            </a:r>
          </a:p>
          <a:p>
            <a:r>
              <a:rPr lang="en-US" sz="1000" b="1" dirty="0" smtClean="0"/>
              <a:t> updated January 2012</a:t>
            </a:r>
            <a:endParaRPr lang="en-US" sz="1000" b="1" dirty="0"/>
          </a:p>
        </p:txBody>
      </p:sp>
      <p:sp>
        <p:nvSpPr>
          <p:cNvPr id="8" name="TextBox 7"/>
          <p:cNvSpPr txBox="1"/>
          <p:nvPr/>
        </p:nvSpPr>
        <p:spPr>
          <a:xfrm>
            <a:off x="2514600" y="704671"/>
            <a:ext cx="4600170" cy="1200329"/>
          </a:xfrm>
          <a:prstGeom prst="rect">
            <a:avLst/>
          </a:prstGeom>
          <a:noFill/>
        </p:spPr>
        <p:txBody>
          <a:bodyPr wrap="none" rtlCol="0">
            <a:spAutoFit/>
          </a:bodyPr>
          <a:lstStyle/>
          <a:p>
            <a:r>
              <a:rPr lang="en-US" b="1" dirty="0" smtClean="0">
                <a:solidFill>
                  <a:srgbClr val="FF0000"/>
                </a:solidFill>
              </a:rPr>
              <a:t>Reliability Engineering and the </a:t>
            </a:r>
          </a:p>
          <a:p>
            <a:r>
              <a:rPr lang="en-US" b="1" dirty="0" smtClean="0">
                <a:solidFill>
                  <a:srgbClr val="FF0000"/>
                </a:solidFill>
              </a:rPr>
              <a:t>Second Law of Thermodynamics;</a:t>
            </a:r>
          </a:p>
          <a:p>
            <a:r>
              <a:rPr lang="en-US" b="1" dirty="0" smtClean="0">
                <a:solidFill>
                  <a:srgbClr val="FF0000"/>
                </a:solidFill>
              </a:rPr>
              <a:t>Compared to Scripture (Genesis).</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274762" y="476250"/>
            <a:ext cx="5811838" cy="579438"/>
          </a:xfrm>
          <a:prstGeom prst="rect">
            <a:avLst/>
          </a:prstGeom>
          <a:noFill/>
          <a:ln w="9525">
            <a:noFill/>
            <a:miter lim="800000"/>
            <a:headEnd/>
            <a:tailEnd/>
          </a:ln>
          <a:effectLst/>
        </p:spPr>
        <p:txBody>
          <a:bodyPr wrap="none">
            <a:spAutoFit/>
          </a:bodyPr>
          <a:lstStyle/>
          <a:p>
            <a:r>
              <a:rPr lang="en-US" sz="3200" b="1" i="1" dirty="0"/>
              <a:t>What are the observable systems?</a:t>
            </a:r>
          </a:p>
        </p:txBody>
      </p:sp>
      <p:sp>
        <p:nvSpPr>
          <p:cNvPr id="3" name="Text Box 2"/>
          <p:cNvSpPr txBox="1">
            <a:spLocks noChangeArrowheads="1"/>
          </p:cNvSpPr>
          <p:nvPr/>
        </p:nvSpPr>
        <p:spPr bwMode="auto">
          <a:xfrm>
            <a:off x="990600" y="1219200"/>
            <a:ext cx="7178675" cy="3046988"/>
          </a:xfrm>
          <a:prstGeom prst="rect">
            <a:avLst/>
          </a:prstGeom>
          <a:noFill/>
          <a:ln w="9525">
            <a:noFill/>
            <a:miter lim="800000"/>
            <a:headEnd/>
            <a:tailEnd/>
          </a:ln>
          <a:effectLst/>
        </p:spPr>
        <p:txBody>
          <a:bodyPr>
            <a:spAutoFit/>
          </a:bodyPr>
          <a:lstStyle/>
          <a:p>
            <a:pPr>
              <a:buFontTx/>
              <a:buChar char="•"/>
            </a:pPr>
            <a:r>
              <a:rPr lang="en-US" dirty="0"/>
              <a:t>  </a:t>
            </a:r>
            <a:r>
              <a:rPr lang="en-US" b="1" dirty="0">
                <a:solidFill>
                  <a:srgbClr val="FF0000"/>
                </a:solidFill>
              </a:rPr>
              <a:t>Evolution</a:t>
            </a:r>
            <a:r>
              <a:rPr lang="en-US" dirty="0"/>
              <a:t>- based on belief in past processes or faith.            	No one was there to observe. </a:t>
            </a:r>
            <a:r>
              <a:rPr lang="en-US" dirty="0" smtClean="0"/>
              <a:t>No hard evidences.    	A </a:t>
            </a:r>
            <a:r>
              <a:rPr lang="en-US" dirty="0"/>
              <a:t>continuation</a:t>
            </a:r>
            <a:r>
              <a:rPr lang="en-US" dirty="0" smtClean="0"/>
              <a:t>.  (</a:t>
            </a:r>
            <a:r>
              <a:rPr lang="en-US" sz="2000" i="1" dirty="0" smtClean="0"/>
              <a:t>actually not observable</a:t>
            </a:r>
            <a:r>
              <a:rPr lang="en-US" dirty="0" smtClean="0"/>
              <a:t>)</a:t>
            </a:r>
            <a:endParaRPr lang="en-US" dirty="0"/>
          </a:p>
          <a:p>
            <a:pPr>
              <a:buFontTx/>
              <a:buChar char="•"/>
            </a:pPr>
            <a:r>
              <a:rPr lang="en-US" dirty="0"/>
              <a:t>  </a:t>
            </a:r>
            <a:r>
              <a:rPr lang="en-US" b="1" dirty="0">
                <a:solidFill>
                  <a:schemeClr val="accent1"/>
                </a:solidFill>
              </a:rPr>
              <a:t>Creation</a:t>
            </a:r>
            <a:r>
              <a:rPr lang="en-US" dirty="0"/>
              <a:t>- based on belief in past event or faith. We 	have a record of one who was there. A one-time 	event</a:t>
            </a:r>
            <a:r>
              <a:rPr lang="en-US" dirty="0" smtClean="0"/>
              <a:t>. (</a:t>
            </a:r>
            <a:r>
              <a:rPr lang="en-US" sz="2000" i="1" dirty="0" smtClean="0"/>
              <a:t>actually not observable</a:t>
            </a:r>
            <a:r>
              <a:rPr lang="en-US" dirty="0" smtClean="0"/>
              <a:t>)</a:t>
            </a:r>
            <a:endParaRPr lang="en-US" dirty="0"/>
          </a:p>
          <a:p>
            <a:pPr>
              <a:buFontTx/>
              <a:buChar char="•"/>
            </a:pPr>
            <a:r>
              <a:rPr lang="en-US" dirty="0"/>
              <a:t>  </a:t>
            </a:r>
            <a:r>
              <a:rPr lang="en-US" b="1" dirty="0" smtClean="0">
                <a:solidFill>
                  <a:schemeClr val="accent2"/>
                </a:solidFill>
              </a:rPr>
              <a:t>Reliability*</a:t>
            </a:r>
            <a:r>
              <a:rPr lang="en-US" dirty="0" smtClean="0"/>
              <a:t>- </a:t>
            </a:r>
            <a:r>
              <a:rPr lang="en-US" dirty="0"/>
              <a:t>based on observable events.  Everybody 	today can see the process. A continual process.</a:t>
            </a:r>
          </a:p>
        </p:txBody>
      </p:sp>
      <p:sp>
        <p:nvSpPr>
          <p:cNvPr id="4" name="Text Box 5"/>
          <p:cNvSpPr txBox="1">
            <a:spLocks noChangeArrowheads="1"/>
          </p:cNvSpPr>
          <p:nvPr/>
        </p:nvSpPr>
        <p:spPr bwMode="auto">
          <a:xfrm>
            <a:off x="1127125" y="4572000"/>
            <a:ext cx="6086475" cy="457200"/>
          </a:xfrm>
          <a:prstGeom prst="rect">
            <a:avLst/>
          </a:prstGeom>
          <a:noFill/>
          <a:ln w="9525">
            <a:noFill/>
            <a:miter lim="800000"/>
            <a:headEnd/>
            <a:tailEnd/>
          </a:ln>
          <a:effectLst/>
        </p:spPr>
        <p:txBody>
          <a:bodyPr wrap="none">
            <a:spAutoFit/>
          </a:bodyPr>
          <a:lstStyle/>
          <a:p>
            <a:r>
              <a:rPr lang="en-US" b="1" i="1" dirty="0">
                <a:solidFill>
                  <a:srgbClr val="CC0099"/>
                </a:solidFill>
              </a:rPr>
              <a:t>Which ones are Theories and which are Laws?</a:t>
            </a:r>
          </a:p>
        </p:txBody>
      </p:sp>
      <p:pic>
        <p:nvPicPr>
          <p:cNvPr id="5" name="Picture 7" descr="C:\Program Files\Common Files\Microsoft Shared\Clipart\cagcat50\PE01460_.wmf"/>
          <p:cNvPicPr>
            <a:picLocks noChangeAspect="1" noChangeArrowheads="1"/>
          </p:cNvPicPr>
          <p:nvPr/>
        </p:nvPicPr>
        <p:blipFill>
          <a:blip r:embed="rId2" cstate="print"/>
          <a:srcRect/>
          <a:stretch>
            <a:fillRect/>
          </a:stretch>
        </p:blipFill>
        <p:spPr bwMode="auto">
          <a:xfrm>
            <a:off x="7239000" y="3962400"/>
            <a:ext cx="1577975" cy="1962150"/>
          </a:xfrm>
          <a:prstGeom prst="rect">
            <a:avLst/>
          </a:prstGeom>
          <a:noFill/>
        </p:spPr>
      </p:pic>
      <p:sp>
        <p:nvSpPr>
          <p:cNvPr id="6" name="TextBox 5"/>
          <p:cNvSpPr txBox="1"/>
          <p:nvPr/>
        </p:nvSpPr>
        <p:spPr>
          <a:xfrm>
            <a:off x="914400" y="6172200"/>
            <a:ext cx="7657161" cy="338554"/>
          </a:xfrm>
          <a:prstGeom prst="rect">
            <a:avLst/>
          </a:prstGeom>
          <a:noFill/>
        </p:spPr>
        <p:txBody>
          <a:bodyPr wrap="none" rtlCol="0">
            <a:spAutoFit/>
          </a:bodyPr>
          <a:lstStyle/>
          <a:p>
            <a:r>
              <a:rPr lang="en-US" sz="1600" b="1" dirty="0" smtClean="0">
                <a:solidFill>
                  <a:schemeClr val="accent2"/>
                </a:solidFill>
              </a:rPr>
              <a:t>*</a:t>
            </a:r>
            <a:r>
              <a:rPr lang="en-US" sz="1600" b="1" dirty="0" smtClean="0"/>
              <a:t>For detailed paper, see </a:t>
            </a:r>
            <a:r>
              <a:rPr lang="en-US" sz="1600" b="1" dirty="0" smtClean="0">
                <a:hlinkClick r:id="rId3"/>
              </a:rPr>
              <a:t>www.creationsciencenm.org</a:t>
            </a:r>
            <a:r>
              <a:rPr lang="en-US" sz="1600" b="1" dirty="0" smtClean="0"/>
              <a:t>  and do a search for “reliability”</a:t>
            </a:r>
            <a:endParaRPr lang="en-US" sz="16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1371600" y="381000"/>
            <a:ext cx="6208751" cy="830997"/>
          </a:xfrm>
          <a:prstGeom prst="rect">
            <a:avLst/>
          </a:prstGeom>
          <a:noFill/>
          <a:ln w="9525">
            <a:noFill/>
            <a:miter lim="800000"/>
            <a:headEnd/>
            <a:tailEnd/>
          </a:ln>
          <a:effectLst/>
        </p:spPr>
        <p:txBody>
          <a:bodyPr wrap="none">
            <a:spAutoFit/>
          </a:bodyPr>
          <a:lstStyle/>
          <a:p>
            <a:r>
              <a:rPr lang="en-US" b="1" i="1" dirty="0"/>
              <a:t>Second Law of Thermodynamics Definition per</a:t>
            </a:r>
          </a:p>
          <a:p>
            <a:r>
              <a:rPr lang="en-US" b="1" i="1" dirty="0"/>
              <a:t>Physicist Lord </a:t>
            </a:r>
            <a:r>
              <a:rPr lang="en-US" b="1" i="1" dirty="0" smtClean="0"/>
              <a:t>Kelvin (&amp; Clausius):</a:t>
            </a:r>
            <a:endParaRPr lang="en-US" b="1" i="1" dirty="0"/>
          </a:p>
        </p:txBody>
      </p:sp>
      <p:sp>
        <p:nvSpPr>
          <p:cNvPr id="2051" name="Text Box 3"/>
          <p:cNvSpPr txBox="1">
            <a:spLocks noChangeArrowheads="1"/>
          </p:cNvSpPr>
          <p:nvPr/>
        </p:nvSpPr>
        <p:spPr bwMode="auto">
          <a:xfrm>
            <a:off x="1371600" y="1143000"/>
            <a:ext cx="5853113" cy="701675"/>
          </a:xfrm>
          <a:prstGeom prst="rect">
            <a:avLst/>
          </a:prstGeom>
          <a:noFill/>
          <a:ln w="9525">
            <a:noFill/>
            <a:miter lim="800000"/>
            <a:headEnd/>
            <a:tailEnd/>
          </a:ln>
          <a:effectLst/>
        </p:spPr>
        <p:txBody>
          <a:bodyPr wrap="none">
            <a:spAutoFit/>
          </a:bodyPr>
          <a:lstStyle/>
          <a:p>
            <a:r>
              <a:rPr lang="en-US" sz="2000" i="1" dirty="0"/>
              <a:t>“There is no natural process the only result of which is </a:t>
            </a:r>
          </a:p>
          <a:p>
            <a:r>
              <a:rPr lang="en-US" sz="2000" i="1" dirty="0"/>
              <a:t>to cool a heat reservoir and do external work.”</a:t>
            </a:r>
          </a:p>
        </p:txBody>
      </p:sp>
      <p:sp>
        <p:nvSpPr>
          <p:cNvPr id="2052" name="Text Box 4"/>
          <p:cNvSpPr txBox="1">
            <a:spLocks noChangeArrowheads="1"/>
          </p:cNvSpPr>
          <p:nvPr/>
        </p:nvSpPr>
        <p:spPr bwMode="auto">
          <a:xfrm>
            <a:off x="1431925" y="2527300"/>
            <a:ext cx="5451475" cy="1739900"/>
          </a:xfrm>
          <a:prstGeom prst="rect">
            <a:avLst/>
          </a:prstGeom>
          <a:noFill/>
          <a:ln w="9525">
            <a:noFill/>
            <a:miter lim="800000"/>
            <a:headEnd/>
            <a:tailEnd/>
          </a:ln>
          <a:effectLst/>
        </p:spPr>
        <p:txBody>
          <a:bodyPr wrap="none">
            <a:spAutoFit/>
          </a:bodyPr>
          <a:lstStyle/>
          <a:p>
            <a:r>
              <a:rPr lang="en-US" sz="1800" dirty="0"/>
              <a:t>Interpreted as:</a:t>
            </a:r>
          </a:p>
          <a:p>
            <a:pPr>
              <a:buFontTx/>
              <a:buChar char="•"/>
            </a:pPr>
            <a:r>
              <a:rPr lang="en-US" sz="1800" dirty="0"/>
              <a:t>  Usable energy in the universe is becoming less and less</a:t>
            </a:r>
          </a:p>
          <a:p>
            <a:pPr>
              <a:buFontTx/>
              <a:buChar char="•"/>
            </a:pPr>
            <a:r>
              <a:rPr lang="en-US" sz="1800" dirty="0"/>
              <a:t>  All natural systems degenerate when left to themselves</a:t>
            </a:r>
          </a:p>
          <a:p>
            <a:pPr>
              <a:buFontTx/>
              <a:buChar char="•"/>
            </a:pPr>
            <a:r>
              <a:rPr lang="en-US" sz="1800" dirty="0"/>
              <a:t>  Everything disintegrates over time</a:t>
            </a:r>
          </a:p>
          <a:p>
            <a:pPr>
              <a:buFontTx/>
              <a:buChar char="•"/>
            </a:pPr>
            <a:r>
              <a:rPr lang="en-US" sz="1800" dirty="0"/>
              <a:t>  Everything ages and wears out</a:t>
            </a:r>
          </a:p>
          <a:p>
            <a:pPr>
              <a:buFontTx/>
              <a:buChar char="•"/>
            </a:pPr>
            <a:r>
              <a:rPr lang="en-US" sz="1800" dirty="0"/>
              <a:t>  The effects of the Law is everywhere (Universal)</a:t>
            </a:r>
          </a:p>
        </p:txBody>
      </p:sp>
      <p:sp>
        <p:nvSpPr>
          <p:cNvPr id="2053" name="Rectangle 5"/>
          <p:cNvSpPr>
            <a:spLocks noChangeArrowheads="1"/>
          </p:cNvSpPr>
          <p:nvPr/>
        </p:nvSpPr>
        <p:spPr bwMode="auto">
          <a:xfrm>
            <a:off x="1371600" y="2514600"/>
            <a:ext cx="5715000" cy="1752600"/>
          </a:xfrm>
          <a:prstGeom prst="rect">
            <a:avLst/>
          </a:prstGeom>
          <a:noFill/>
          <a:ln w="57150">
            <a:solidFill>
              <a:schemeClr val="tx1"/>
            </a:solidFill>
            <a:miter lim="800000"/>
            <a:headEnd/>
            <a:tailEnd/>
          </a:ln>
          <a:effectLst/>
        </p:spPr>
        <p:txBody>
          <a:bodyPr wrap="none" anchor="ctr"/>
          <a:lstStyle/>
          <a:p>
            <a:endParaRPr lang="en-US" dirty="0"/>
          </a:p>
        </p:txBody>
      </p:sp>
      <p:sp>
        <p:nvSpPr>
          <p:cNvPr id="2054" name="Text Box 6"/>
          <p:cNvSpPr txBox="1">
            <a:spLocks noChangeArrowheads="1"/>
          </p:cNvSpPr>
          <p:nvPr/>
        </p:nvSpPr>
        <p:spPr bwMode="auto">
          <a:xfrm>
            <a:off x="1371600" y="4403725"/>
            <a:ext cx="6288088" cy="1006475"/>
          </a:xfrm>
          <a:prstGeom prst="rect">
            <a:avLst/>
          </a:prstGeom>
          <a:noFill/>
          <a:ln w="9525">
            <a:noFill/>
            <a:miter lim="800000"/>
            <a:headEnd/>
            <a:tailEnd/>
          </a:ln>
          <a:effectLst/>
        </p:spPr>
        <p:txBody>
          <a:bodyPr wrap="none">
            <a:spAutoFit/>
          </a:bodyPr>
          <a:lstStyle/>
          <a:p>
            <a:r>
              <a:rPr lang="en-US" sz="2000" b="1" i="1" dirty="0">
                <a:solidFill>
                  <a:srgbClr val="FF0000"/>
                </a:solidFill>
              </a:rPr>
              <a:t>Is it a Law of Decay (less complexity with time), or </a:t>
            </a:r>
          </a:p>
          <a:p>
            <a:r>
              <a:rPr lang="en-US" sz="2000" b="1" i="1" dirty="0">
                <a:solidFill>
                  <a:srgbClr val="FF0000"/>
                </a:solidFill>
              </a:rPr>
              <a:t>a Law of less work done by using the heat of a system and </a:t>
            </a:r>
          </a:p>
          <a:p>
            <a:r>
              <a:rPr lang="en-US" sz="2000" b="1" i="1" dirty="0">
                <a:solidFill>
                  <a:srgbClr val="FF0000"/>
                </a:solidFill>
              </a:rPr>
              <a:t>its final temperature is less than before for each cycle?</a:t>
            </a:r>
          </a:p>
        </p:txBody>
      </p:sp>
      <p:pic>
        <p:nvPicPr>
          <p:cNvPr id="2055" name="Picture 7" descr="C:\Program Files\Common Files\Microsoft Shared\Clipart\cagcat50\BD06663_.WMF"/>
          <p:cNvPicPr>
            <a:picLocks noChangeAspect="1" noChangeArrowheads="1"/>
          </p:cNvPicPr>
          <p:nvPr/>
        </p:nvPicPr>
        <p:blipFill>
          <a:blip r:embed="rId2" cstate="print"/>
          <a:srcRect/>
          <a:stretch>
            <a:fillRect/>
          </a:stretch>
        </p:blipFill>
        <p:spPr bwMode="auto">
          <a:xfrm>
            <a:off x="6757987" y="4953000"/>
            <a:ext cx="1928813" cy="1673225"/>
          </a:xfrm>
          <a:prstGeom prst="rect">
            <a:avLst/>
          </a:prstGeom>
          <a:noFill/>
        </p:spPr>
      </p:pic>
      <p:sp>
        <p:nvSpPr>
          <p:cNvPr id="2056" name="Text Box 8"/>
          <p:cNvSpPr txBox="1">
            <a:spLocks noChangeArrowheads="1"/>
          </p:cNvSpPr>
          <p:nvPr/>
        </p:nvSpPr>
        <p:spPr bwMode="auto">
          <a:xfrm>
            <a:off x="1248475" y="5410200"/>
            <a:ext cx="6066725" cy="369332"/>
          </a:xfrm>
          <a:prstGeom prst="rect">
            <a:avLst/>
          </a:prstGeom>
          <a:noFill/>
          <a:ln w="9525">
            <a:noFill/>
            <a:miter lim="800000"/>
            <a:headEnd/>
            <a:tailEnd/>
          </a:ln>
          <a:effectLst/>
        </p:spPr>
        <p:txBody>
          <a:bodyPr wrap="none">
            <a:spAutoFit/>
          </a:bodyPr>
          <a:lstStyle/>
          <a:p>
            <a:r>
              <a:rPr lang="en-US" sz="1800" b="1" dirty="0"/>
              <a:t>Where is </a:t>
            </a:r>
            <a:r>
              <a:rPr lang="en-US" sz="1800" b="1" dirty="0" smtClean="0"/>
              <a:t>time in the equation </a:t>
            </a:r>
            <a:r>
              <a:rPr lang="en-US" sz="1800" b="1" dirty="0"/>
              <a:t>(passage of the same, that is)?</a:t>
            </a:r>
          </a:p>
        </p:txBody>
      </p:sp>
      <p:sp>
        <p:nvSpPr>
          <p:cNvPr id="9" name="TextBox 8"/>
          <p:cNvSpPr txBox="1"/>
          <p:nvPr/>
        </p:nvSpPr>
        <p:spPr>
          <a:xfrm>
            <a:off x="1295400" y="1752600"/>
            <a:ext cx="7467600" cy="707886"/>
          </a:xfrm>
          <a:prstGeom prst="rect">
            <a:avLst/>
          </a:prstGeom>
          <a:noFill/>
        </p:spPr>
        <p:txBody>
          <a:bodyPr wrap="square" rtlCol="0">
            <a:spAutoFit/>
          </a:bodyPr>
          <a:lstStyle/>
          <a:p>
            <a:r>
              <a:rPr lang="en-US" sz="2000" b="1" dirty="0" smtClean="0">
                <a:solidFill>
                  <a:srgbClr val="CC0099"/>
                </a:solidFill>
              </a:rPr>
              <a:t>There are actually two parts to the Second Law: Thermo (energy) and Statistical Dynamics (Boltzmann: decay of complexity)</a:t>
            </a:r>
            <a:endParaRPr lang="en-US" sz="2000" b="1" dirty="0">
              <a:solidFill>
                <a:srgbClr val="CC0099"/>
              </a:solidFill>
            </a:endParaRPr>
          </a:p>
        </p:txBody>
      </p:sp>
      <p:cxnSp>
        <p:nvCxnSpPr>
          <p:cNvPr id="11" name="Straight Arrow Connector 10"/>
          <p:cNvCxnSpPr/>
          <p:nvPr/>
        </p:nvCxnSpPr>
        <p:spPr>
          <a:xfrm flipH="1">
            <a:off x="6858000" y="2971800"/>
            <a:ext cx="762000" cy="0"/>
          </a:xfrm>
          <a:prstGeom prst="straightConnector1">
            <a:avLst/>
          </a:prstGeom>
          <a:ln w="38100">
            <a:solidFill>
              <a:srgbClr val="CC0099"/>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620000" y="2743200"/>
            <a:ext cx="364202" cy="369332"/>
          </a:xfrm>
          <a:prstGeom prst="rect">
            <a:avLst/>
          </a:prstGeom>
          <a:noFill/>
        </p:spPr>
        <p:txBody>
          <a:bodyPr wrap="none" rtlCol="0">
            <a:spAutoFit/>
          </a:bodyPr>
          <a:lstStyle/>
          <a:p>
            <a:r>
              <a:rPr lang="en-US" sz="1800" b="1" dirty="0" smtClean="0">
                <a:solidFill>
                  <a:srgbClr val="C00000"/>
                </a:solidFill>
              </a:rPr>
              <a:t>K</a:t>
            </a:r>
            <a:endParaRPr lang="en-US" sz="1800" b="1" dirty="0">
              <a:solidFill>
                <a:srgbClr val="C00000"/>
              </a:solidFill>
            </a:endParaRPr>
          </a:p>
        </p:txBody>
      </p:sp>
      <p:sp>
        <p:nvSpPr>
          <p:cNvPr id="13" name="TextBox 12"/>
          <p:cNvSpPr txBox="1"/>
          <p:nvPr/>
        </p:nvSpPr>
        <p:spPr>
          <a:xfrm>
            <a:off x="7696200" y="3440668"/>
            <a:ext cx="338554" cy="369332"/>
          </a:xfrm>
          <a:prstGeom prst="rect">
            <a:avLst/>
          </a:prstGeom>
          <a:noFill/>
        </p:spPr>
        <p:txBody>
          <a:bodyPr wrap="none" rtlCol="0">
            <a:spAutoFit/>
          </a:bodyPr>
          <a:lstStyle/>
          <a:p>
            <a:r>
              <a:rPr lang="en-US" sz="1800" b="1" dirty="0" smtClean="0">
                <a:solidFill>
                  <a:srgbClr val="C00000"/>
                </a:solidFill>
              </a:rPr>
              <a:t>B</a:t>
            </a:r>
            <a:endParaRPr lang="en-US" sz="1800" b="1" dirty="0">
              <a:solidFill>
                <a:srgbClr val="C00000"/>
              </a:solidFill>
            </a:endParaRPr>
          </a:p>
        </p:txBody>
      </p:sp>
      <p:cxnSp>
        <p:nvCxnSpPr>
          <p:cNvPr id="14" name="Straight Arrow Connector 13"/>
          <p:cNvCxnSpPr/>
          <p:nvPr/>
        </p:nvCxnSpPr>
        <p:spPr>
          <a:xfrm flipH="1" flipV="1">
            <a:off x="5029200" y="3581400"/>
            <a:ext cx="2667000" cy="76200"/>
          </a:xfrm>
          <a:prstGeom prst="straightConnector1">
            <a:avLst/>
          </a:prstGeom>
          <a:ln w="38100">
            <a:solidFill>
              <a:srgbClr val="CC0099"/>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4648200" y="3657600"/>
            <a:ext cx="3048000" cy="152400"/>
          </a:xfrm>
          <a:prstGeom prst="straightConnector1">
            <a:avLst/>
          </a:prstGeom>
          <a:ln w="38100">
            <a:solidFill>
              <a:srgbClr val="CC0099"/>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6781800" y="3276600"/>
            <a:ext cx="838200" cy="381000"/>
          </a:xfrm>
          <a:prstGeom prst="straightConnector1">
            <a:avLst/>
          </a:prstGeom>
          <a:ln w="38100">
            <a:solidFill>
              <a:srgbClr val="CC0099"/>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288326" y="5681246"/>
            <a:ext cx="1683474" cy="338554"/>
          </a:xfrm>
          <a:prstGeom prst="rect">
            <a:avLst/>
          </a:prstGeom>
          <a:noFill/>
        </p:spPr>
        <p:txBody>
          <a:bodyPr wrap="none" rtlCol="0">
            <a:spAutoFit/>
          </a:bodyPr>
          <a:lstStyle/>
          <a:p>
            <a:r>
              <a:rPr lang="en-US" sz="1600" dirty="0" smtClean="0"/>
              <a:t>(See last 2 slides)</a:t>
            </a:r>
            <a:endParaRPr lang="en-US" sz="1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2209800" y="533400"/>
            <a:ext cx="5165725" cy="519113"/>
          </a:xfrm>
          <a:prstGeom prst="rect">
            <a:avLst/>
          </a:prstGeom>
          <a:noFill/>
          <a:ln w="9525">
            <a:noFill/>
            <a:miter lim="800000"/>
            <a:headEnd/>
            <a:tailEnd/>
          </a:ln>
          <a:effectLst/>
        </p:spPr>
        <p:txBody>
          <a:bodyPr wrap="none">
            <a:spAutoFit/>
          </a:bodyPr>
          <a:lstStyle/>
          <a:p>
            <a:r>
              <a:rPr lang="en-US" sz="2800" b="1" i="1" dirty="0">
                <a:solidFill>
                  <a:srgbClr val="FF0000"/>
                </a:solidFill>
              </a:rPr>
              <a:t>What are the tenets of Reliability?</a:t>
            </a:r>
          </a:p>
        </p:txBody>
      </p:sp>
      <p:sp>
        <p:nvSpPr>
          <p:cNvPr id="2051" name="Rectangle 3"/>
          <p:cNvSpPr>
            <a:spLocks noChangeArrowheads="1"/>
          </p:cNvSpPr>
          <p:nvPr/>
        </p:nvSpPr>
        <p:spPr bwMode="auto">
          <a:xfrm>
            <a:off x="1752600" y="533400"/>
            <a:ext cx="6096000" cy="609600"/>
          </a:xfrm>
          <a:prstGeom prst="rect">
            <a:avLst/>
          </a:prstGeom>
          <a:noFill/>
          <a:ln w="9525">
            <a:solidFill>
              <a:schemeClr val="tx1"/>
            </a:solidFill>
            <a:miter lim="800000"/>
            <a:headEnd/>
            <a:tailEnd/>
          </a:ln>
          <a:effectLst/>
        </p:spPr>
        <p:txBody>
          <a:bodyPr wrap="none" anchor="ctr"/>
          <a:lstStyle/>
          <a:p>
            <a:endParaRPr lang="en-US" dirty="0"/>
          </a:p>
        </p:txBody>
      </p:sp>
      <p:sp>
        <p:nvSpPr>
          <p:cNvPr id="2052" name="Text Box 4"/>
          <p:cNvSpPr txBox="1">
            <a:spLocks noChangeArrowheads="1"/>
          </p:cNvSpPr>
          <p:nvPr/>
        </p:nvSpPr>
        <p:spPr bwMode="auto">
          <a:xfrm>
            <a:off x="1812925" y="1409700"/>
            <a:ext cx="6602128" cy="1754326"/>
          </a:xfrm>
          <a:prstGeom prst="rect">
            <a:avLst/>
          </a:prstGeom>
          <a:noFill/>
          <a:ln w="9525">
            <a:noFill/>
            <a:miter lim="800000"/>
            <a:headEnd/>
            <a:tailEnd/>
          </a:ln>
          <a:effectLst/>
        </p:spPr>
        <p:txBody>
          <a:bodyPr wrap="none">
            <a:spAutoFit/>
          </a:bodyPr>
          <a:lstStyle/>
          <a:p>
            <a:pPr>
              <a:buFontTx/>
              <a:buChar char="•"/>
            </a:pPr>
            <a:r>
              <a:rPr lang="en-US" sz="1800" dirty="0"/>
              <a:t>  All things will fail, given enough time.</a:t>
            </a:r>
          </a:p>
          <a:p>
            <a:pPr>
              <a:buFontTx/>
              <a:buChar char="•"/>
            </a:pPr>
            <a:r>
              <a:rPr lang="en-US" sz="1800" dirty="0"/>
              <a:t>  The distribution of failures for a population is exponential.</a:t>
            </a:r>
          </a:p>
          <a:p>
            <a:pPr>
              <a:buFontTx/>
              <a:buChar char="•"/>
            </a:pPr>
            <a:r>
              <a:rPr lang="en-US" sz="1800" dirty="0"/>
              <a:t>  The distribution of failures in a system is usually exponential.</a:t>
            </a:r>
          </a:p>
          <a:p>
            <a:pPr>
              <a:buFontTx/>
              <a:buChar char="•"/>
            </a:pPr>
            <a:r>
              <a:rPr lang="en-US" sz="1800" dirty="0"/>
              <a:t>  All things have a probability of failure from the start.</a:t>
            </a:r>
          </a:p>
          <a:p>
            <a:pPr>
              <a:buFontTx/>
              <a:buChar char="•"/>
            </a:pPr>
            <a:r>
              <a:rPr lang="en-US" sz="1800" dirty="0"/>
              <a:t>  It is a Law of Decay and a breakdown of </a:t>
            </a:r>
            <a:r>
              <a:rPr lang="en-US" sz="1800" dirty="0" smtClean="0"/>
              <a:t>complexity (organization)</a:t>
            </a:r>
            <a:endParaRPr lang="en-US" sz="1800" dirty="0"/>
          </a:p>
          <a:p>
            <a:pPr>
              <a:buFontTx/>
              <a:buChar char="•"/>
            </a:pPr>
            <a:r>
              <a:rPr lang="en-US" sz="1800" dirty="0"/>
              <a:t>  It is universal (here and in the whole Universe).</a:t>
            </a:r>
          </a:p>
        </p:txBody>
      </p:sp>
      <p:sp>
        <p:nvSpPr>
          <p:cNvPr id="2053" name="Rectangle 5"/>
          <p:cNvSpPr>
            <a:spLocks noChangeArrowheads="1"/>
          </p:cNvSpPr>
          <p:nvPr/>
        </p:nvSpPr>
        <p:spPr bwMode="auto">
          <a:xfrm>
            <a:off x="1752600" y="1447800"/>
            <a:ext cx="6781800" cy="1752600"/>
          </a:xfrm>
          <a:prstGeom prst="rect">
            <a:avLst/>
          </a:prstGeom>
          <a:noFill/>
          <a:ln w="9525">
            <a:solidFill>
              <a:schemeClr val="tx1"/>
            </a:solidFill>
            <a:miter lim="800000"/>
            <a:headEnd/>
            <a:tailEnd/>
          </a:ln>
          <a:effectLst/>
        </p:spPr>
        <p:txBody>
          <a:bodyPr wrap="none" anchor="ctr"/>
          <a:lstStyle/>
          <a:p>
            <a:endParaRPr lang="en-US" dirty="0"/>
          </a:p>
        </p:txBody>
      </p:sp>
      <p:sp>
        <p:nvSpPr>
          <p:cNvPr id="2054" name="Text Box 6"/>
          <p:cNvSpPr txBox="1">
            <a:spLocks noChangeArrowheads="1"/>
          </p:cNvSpPr>
          <p:nvPr/>
        </p:nvSpPr>
        <p:spPr bwMode="auto">
          <a:xfrm>
            <a:off x="1736725" y="3546475"/>
            <a:ext cx="6162675" cy="457200"/>
          </a:xfrm>
          <a:prstGeom prst="rect">
            <a:avLst/>
          </a:prstGeom>
          <a:noFill/>
          <a:ln w="9525">
            <a:noFill/>
            <a:miter lim="800000"/>
            <a:headEnd/>
            <a:tailEnd/>
          </a:ln>
          <a:effectLst/>
        </p:spPr>
        <p:txBody>
          <a:bodyPr wrap="none">
            <a:spAutoFit/>
          </a:bodyPr>
          <a:lstStyle/>
          <a:p>
            <a:r>
              <a:rPr lang="en-US" b="1" i="1" dirty="0"/>
              <a:t>   Was this true in the “Beginning”		No!</a:t>
            </a:r>
          </a:p>
        </p:txBody>
      </p:sp>
      <p:sp>
        <p:nvSpPr>
          <p:cNvPr id="2055" name="Rectangle 7"/>
          <p:cNvSpPr>
            <a:spLocks noChangeArrowheads="1"/>
          </p:cNvSpPr>
          <p:nvPr/>
        </p:nvSpPr>
        <p:spPr bwMode="auto">
          <a:xfrm>
            <a:off x="1752600" y="3505200"/>
            <a:ext cx="6248400" cy="609600"/>
          </a:xfrm>
          <a:prstGeom prst="rect">
            <a:avLst/>
          </a:prstGeom>
          <a:noFill/>
          <a:ln w="9525">
            <a:solidFill>
              <a:schemeClr val="tx1"/>
            </a:solidFill>
            <a:miter lim="800000"/>
            <a:headEnd/>
            <a:tailEnd/>
          </a:ln>
          <a:effectLst/>
        </p:spPr>
        <p:txBody>
          <a:bodyPr wrap="none" anchor="ctr"/>
          <a:lstStyle/>
          <a:p>
            <a:endParaRPr lang="en-US" dirty="0"/>
          </a:p>
        </p:txBody>
      </p:sp>
      <p:sp>
        <p:nvSpPr>
          <p:cNvPr id="2056" name="Text Box 8"/>
          <p:cNvSpPr txBox="1">
            <a:spLocks noChangeArrowheads="1"/>
          </p:cNvSpPr>
          <p:nvPr/>
        </p:nvSpPr>
        <p:spPr bwMode="auto">
          <a:xfrm>
            <a:off x="1828800" y="4267200"/>
            <a:ext cx="6215063" cy="457200"/>
          </a:xfrm>
          <a:prstGeom prst="rect">
            <a:avLst/>
          </a:prstGeom>
          <a:noFill/>
          <a:ln w="9525">
            <a:noFill/>
            <a:miter lim="800000"/>
            <a:headEnd/>
            <a:tailEnd/>
          </a:ln>
          <a:effectLst/>
        </p:spPr>
        <p:txBody>
          <a:bodyPr wrap="none">
            <a:spAutoFit/>
          </a:bodyPr>
          <a:lstStyle/>
          <a:p>
            <a:r>
              <a:rPr lang="en-US" b="1" i="1" dirty="0"/>
              <a:t>Was this true in the “Garden of Eden”?       No!</a:t>
            </a:r>
          </a:p>
        </p:txBody>
      </p:sp>
      <p:sp>
        <p:nvSpPr>
          <p:cNvPr id="2057" name="Text Box 9"/>
          <p:cNvSpPr txBox="1">
            <a:spLocks noChangeArrowheads="1"/>
          </p:cNvSpPr>
          <p:nvPr/>
        </p:nvSpPr>
        <p:spPr bwMode="auto">
          <a:xfrm>
            <a:off x="1752600" y="4876800"/>
            <a:ext cx="6315075" cy="457200"/>
          </a:xfrm>
          <a:prstGeom prst="rect">
            <a:avLst/>
          </a:prstGeom>
          <a:noFill/>
          <a:ln w="9525">
            <a:noFill/>
            <a:miter lim="800000"/>
            <a:headEnd/>
            <a:tailEnd/>
          </a:ln>
          <a:effectLst/>
        </p:spPr>
        <p:txBody>
          <a:bodyPr wrap="none">
            <a:spAutoFit/>
          </a:bodyPr>
          <a:lstStyle/>
          <a:p>
            <a:r>
              <a:rPr lang="en-US" b="1" i="1" dirty="0"/>
              <a:t>Was this true after the Garden of Eden?       Yes!</a:t>
            </a:r>
          </a:p>
        </p:txBody>
      </p:sp>
      <p:sp>
        <p:nvSpPr>
          <p:cNvPr id="2058" name="Rectangle 10"/>
          <p:cNvSpPr>
            <a:spLocks noChangeArrowheads="1"/>
          </p:cNvSpPr>
          <p:nvPr/>
        </p:nvSpPr>
        <p:spPr bwMode="auto">
          <a:xfrm>
            <a:off x="1752600" y="4267200"/>
            <a:ext cx="6324600" cy="457200"/>
          </a:xfrm>
          <a:prstGeom prst="rect">
            <a:avLst/>
          </a:prstGeom>
          <a:noFill/>
          <a:ln w="9525">
            <a:solidFill>
              <a:schemeClr val="tx1"/>
            </a:solidFill>
            <a:miter lim="800000"/>
            <a:headEnd/>
            <a:tailEnd/>
          </a:ln>
          <a:effectLst/>
        </p:spPr>
        <p:txBody>
          <a:bodyPr wrap="none" anchor="ctr"/>
          <a:lstStyle/>
          <a:p>
            <a:endParaRPr lang="en-US" dirty="0"/>
          </a:p>
        </p:txBody>
      </p:sp>
      <p:sp>
        <p:nvSpPr>
          <p:cNvPr id="2059" name="Rectangle 11"/>
          <p:cNvSpPr>
            <a:spLocks noChangeArrowheads="1"/>
          </p:cNvSpPr>
          <p:nvPr/>
        </p:nvSpPr>
        <p:spPr bwMode="auto">
          <a:xfrm>
            <a:off x="1752600" y="4876800"/>
            <a:ext cx="6324600" cy="533400"/>
          </a:xfrm>
          <a:prstGeom prst="rect">
            <a:avLst/>
          </a:prstGeom>
          <a:noFill/>
          <a:ln w="9525">
            <a:solidFill>
              <a:schemeClr val="tx1"/>
            </a:solidFill>
            <a:miter lim="800000"/>
            <a:headEnd/>
            <a:tailEnd/>
          </a:ln>
          <a:effectLst/>
        </p:spPr>
        <p:txBody>
          <a:bodyPr wrap="none" anchor="ctr"/>
          <a:lstStyle/>
          <a:p>
            <a:endParaRPr lang="en-US" dirty="0"/>
          </a:p>
        </p:txBody>
      </p:sp>
      <p:pic>
        <p:nvPicPr>
          <p:cNvPr id="2060" name="Picture 12" descr="C:\Program Files\Common Files\Microsoft Shared\Clipart\cagcat50\BD07175_.WMF"/>
          <p:cNvPicPr>
            <a:picLocks noChangeAspect="1" noChangeArrowheads="1"/>
          </p:cNvPicPr>
          <p:nvPr/>
        </p:nvPicPr>
        <p:blipFill>
          <a:blip r:embed="rId2" cstate="print"/>
          <a:srcRect/>
          <a:stretch>
            <a:fillRect/>
          </a:stretch>
        </p:blipFill>
        <p:spPr bwMode="auto">
          <a:xfrm>
            <a:off x="609600" y="5410200"/>
            <a:ext cx="1849438" cy="1222375"/>
          </a:xfrm>
          <a:prstGeom prst="rect">
            <a:avLst/>
          </a:prstGeom>
          <a:noFill/>
        </p:spPr>
      </p:pic>
      <p:sp>
        <p:nvSpPr>
          <p:cNvPr id="13" name="TextBox 12"/>
          <p:cNvSpPr txBox="1"/>
          <p:nvPr/>
        </p:nvSpPr>
        <p:spPr>
          <a:xfrm>
            <a:off x="2752284" y="5867400"/>
            <a:ext cx="4562916" cy="584775"/>
          </a:xfrm>
          <a:prstGeom prst="rect">
            <a:avLst/>
          </a:prstGeom>
          <a:noFill/>
        </p:spPr>
        <p:txBody>
          <a:bodyPr wrap="none" rtlCol="0">
            <a:spAutoFit/>
          </a:bodyPr>
          <a:lstStyle/>
          <a:p>
            <a:r>
              <a:rPr lang="en-US" sz="1600" b="1" dirty="0" smtClean="0">
                <a:solidFill>
                  <a:srgbClr val="7030A0"/>
                </a:solidFill>
              </a:rPr>
              <a:t>Note: Normal wear and tear is not part of </a:t>
            </a:r>
          </a:p>
          <a:p>
            <a:r>
              <a:rPr lang="en-US" sz="1600" b="1" dirty="0" smtClean="0">
                <a:solidFill>
                  <a:srgbClr val="7030A0"/>
                </a:solidFill>
              </a:rPr>
              <a:t>the Second Law, neither is friction (that is a force)</a:t>
            </a:r>
            <a:endParaRPr lang="en-US" sz="1600" b="1" dirty="0">
              <a:solidFill>
                <a:srgbClr val="7030A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28600"/>
            <a:ext cx="7772400" cy="1143000"/>
          </a:xfrm>
        </p:spPr>
        <p:txBody>
          <a:bodyPr/>
          <a:lstStyle/>
          <a:p>
            <a:r>
              <a:rPr lang="en-US" sz="3600" b="1" u="sng" dirty="0">
                <a:solidFill>
                  <a:srgbClr val="FF0000"/>
                </a:solidFill>
              </a:rPr>
              <a:t>Reliability Engineering</a:t>
            </a:r>
            <a:r>
              <a:rPr lang="en-US" sz="3600" b="1" dirty="0">
                <a:solidFill>
                  <a:srgbClr val="FF0000"/>
                </a:solidFill>
              </a:rPr>
              <a:t> and </a:t>
            </a:r>
            <a:br>
              <a:rPr lang="en-US" sz="3600" b="1" dirty="0">
                <a:solidFill>
                  <a:srgbClr val="FF0000"/>
                </a:solidFill>
              </a:rPr>
            </a:br>
            <a:r>
              <a:rPr lang="en-US" sz="3600" b="1" dirty="0">
                <a:solidFill>
                  <a:srgbClr val="FF0000"/>
                </a:solidFill>
              </a:rPr>
              <a:t>the </a:t>
            </a:r>
            <a:r>
              <a:rPr lang="en-US" sz="3600" b="1" u="sng" dirty="0">
                <a:solidFill>
                  <a:srgbClr val="FF0000"/>
                </a:solidFill>
              </a:rPr>
              <a:t>Bible</a:t>
            </a:r>
          </a:p>
        </p:txBody>
      </p:sp>
      <p:sp>
        <p:nvSpPr>
          <p:cNvPr id="2051" name="Rectangle 3"/>
          <p:cNvSpPr>
            <a:spLocks noGrp="1" noChangeArrowheads="1"/>
          </p:cNvSpPr>
          <p:nvPr>
            <p:ph type="body" sz="half" idx="1"/>
          </p:nvPr>
        </p:nvSpPr>
        <p:spPr>
          <a:xfrm>
            <a:off x="5334000" y="1371600"/>
            <a:ext cx="3810000" cy="4800600"/>
          </a:xfrm>
        </p:spPr>
        <p:txBody>
          <a:bodyPr/>
          <a:lstStyle/>
          <a:p>
            <a:r>
              <a:rPr lang="en-US" sz="2400" b="1" i="1" dirty="0">
                <a:solidFill>
                  <a:srgbClr val="3333FF"/>
                </a:solidFill>
              </a:rPr>
              <a:t>The Science and Discipline of Failure Management and Prevention</a:t>
            </a:r>
          </a:p>
          <a:p>
            <a:r>
              <a:rPr lang="en-US" sz="2400" b="1" i="1" dirty="0">
                <a:solidFill>
                  <a:srgbClr val="3333FF"/>
                </a:solidFill>
              </a:rPr>
              <a:t>Includes Failure Analysis, Design and </a:t>
            </a:r>
            <a:r>
              <a:rPr lang="en-US" sz="2400" b="1" i="1" dirty="0">
                <a:solidFill>
                  <a:srgbClr val="7030A0"/>
                </a:solidFill>
              </a:rPr>
              <a:t>Testing</a:t>
            </a:r>
          </a:p>
          <a:p>
            <a:r>
              <a:rPr lang="en-US" sz="2400" b="1" i="1" dirty="0">
                <a:solidFill>
                  <a:srgbClr val="3333FF"/>
                </a:solidFill>
              </a:rPr>
              <a:t>Analysis includes Predictions and Risk Assessments</a:t>
            </a:r>
          </a:p>
          <a:p>
            <a:r>
              <a:rPr lang="en-US" sz="2400" b="1" i="1" dirty="0" smtClean="0">
                <a:solidFill>
                  <a:srgbClr val="3333FF"/>
                </a:solidFill>
              </a:rPr>
              <a:t>Includes effects </a:t>
            </a:r>
            <a:r>
              <a:rPr lang="en-US" sz="2400" b="1" i="1" dirty="0">
                <a:solidFill>
                  <a:srgbClr val="3333FF"/>
                </a:solidFill>
              </a:rPr>
              <a:t>of Entropy </a:t>
            </a:r>
            <a:r>
              <a:rPr lang="en-US" sz="2400" b="1" i="1" dirty="0" smtClean="0">
                <a:solidFill>
                  <a:srgbClr val="3333FF"/>
                </a:solidFill>
              </a:rPr>
              <a:t>&amp; </a:t>
            </a:r>
            <a:r>
              <a:rPr lang="en-US" sz="2400" b="1" i="1" dirty="0">
                <a:solidFill>
                  <a:srgbClr val="3333FF"/>
                </a:solidFill>
              </a:rPr>
              <a:t>Second Law</a:t>
            </a:r>
          </a:p>
        </p:txBody>
      </p:sp>
      <p:pic>
        <p:nvPicPr>
          <p:cNvPr id="2053" name="Picture 5" descr="D:\CLIPART\POWERPNT\Archery.wmf"/>
          <p:cNvPicPr>
            <a:picLocks noGrp="1" noChangeAspect="1" noChangeArrowheads="1"/>
          </p:cNvPicPr>
          <p:nvPr>
            <p:ph type="clipArt" sz="half" idx="2"/>
          </p:nvPr>
        </p:nvPicPr>
        <p:blipFill>
          <a:blip r:embed="rId2" cstate="print"/>
          <a:srcRect/>
          <a:stretch>
            <a:fillRect/>
          </a:stretch>
        </p:blipFill>
        <p:spPr>
          <a:xfrm>
            <a:off x="304800" y="1981200"/>
            <a:ext cx="2147888" cy="3581400"/>
          </a:xfrm>
        </p:spPr>
      </p:pic>
      <p:sp>
        <p:nvSpPr>
          <p:cNvPr id="2054" name="Text Box 6"/>
          <p:cNvSpPr txBox="1">
            <a:spLocks noChangeArrowheads="1"/>
          </p:cNvSpPr>
          <p:nvPr/>
        </p:nvSpPr>
        <p:spPr bwMode="auto">
          <a:xfrm>
            <a:off x="2438400" y="2667000"/>
            <a:ext cx="3021013" cy="2225675"/>
          </a:xfrm>
          <a:prstGeom prst="rect">
            <a:avLst/>
          </a:prstGeom>
          <a:noFill/>
          <a:ln w="9525">
            <a:noFill/>
            <a:miter lim="800000"/>
            <a:headEnd/>
            <a:tailEnd/>
          </a:ln>
          <a:effectLst/>
        </p:spPr>
        <p:txBody>
          <a:bodyPr wrap="none">
            <a:spAutoFit/>
          </a:bodyPr>
          <a:lstStyle/>
          <a:p>
            <a:pPr>
              <a:buFontTx/>
              <a:buChar char="•"/>
            </a:pPr>
            <a:r>
              <a:rPr lang="en-US" sz="2000" b="1" dirty="0"/>
              <a:t> </a:t>
            </a:r>
            <a:r>
              <a:rPr lang="en-US" sz="2000" b="1" dirty="0">
                <a:solidFill>
                  <a:srgbClr val="339933"/>
                </a:solidFill>
              </a:rPr>
              <a:t>The Genesis Fall of man </a:t>
            </a:r>
          </a:p>
          <a:p>
            <a:pPr>
              <a:buFontTx/>
              <a:buChar char="•"/>
            </a:pPr>
            <a:r>
              <a:rPr lang="en-US" sz="2000" b="1" dirty="0">
                <a:solidFill>
                  <a:srgbClr val="339933"/>
                </a:solidFill>
              </a:rPr>
              <a:t> Thermodynamics</a:t>
            </a:r>
          </a:p>
          <a:p>
            <a:pPr>
              <a:buFontTx/>
              <a:buChar char="•"/>
            </a:pPr>
            <a:r>
              <a:rPr lang="en-US" sz="2000" b="1" dirty="0">
                <a:solidFill>
                  <a:srgbClr val="339933"/>
                </a:solidFill>
              </a:rPr>
              <a:t> Statistical Mechanics</a:t>
            </a:r>
          </a:p>
          <a:p>
            <a:pPr>
              <a:buFontTx/>
              <a:buChar char="•"/>
            </a:pPr>
            <a:r>
              <a:rPr lang="en-US" sz="2000" b="1" dirty="0">
                <a:solidFill>
                  <a:srgbClr val="339933"/>
                </a:solidFill>
              </a:rPr>
              <a:t> Entropy</a:t>
            </a:r>
          </a:p>
          <a:p>
            <a:pPr>
              <a:buFontTx/>
              <a:buChar char="•"/>
            </a:pPr>
            <a:r>
              <a:rPr lang="en-US" sz="2000" b="1" dirty="0">
                <a:solidFill>
                  <a:srgbClr val="339933"/>
                </a:solidFill>
              </a:rPr>
              <a:t> Failures</a:t>
            </a:r>
          </a:p>
          <a:p>
            <a:pPr>
              <a:buFontTx/>
              <a:buChar char="•"/>
            </a:pPr>
            <a:r>
              <a:rPr lang="en-US" sz="2000" b="1" dirty="0">
                <a:solidFill>
                  <a:srgbClr val="339933"/>
                </a:solidFill>
              </a:rPr>
              <a:t> Useful Life</a:t>
            </a:r>
          </a:p>
          <a:p>
            <a:endParaRPr lang="en-US" sz="2000" b="1" dirty="0">
              <a:solidFill>
                <a:srgbClr val="339933"/>
              </a:solidFill>
            </a:endParaRPr>
          </a:p>
        </p:txBody>
      </p:sp>
      <p:sp>
        <p:nvSpPr>
          <p:cNvPr id="2055" name="Line 7"/>
          <p:cNvSpPr>
            <a:spLocks noChangeShapeType="1"/>
          </p:cNvSpPr>
          <p:nvPr/>
        </p:nvSpPr>
        <p:spPr bwMode="auto">
          <a:xfrm>
            <a:off x="3657600" y="3810000"/>
            <a:ext cx="1752600" cy="1600200"/>
          </a:xfrm>
          <a:prstGeom prst="line">
            <a:avLst/>
          </a:prstGeom>
          <a:noFill/>
          <a:ln w="57150">
            <a:solidFill>
              <a:schemeClr val="tx1"/>
            </a:solidFill>
            <a:round/>
            <a:headEnd/>
            <a:tailEnd type="triangle" w="med" len="med"/>
          </a:ln>
          <a:effectLst/>
        </p:spPr>
        <p:txBody>
          <a:bodyPr/>
          <a:lstStyle/>
          <a:p>
            <a:endParaRPr lang="en-US" dirty="0"/>
          </a:p>
        </p:txBody>
      </p:sp>
      <p:sp>
        <p:nvSpPr>
          <p:cNvPr id="2056" name="Line 8"/>
          <p:cNvSpPr>
            <a:spLocks noChangeShapeType="1"/>
          </p:cNvSpPr>
          <p:nvPr/>
        </p:nvSpPr>
        <p:spPr bwMode="auto">
          <a:xfrm flipH="1">
            <a:off x="2667000" y="1295400"/>
            <a:ext cx="1905000" cy="1371600"/>
          </a:xfrm>
          <a:prstGeom prst="line">
            <a:avLst/>
          </a:prstGeom>
          <a:noFill/>
          <a:ln w="38100">
            <a:solidFill>
              <a:schemeClr val="tx1"/>
            </a:solidFill>
            <a:prstDash val="sysDot"/>
            <a:round/>
            <a:headEnd/>
            <a:tailEnd type="triangle" w="med" len="med"/>
          </a:ln>
          <a:effectLst/>
        </p:spPr>
        <p:txBody>
          <a:bodyPr/>
          <a:lstStyle/>
          <a:p>
            <a:endParaRPr lang="en-US" dirty="0"/>
          </a:p>
        </p:txBody>
      </p:sp>
      <p:sp>
        <p:nvSpPr>
          <p:cNvPr id="2057" name="Line 9"/>
          <p:cNvSpPr>
            <a:spLocks noChangeShapeType="1"/>
          </p:cNvSpPr>
          <p:nvPr/>
        </p:nvSpPr>
        <p:spPr bwMode="auto">
          <a:xfrm>
            <a:off x="5181600" y="762000"/>
            <a:ext cx="1219200" cy="685800"/>
          </a:xfrm>
          <a:prstGeom prst="line">
            <a:avLst/>
          </a:prstGeom>
          <a:noFill/>
          <a:ln w="38100" cap="rnd">
            <a:solidFill>
              <a:schemeClr val="tx1"/>
            </a:solidFill>
            <a:prstDash val="sysDot"/>
            <a:round/>
            <a:headEnd/>
            <a:tailEnd type="triangle" w="med" len="med"/>
          </a:ln>
          <a:effectLst/>
        </p:spPr>
        <p:txBody>
          <a:bodyPr/>
          <a:lstStyle/>
          <a:p>
            <a:endParaRPr lang="en-US" dirty="0"/>
          </a:p>
        </p:txBody>
      </p:sp>
      <p:sp>
        <p:nvSpPr>
          <p:cNvPr id="9" name="Line 7"/>
          <p:cNvSpPr>
            <a:spLocks noChangeShapeType="1"/>
          </p:cNvSpPr>
          <p:nvPr/>
        </p:nvSpPr>
        <p:spPr bwMode="auto">
          <a:xfrm flipV="1">
            <a:off x="3657600" y="3352800"/>
            <a:ext cx="1981200" cy="762000"/>
          </a:xfrm>
          <a:prstGeom prst="line">
            <a:avLst/>
          </a:prstGeom>
          <a:noFill/>
          <a:ln w="57150">
            <a:solidFill>
              <a:schemeClr val="tx1"/>
            </a:solidFill>
            <a:round/>
            <a:headEnd/>
            <a:tailEnd type="triangle" w="med" len="med"/>
          </a:ln>
          <a:effectLst/>
        </p:spPr>
        <p:txBody>
          <a:bodyPr/>
          <a:lstStyle/>
          <a:p>
            <a:endParaRPr lang="en-US" dirty="0"/>
          </a:p>
        </p:txBody>
      </p:sp>
      <p:sp>
        <p:nvSpPr>
          <p:cNvPr id="10" name="TextBox 9"/>
          <p:cNvSpPr txBox="1"/>
          <p:nvPr/>
        </p:nvSpPr>
        <p:spPr>
          <a:xfrm>
            <a:off x="838200" y="6172200"/>
            <a:ext cx="6532558" cy="584775"/>
          </a:xfrm>
          <a:prstGeom prst="rect">
            <a:avLst/>
          </a:prstGeom>
          <a:noFill/>
        </p:spPr>
        <p:txBody>
          <a:bodyPr wrap="none" rtlCol="0">
            <a:spAutoFit/>
          </a:bodyPr>
          <a:lstStyle/>
          <a:p>
            <a:r>
              <a:rPr lang="en-US" sz="1600" b="1" dirty="0" smtClean="0">
                <a:solidFill>
                  <a:schemeClr val="accent1">
                    <a:lumMod val="75000"/>
                  </a:schemeClr>
                </a:solidFill>
              </a:rPr>
              <a:t>Useful life </a:t>
            </a:r>
            <a:r>
              <a:rPr lang="en-US" sz="1600" dirty="0" smtClean="0"/>
              <a:t>is the</a:t>
            </a:r>
            <a:r>
              <a:rPr lang="en-US" sz="1600" u="sng" dirty="0" smtClean="0"/>
              <a:t> time </a:t>
            </a:r>
            <a:r>
              <a:rPr lang="en-US" sz="1600" dirty="0" smtClean="0"/>
              <a:t>from initial production (new) to</a:t>
            </a:r>
          </a:p>
          <a:p>
            <a:r>
              <a:rPr lang="en-US" sz="1600" dirty="0" smtClean="0"/>
              <a:t> the time when the system has critical loss of function (worn out or “death”)  </a:t>
            </a:r>
            <a:endParaRPr lang="en-US" sz="1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804695" y="381000"/>
            <a:ext cx="4672305" cy="461665"/>
          </a:xfrm>
          <a:prstGeom prst="rect">
            <a:avLst/>
          </a:prstGeom>
          <a:noFill/>
        </p:spPr>
        <p:txBody>
          <a:bodyPr wrap="none" rtlCol="0">
            <a:spAutoFit/>
          </a:bodyPr>
          <a:lstStyle/>
          <a:p>
            <a:r>
              <a:rPr lang="en-US" b="1" dirty="0" smtClean="0">
                <a:solidFill>
                  <a:srgbClr val="CC0099"/>
                </a:solidFill>
              </a:rPr>
              <a:t>What was life like before the Fall?</a:t>
            </a:r>
            <a:endParaRPr lang="en-US" b="1" dirty="0">
              <a:solidFill>
                <a:srgbClr val="CC0099"/>
              </a:solidFill>
            </a:endParaRPr>
          </a:p>
        </p:txBody>
      </p:sp>
      <p:sp>
        <p:nvSpPr>
          <p:cNvPr id="8" name="TextBox 7"/>
          <p:cNvSpPr txBox="1"/>
          <p:nvPr/>
        </p:nvSpPr>
        <p:spPr>
          <a:xfrm>
            <a:off x="838200" y="1219200"/>
            <a:ext cx="7696199" cy="4616648"/>
          </a:xfrm>
          <a:prstGeom prst="rect">
            <a:avLst/>
          </a:prstGeom>
          <a:noFill/>
        </p:spPr>
        <p:txBody>
          <a:bodyPr wrap="square" rtlCol="0">
            <a:spAutoFit/>
          </a:bodyPr>
          <a:lstStyle/>
          <a:p>
            <a:pPr>
              <a:buFont typeface="Arial" pitchFamily="34" charset="0"/>
              <a:buChar char="•"/>
            </a:pPr>
            <a:r>
              <a:rPr lang="en-US" sz="1800" dirty="0" smtClean="0"/>
              <a:t>  The amount of work (energy</a:t>
            </a:r>
            <a:r>
              <a:rPr lang="en-US" sz="1800" dirty="0" smtClean="0">
                <a:sym typeface="Wingdings"/>
              </a:rPr>
              <a:t></a:t>
            </a:r>
            <a:r>
              <a:rPr lang="en-US" sz="1800" dirty="0" smtClean="0"/>
              <a:t> </a:t>
            </a:r>
            <a:r>
              <a:rPr lang="en-US" sz="1800" b="1" dirty="0" smtClean="0">
                <a:sym typeface="Symbol"/>
              </a:rPr>
              <a:t></a:t>
            </a:r>
            <a:r>
              <a:rPr lang="en-US" sz="1800" b="1" dirty="0" smtClean="0"/>
              <a:t>Q</a:t>
            </a:r>
            <a:r>
              <a:rPr lang="en-US" sz="1800" dirty="0" smtClean="0"/>
              <a:t>(heat) = </a:t>
            </a:r>
            <a:r>
              <a:rPr lang="en-US" sz="1800" dirty="0" smtClean="0">
                <a:sym typeface="Symbol"/>
              </a:rPr>
              <a:t></a:t>
            </a:r>
            <a:r>
              <a:rPr lang="en-US" sz="1800" dirty="0" smtClean="0"/>
              <a:t>W(work) = </a:t>
            </a:r>
            <a:r>
              <a:rPr lang="en-US" sz="1800" dirty="0" smtClean="0">
                <a:sym typeface="Symbol"/>
              </a:rPr>
              <a:t></a:t>
            </a:r>
            <a:r>
              <a:rPr lang="en-US" sz="1800" dirty="0" smtClean="0"/>
              <a:t>(Pressure * Volume))   expended to a system would be available to extract back out.  </a:t>
            </a:r>
            <a:r>
              <a:rPr lang="en-US" sz="1800" i="1" dirty="0" smtClean="0"/>
              <a:t>All systems would have 100% efficiency (or nearly so)</a:t>
            </a:r>
          </a:p>
          <a:p>
            <a:pPr>
              <a:buFont typeface="Arial" pitchFamily="34" charset="0"/>
              <a:buChar char="•"/>
            </a:pPr>
            <a:r>
              <a:rPr lang="en-US" sz="1800" i="1" dirty="0" smtClean="0">
                <a:sym typeface="Symbol"/>
              </a:rPr>
              <a:t>  </a:t>
            </a:r>
            <a:r>
              <a:rPr lang="en-US" sz="1800" b="1" dirty="0" smtClean="0">
                <a:sym typeface="Symbol"/>
              </a:rPr>
              <a:t></a:t>
            </a:r>
            <a:r>
              <a:rPr lang="en-US" sz="1800" b="1" dirty="0" smtClean="0"/>
              <a:t>S</a:t>
            </a:r>
            <a:r>
              <a:rPr lang="en-US" sz="1800" dirty="0" smtClean="0"/>
              <a:t> (entropy) could still be negative or positive value due to disorder and lower energy states, but also could be zero change in many processes. </a:t>
            </a:r>
          </a:p>
          <a:p>
            <a:pPr>
              <a:buFont typeface="Arial" pitchFamily="34" charset="0"/>
              <a:buChar char="•"/>
            </a:pPr>
            <a:r>
              <a:rPr lang="en-US" sz="1800" dirty="0" smtClean="0"/>
              <a:t>  A manufacturer could design, build and sell appliances to everybody and then they would either go out of business or design something else.  Spare parts suppliers would have essentially no market.  </a:t>
            </a:r>
            <a:r>
              <a:rPr lang="en-US" sz="1800" i="1" dirty="0" smtClean="0"/>
              <a:t>This is because there would be no failures of products due to the Second Law.</a:t>
            </a:r>
            <a:r>
              <a:rPr lang="en-US" sz="1800" dirty="0" smtClean="0"/>
              <a:t>  Deliberate damage may occur. Or failures due to poor designs could still happen. </a:t>
            </a:r>
          </a:p>
          <a:p>
            <a:pPr>
              <a:buFont typeface="Arial" pitchFamily="34" charset="0"/>
              <a:buChar char="•"/>
            </a:pPr>
            <a:r>
              <a:rPr lang="en-US" sz="1800" dirty="0" smtClean="0"/>
              <a:t>  Transistors and microchips would never wear out. (Organized structure of the atoms;  The n-p-n (or p-n-p) junctions would never dissipate over time as they do now.  Electronic equipment would only have quality control type failures.)</a:t>
            </a:r>
          </a:p>
          <a:p>
            <a:pPr>
              <a:buFont typeface="Arial" pitchFamily="34" charset="0"/>
              <a:buChar char="•"/>
            </a:pPr>
            <a:r>
              <a:rPr lang="en-US" sz="1800" dirty="0" smtClean="0"/>
              <a:t>  Clothing and shoes stores and manufacturers would run out of customers to sell to, except for new designs and styles.</a:t>
            </a:r>
          </a:p>
          <a:p>
            <a:endParaRPr lang="en-US" dirty="0"/>
          </a:p>
        </p:txBody>
      </p:sp>
      <p:pic>
        <p:nvPicPr>
          <p:cNvPr id="4" name="Picture 4" descr="C:\Program Files\Microsoft Office\Clipart\Education\AN00029_.WMF"/>
          <p:cNvPicPr>
            <a:picLocks noChangeAspect="1" noChangeArrowheads="1"/>
          </p:cNvPicPr>
          <p:nvPr/>
        </p:nvPicPr>
        <p:blipFill>
          <a:blip r:embed="rId2" cstate="print"/>
          <a:srcRect/>
          <a:stretch>
            <a:fillRect/>
          </a:stretch>
        </p:blipFill>
        <p:spPr bwMode="auto">
          <a:xfrm>
            <a:off x="7455969" y="5257800"/>
            <a:ext cx="1002231" cy="8763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685800" y="914400"/>
            <a:ext cx="8077200" cy="5791200"/>
          </a:xfrm>
        </p:spPr>
        <p:txBody>
          <a:bodyPr/>
          <a:lstStyle/>
          <a:p>
            <a:r>
              <a:rPr lang="en-US" sz="1800" dirty="0" smtClean="0"/>
              <a:t>Buy a new car and you </a:t>
            </a:r>
            <a:r>
              <a:rPr lang="en-US" sz="1800" b="1" i="1" dirty="0" smtClean="0"/>
              <a:t>wouldn’t need a warranty</a:t>
            </a:r>
            <a:r>
              <a:rPr lang="en-US" sz="1800" dirty="0" smtClean="0"/>
              <a:t> and it will last your lifetime.</a:t>
            </a:r>
          </a:p>
          <a:p>
            <a:r>
              <a:rPr lang="en-US" sz="1800" dirty="0" smtClean="0"/>
              <a:t>Plant a garden and the </a:t>
            </a:r>
            <a:r>
              <a:rPr lang="en-US" sz="1800" b="1" i="1" dirty="0" smtClean="0"/>
              <a:t>yield of produce will be more than 100%</a:t>
            </a:r>
            <a:r>
              <a:rPr lang="en-US" sz="1800" dirty="0" smtClean="0"/>
              <a:t>, assuming you don’t feed the bugs and such. Weeds will have to grow with their own water and food.</a:t>
            </a:r>
          </a:p>
          <a:p>
            <a:r>
              <a:rPr lang="en-US" sz="1800" b="1" i="1" dirty="0" smtClean="0"/>
              <a:t>Perpetual motion machines </a:t>
            </a:r>
            <a:r>
              <a:rPr lang="en-US" sz="1800" dirty="0" smtClean="0"/>
              <a:t>would be possible, until you try to extract work from it, then it would eventually use up the energy content. (</a:t>
            </a:r>
            <a:r>
              <a:rPr lang="en-US" sz="1800" i="1" dirty="0" smtClean="0"/>
              <a:t>Superconductors are sort of there already, if the temperature is kept cold enough.</a:t>
            </a:r>
            <a:r>
              <a:rPr lang="en-US" sz="1800" dirty="0" smtClean="0"/>
              <a:t>)</a:t>
            </a:r>
          </a:p>
          <a:p>
            <a:r>
              <a:rPr lang="en-US" sz="1800" dirty="0" smtClean="0"/>
              <a:t>Fractals might no longer be possible. (</a:t>
            </a:r>
            <a:r>
              <a:rPr lang="en-US" sz="1800" i="1" dirty="0" smtClean="0"/>
              <a:t>Assuming the chaos theory is correct! Which it probably isn’t)</a:t>
            </a:r>
            <a:endParaRPr lang="en-US" sz="1800" dirty="0" smtClean="0"/>
          </a:p>
          <a:p>
            <a:r>
              <a:rPr lang="en-US" sz="1800" dirty="0" smtClean="0"/>
              <a:t>A </a:t>
            </a:r>
            <a:r>
              <a:rPr lang="en-US" sz="1800" b="1" i="1" dirty="0" smtClean="0"/>
              <a:t>Steam locomotive train may have near 100% efficiency </a:t>
            </a:r>
            <a:r>
              <a:rPr lang="en-US" sz="1800" dirty="0" smtClean="0"/>
              <a:t>instead of the barely 10-15%.</a:t>
            </a:r>
          </a:p>
          <a:p>
            <a:r>
              <a:rPr lang="en-US" sz="1800" dirty="0" smtClean="0"/>
              <a:t>An electrical transformer (converts voltage to higher or lower values) is nearly 100% efficiency now, but then most systems will be also at this level.</a:t>
            </a:r>
          </a:p>
          <a:p>
            <a:r>
              <a:rPr lang="en-US" sz="1800" dirty="0" smtClean="0"/>
              <a:t>My </a:t>
            </a:r>
            <a:r>
              <a:rPr lang="en-US" sz="1800" b="1" i="1" dirty="0" smtClean="0"/>
              <a:t>computer will most likely never fail.</a:t>
            </a:r>
            <a:r>
              <a:rPr lang="en-US" sz="1800" dirty="0" smtClean="0"/>
              <a:t>  Microsoft will probably go out of business once everyone has the latest greatest designs of hardware and software.</a:t>
            </a:r>
          </a:p>
          <a:p>
            <a:r>
              <a:rPr lang="en-US" sz="1800" dirty="0" smtClean="0"/>
              <a:t>Not much will be wasted.  </a:t>
            </a:r>
            <a:r>
              <a:rPr lang="en-US" sz="1800" b="1" i="1" dirty="0" smtClean="0"/>
              <a:t>Everything can be used over and over</a:t>
            </a:r>
            <a:r>
              <a:rPr lang="en-US" sz="1800" dirty="0" smtClean="0"/>
              <a:t>, unless we destroy it somehow.</a:t>
            </a:r>
          </a:p>
          <a:p>
            <a:r>
              <a:rPr lang="en-US" sz="1800" dirty="0" smtClean="0"/>
              <a:t>Some previously irreversible processes could now be reversible.</a:t>
            </a:r>
          </a:p>
          <a:p>
            <a:endParaRPr lang="en-US" dirty="0"/>
          </a:p>
        </p:txBody>
      </p:sp>
      <p:sp>
        <p:nvSpPr>
          <p:cNvPr id="5" name="TextBox 4"/>
          <p:cNvSpPr txBox="1"/>
          <p:nvPr/>
        </p:nvSpPr>
        <p:spPr>
          <a:xfrm>
            <a:off x="1888796" y="381000"/>
            <a:ext cx="4512004" cy="830997"/>
          </a:xfrm>
          <a:prstGeom prst="rect">
            <a:avLst/>
          </a:prstGeom>
          <a:noFill/>
        </p:spPr>
        <p:txBody>
          <a:bodyPr wrap="none" rtlCol="0">
            <a:spAutoFit/>
          </a:bodyPr>
          <a:lstStyle/>
          <a:p>
            <a:r>
              <a:rPr lang="en-US" b="1" dirty="0" smtClean="0">
                <a:solidFill>
                  <a:srgbClr val="CC0099"/>
                </a:solidFill>
              </a:rPr>
              <a:t>Before the Fall?  Continued…….</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1219200" y="457200"/>
            <a:ext cx="7086600" cy="822325"/>
          </a:xfrm>
          <a:prstGeom prst="rect">
            <a:avLst/>
          </a:prstGeom>
          <a:noFill/>
          <a:ln w="9525">
            <a:noFill/>
            <a:miter lim="800000"/>
            <a:headEnd/>
            <a:tailEnd/>
          </a:ln>
          <a:effectLst/>
        </p:spPr>
        <p:txBody>
          <a:bodyPr>
            <a:spAutoFit/>
          </a:bodyPr>
          <a:lstStyle/>
          <a:p>
            <a:r>
              <a:rPr lang="en-US" b="1" i="1" dirty="0">
                <a:solidFill>
                  <a:srgbClr val="FF0000"/>
                </a:solidFill>
              </a:rPr>
              <a:t>Why did God subject the Universe to bondage just because Adam and Eve disobeyed the commandment?</a:t>
            </a:r>
          </a:p>
        </p:txBody>
      </p:sp>
      <p:pic>
        <p:nvPicPr>
          <p:cNvPr id="2051" name="Picture 3" descr="C:\Program Files\Common Files\Microsoft Shared\Clipart\cagcat50\BD07175_.WMF"/>
          <p:cNvPicPr>
            <a:picLocks noChangeAspect="1" noChangeArrowheads="1"/>
          </p:cNvPicPr>
          <p:nvPr/>
        </p:nvPicPr>
        <p:blipFill>
          <a:blip r:embed="rId2" cstate="print"/>
          <a:srcRect/>
          <a:stretch>
            <a:fillRect/>
          </a:stretch>
        </p:blipFill>
        <p:spPr bwMode="auto">
          <a:xfrm>
            <a:off x="3200400" y="1447800"/>
            <a:ext cx="2971800" cy="1963738"/>
          </a:xfrm>
          <a:prstGeom prst="rect">
            <a:avLst/>
          </a:prstGeom>
          <a:noFill/>
        </p:spPr>
      </p:pic>
      <p:sp>
        <p:nvSpPr>
          <p:cNvPr id="2052" name="Text Box 4"/>
          <p:cNvSpPr txBox="1">
            <a:spLocks noChangeArrowheads="1"/>
          </p:cNvSpPr>
          <p:nvPr/>
        </p:nvSpPr>
        <p:spPr bwMode="auto">
          <a:xfrm>
            <a:off x="5394325" y="2017713"/>
            <a:ext cx="617538" cy="274637"/>
          </a:xfrm>
          <a:prstGeom prst="rect">
            <a:avLst/>
          </a:prstGeom>
          <a:noFill/>
          <a:ln w="9525">
            <a:noFill/>
            <a:miter lim="800000"/>
            <a:headEnd/>
            <a:tailEnd/>
          </a:ln>
          <a:effectLst/>
        </p:spPr>
        <p:txBody>
          <a:bodyPr wrap="none">
            <a:spAutoFit/>
          </a:bodyPr>
          <a:lstStyle/>
          <a:p>
            <a:r>
              <a:rPr lang="en-US" sz="1200" b="1" dirty="0"/>
              <a:t>failure</a:t>
            </a:r>
          </a:p>
        </p:txBody>
      </p:sp>
      <p:sp>
        <p:nvSpPr>
          <p:cNvPr id="2053" name="Text Box 5"/>
          <p:cNvSpPr txBox="1">
            <a:spLocks noChangeArrowheads="1"/>
          </p:cNvSpPr>
          <p:nvPr/>
        </p:nvSpPr>
        <p:spPr bwMode="auto">
          <a:xfrm>
            <a:off x="3336925" y="2322513"/>
            <a:ext cx="617538" cy="274637"/>
          </a:xfrm>
          <a:prstGeom prst="rect">
            <a:avLst/>
          </a:prstGeom>
          <a:noFill/>
          <a:ln w="9525">
            <a:noFill/>
            <a:miter lim="800000"/>
            <a:headEnd/>
            <a:tailEnd/>
          </a:ln>
          <a:effectLst/>
        </p:spPr>
        <p:txBody>
          <a:bodyPr wrap="none">
            <a:spAutoFit/>
          </a:bodyPr>
          <a:lstStyle/>
          <a:p>
            <a:r>
              <a:rPr lang="en-US" sz="1200" b="1" dirty="0"/>
              <a:t>failure</a:t>
            </a:r>
          </a:p>
        </p:txBody>
      </p:sp>
      <p:sp>
        <p:nvSpPr>
          <p:cNvPr id="2054" name="Text Box 6"/>
          <p:cNvSpPr txBox="1">
            <a:spLocks noChangeArrowheads="1"/>
          </p:cNvSpPr>
          <p:nvPr/>
        </p:nvSpPr>
        <p:spPr bwMode="auto">
          <a:xfrm>
            <a:off x="4708525" y="1560513"/>
            <a:ext cx="617538" cy="274637"/>
          </a:xfrm>
          <a:prstGeom prst="rect">
            <a:avLst/>
          </a:prstGeom>
          <a:noFill/>
          <a:ln w="9525">
            <a:noFill/>
            <a:miter lim="800000"/>
            <a:headEnd/>
            <a:tailEnd/>
          </a:ln>
          <a:effectLst/>
        </p:spPr>
        <p:txBody>
          <a:bodyPr wrap="none">
            <a:spAutoFit/>
          </a:bodyPr>
          <a:lstStyle/>
          <a:p>
            <a:r>
              <a:rPr lang="en-US" sz="1200" b="1" dirty="0"/>
              <a:t>failure</a:t>
            </a:r>
          </a:p>
        </p:txBody>
      </p:sp>
      <p:sp>
        <p:nvSpPr>
          <p:cNvPr id="2055" name="Text Box 7"/>
          <p:cNvSpPr txBox="1">
            <a:spLocks noChangeArrowheads="1"/>
          </p:cNvSpPr>
          <p:nvPr/>
        </p:nvSpPr>
        <p:spPr bwMode="auto">
          <a:xfrm>
            <a:off x="3733800" y="1600200"/>
            <a:ext cx="617538" cy="274638"/>
          </a:xfrm>
          <a:prstGeom prst="rect">
            <a:avLst/>
          </a:prstGeom>
          <a:noFill/>
          <a:ln w="9525">
            <a:noFill/>
            <a:miter lim="800000"/>
            <a:headEnd/>
            <a:tailEnd/>
          </a:ln>
          <a:effectLst/>
        </p:spPr>
        <p:txBody>
          <a:bodyPr wrap="none">
            <a:spAutoFit/>
          </a:bodyPr>
          <a:lstStyle/>
          <a:p>
            <a:r>
              <a:rPr lang="en-US" sz="1200" b="1" dirty="0"/>
              <a:t>failure</a:t>
            </a:r>
          </a:p>
        </p:txBody>
      </p:sp>
      <p:sp>
        <p:nvSpPr>
          <p:cNvPr id="2056" name="Text Box 8"/>
          <p:cNvSpPr txBox="1">
            <a:spLocks noChangeArrowheads="1"/>
          </p:cNvSpPr>
          <p:nvPr/>
        </p:nvSpPr>
        <p:spPr bwMode="auto">
          <a:xfrm>
            <a:off x="1050925" y="4419600"/>
            <a:ext cx="6950075" cy="1373188"/>
          </a:xfrm>
          <a:prstGeom prst="rect">
            <a:avLst/>
          </a:prstGeom>
          <a:solidFill>
            <a:srgbClr val="CCFFFF"/>
          </a:solidFill>
          <a:ln w="9525">
            <a:noFill/>
            <a:miter lim="800000"/>
            <a:headEnd/>
            <a:tailEnd/>
          </a:ln>
          <a:effectLst/>
        </p:spPr>
        <p:txBody>
          <a:bodyPr>
            <a:spAutoFit/>
          </a:bodyPr>
          <a:lstStyle/>
          <a:p>
            <a:r>
              <a:rPr lang="en-US" sz="2800" b="1" i="1" dirty="0"/>
              <a:t>Perhaps it was so that we could experience in our physical experience the rebellion that God felt?</a:t>
            </a:r>
          </a:p>
        </p:txBody>
      </p:sp>
      <p:sp>
        <p:nvSpPr>
          <p:cNvPr id="2057" name="Oval 9"/>
          <p:cNvSpPr>
            <a:spLocks noChangeArrowheads="1"/>
          </p:cNvSpPr>
          <p:nvPr/>
        </p:nvSpPr>
        <p:spPr bwMode="auto">
          <a:xfrm>
            <a:off x="4495800" y="1981200"/>
            <a:ext cx="76200" cy="76200"/>
          </a:xfrm>
          <a:prstGeom prst="ellipse">
            <a:avLst/>
          </a:prstGeom>
          <a:solidFill>
            <a:schemeClr val="tx2"/>
          </a:solidFill>
          <a:ln w="9525">
            <a:solidFill>
              <a:schemeClr val="tx1"/>
            </a:solidFill>
            <a:round/>
            <a:headEnd/>
            <a:tailEnd/>
          </a:ln>
          <a:effectLst/>
        </p:spPr>
        <p:txBody>
          <a:bodyPr wrap="none" anchor="ctr"/>
          <a:lstStyle/>
          <a:p>
            <a:endParaRPr lang="en-US" dirty="0"/>
          </a:p>
        </p:txBody>
      </p:sp>
      <p:sp>
        <p:nvSpPr>
          <p:cNvPr id="2058" name="Oval 10"/>
          <p:cNvSpPr>
            <a:spLocks noChangeArrowheads="1"/>
          </p:cNvSpPr>
          <p:nvPr/>
        </p:nvSpPr>
        <p:spPr bwMode="auto">
          <a:xfrm>
            <a:off x="4648200" y="1981200"/>
            <a:ext cx="76200" cy="76200"/>
          </a:xfrm>
          <a:prstGeom prst="ellipse">
            <a:avLst/>
          </a:prstGeom>
          <a:solidFill>
            <a:schemeClr val="tx2"/>
          </a:solidFill>
          <a:ln w="9525">
            <a:solidFill>
              <a:schemeClr val="tx1"/>
            </a:solidFill>
            <a:round/>
            <a:headEnd/>
            <a:tailEnd/>
          </a:ln>
          <a:effectLst/>
        </p:spPr>
        <p:txBody>
          <a:bodyPr wrap="none" anchor="ctr"/>
          <a:lstStyle/>
          <a:p>
            <a:endParaRPr lang="en-US" dirty="0"/>
          </a:p>
        </p:txBody>
      </p:sp>
      <p:pic>
        <p:nvPicPr>
          <p:cNvPr id="11" name="Picture 10"/>
          <p:cNvPicPr/>
          <p:nvPr/>
        </p:nvPicPr>
        <p:blipFill>
          <a:blip r:embed="rId3" cstate="print"/>
          <a:srcRect/>
          <a:stretch>
            <a:fillRect/>
          </a:stretch>
        </p:blipFill>
        <p:spPr bwMode="auto">
          <a:xfrm>
            <a:off x="4038600" y="3505200"/>
            <a:ext cx="723900" cy="91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685800"/>
            <a:ext cx="5966570" cy="461665"/>
          </a:xfrm>
          <a:prstGeom prst="rect">
            <a:avLst/>
          </a:prstGeom>
          <a:noFill/>
        </p:spPr>
        <p:txBody>
          <a:bodyPr wrap="none" rtlCol="0">
            <a:spAutoFit/>
          </a:bodyPr>
          <a:lstStyle/>
          <a:p>
            <a:r>
              <a:rPr lang="en-US" b="1" dirty="0" smtClean="0">
                <a:solidFill>
                  <a:srgbClr val="C00000"/>
                </a:solidFill>
              </a:rPr>
              <a:t>What happened in the World since the Fall?</a:t>
            </a:r>
            <a:endParaRPr lang="en-US" b="1" dirty="0">
              <a:solidFill>
                <a:srgbClr val="C00000"/>
              </a:solidFill>
            </a:endParaRPr>
          </a:p>
        </p:txBody>
      </p:sp>
      <p:sp>
        <p:nvSpPr>
          <p:cNvPr id="3" name="TextBox 2"/>
          <p:cNvSpPr txBox="1"/>
          <p:nvPr/>
        </p:nvSpPr>
        <p:spPr>
          <a:xfrm>
            <a:off x="1219200" y="1295400"/>
            <a:ext cx="6934200" cy="3231654"/>
          </a:xfrm>
          <a:prstGeom prst="rect">
            <a:avLst/>
          </a:prstGeom>
          <a:noFill/>
        </p:spPr>
        <p:txBody>
          <a:bodyPr wrap="square" rtlCol="0">
            <a:spAutoFit/>
          </a:bodyPr>
          <a:lstStyle/>
          <a:p>
            <a:r>
              <a:rPr lang="en-US" sz="1800" i="1" dirty="0" smtClean="0"/>
              <a:t>We can deduce (from Genesis 3 and Romans 8) that the effects of the curse are as follows:</a:t>
            </a:r>
            <a:endParaRPr lang="en-US" sz="1800" dirty="0" smtClean="0"/>
          </a:p>
          <a:p>
            <a:pPr>
              <a:buFont typeface="Arial" pitchFamily="34" charset="0"/>
              <a:buChar char="•"/>
            </a:pPr>
            <a:r>
              <a:rPr lang="en-US" sz="1800" dirty="0" smtClean="0"/>
              <a:t>  Things will wear out with time (through usage)</a:t>
            </a:r>
          </a:p>
          <a:p>
            <a:pPr>
              <a:buFont typeface="Arial" pitchFamily="34" charset="0"/>
              <a:buChar char="•"/>
            </a:pPr>
            <a:r>
              <a:rPr lang="en-US" sz="1800" dirty="0" smtClean="0"/>
              <a:t>  Things will decay (molecular structures will eventually fall apart)</a:t>
            </a:r>
          </a:p>
          <a:p>
            <a:pPr>
              <a:buFont typeface="Arial" pitchFamily="34" charset="0"/>
              <a:buChar char="•"/>
            </a:pPr>
            <a:r>
              <a:rPr lang="en-US" sz="1800" dirty="0" smtClean="0"/>
              <a:t>  Nothing will be 100% efficient </a:t>
            </a:r>
          </a:p>
          <a:p>
            <a:pPr>
              <a:buFont typeface="Arial" pitchFamily="34" charset="0"/>
              <a:buChar char="•"/>
            </a:pPr>
            <a:r>
              <a:rPr lang="en-US" sz="1800" dirty="0" smtClean="0"/>
              <a:t>  Available Energy to do work will continually decrease, when the  	system is the whole Universe </a:t>
            </a:r>
          </a:p>
          <a:p>
            <a:pPr>
              <a:buFont typeface="Arial" pitchFamily="34" charset="0"/>
              <a:buChar char="•"/>
            </a:pPr>
            <a:r>
              <a:rPr lang="en-US" sz="1800" dirty="0" smtClean="0"/>
              <a:t>  Failures of all things will occur given enough time. (Loss of function)</a:t>
            </a:r>
          </a:p>
          <a:p>
            <a:pPr>
              <a:buFont typeface="Arial" pitchFamily="34" charset="0"/>
              <a:buChar char="•"/>
            </a:pPr>
            <a:r>
              <a:rPr lang="en-US" sz="1800" dirty="0" smtClean="0"/>
              <a:t>  Death for all living systems is an end result of the Law of Decay (or 	catastrophic failure)</a:t>
            </a:r>
          </a:p>
          <a:p>
            <a:endParaRPr lang="en-US" dirty="0"/>
          </a:p>
        </p:txBody>
      </p:sp>
      <p:sp>
        <p:nvSpPr>
          <p:cNvPr id="4" name="TextBox 3"/>
          <p:cNvSpPr txBox="1"/>
          <p:nvPr/>
        </p:nvSpPr>
        <p:spPr>
          <a:xfrm>
            <a:off x="990600" y="4706541"/>
            <a:ext cx="7619999" cy="1846659"/>
          </a:xfrm>
          <a:prstGeom prst="rect">
            <a:avLst/>
          </a:prstGeom>
          <a:noFill/>
        </p:spPr>
        <p:txBody>
          <a:bodyPr wrap="square" rtlCol="0">
            <a:spAutoFit/>
          </a:bodyPr>
          <a:lstStyle/>
          <a:p>
            <a:r>
              <a:rPr lang="en-US" sz="1800" b="1" dirty="0" smtClean="0">
                <a:solidFill>
                  <a:schemeClr val="accent2"/>
                </a:solidFill>
              </a:rPr>
              <a:t>Were the effects of the Second Law ever suspended in past history? </a:t>
            </a:r>
          </a:p>
          <a:p>
            <a:r>
              <a:rPr lang="en-US" sz="1800" i="1" dirty="0" smtClean="0"/>
              <a:t>Yes, in </a:t>
            </a:r>
            <a:r>
              <a:rPr lang="en-US" sz="1800" b="1" i="1" dirty="0" smtClean="0"/>
              <a:t>Deuteronomy 29:5 </a:t>
            </a:r>
            <a:r>
              <a:rPr lang="en-US" sz="1800" i="1" dirty="0" smtClean="0"/>
              <a:t>when we are told that the Israelites, while they were wandering in the Wilderness for 40 years, did not have their clothes wear-out nor their feet get sore and swell. </a:t>
            </a:r>
          </a:p>
          <a:p>
            <a:r>
              <a:rPr lang="en-US" sz="1800" i="1" dirty="0" smtClean="0"/>
              <a:t>And in </a:t>
            </a:r>
            <a:r>
              <a:rPr lang="en-US" sz="1800" b="1" i="1" dirty="0" smtClean="0"/>
              <a:t>Revelation 9:6</a:t>
            </a:r>
            <a:r>
              <a:rPr lang="en-US" sz="1800" i="1" dirty="0" smtClean="0"/>
              <a:t>, when men will seek death, but cannot achieve it.</a:t>
            </a:r>
          </a:p>
          <a:p>
            <a:endParaRPr lang="en-US" dirty="0"/>
          </a:p>
        </p:txBody>
      </p:sp>
      <p:pic>
        <p:nvPicPr>
          <p:cNvPr id="5" name="Picture 5" descr="D:\CLIPART\OFFICE\Bones.wmf"/>
          <p:cNvPicPr>
            <a:picLocks noChangeAspect="1" noChangeArrowheads="1"/>
          </p:cNvPicPr>
          <p:nvPr/>
        </p:nvPicPr>
        <p:blipFill>
          <a:blip r:embed="rId2" cstate="print"/>
          <a:srcRect/>
          <a:stretch>
            <a:fillRect/>
          </a:stretch>
        </p:blipFill>
        <p:spPr bwMode="auto">
          <a:xfrm>
            <a:off x="4116884" y="3886200"/>
            <a:ext cx="1064716" cy="8382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1066800" y="663714"/>
            <a:ext cx="8153400" cy="707886"/>
          </a:xfrm>
          <a:prstGeom prst="rect">
            <a:avLst/>
          </a:prstGeom>
          <a:noFill/>
          <a:ln w="9525">
            <a:noFill/>
            <a:miter lim="800000"/>
            <a:headEnd/>
            <a:tailEnd/>
          </a:ln>
          <a:effectLst/>
        </p:spPr>
        <p:txBody>
          <a:bodyPr>
            <a:spAutoFit/>
          </a:bodyPr>
          <a:lstStyle/>
          <a:p>
            <a:r>
              <a:rPr lang="en-US" sz="2000" b="1" dirty="0">
                <a:solidFill>
                  <a:srgbClr val="CC00FF"/>
                </a:solidFill>
              </a:rPr>
              <a:t>Now, Can we use the Second Law of Thermodynamics to refute the concept of the Theory of Evolution?</a:t>
            </a:r>
          </a:p>
        </p:txBody>
      </p:sp>
      <p:sp>
        <p:nvSpPr>
          <p:cNvPr id="2052" name="Text Box 4"/>
          <p:cNvSpPr txBox="1">
            <a:spLocks noChangeArrowheads="1"/>
          </p:cNvSpPr>
          <p:nvPr/>
        </p:nvSpPr>
        <p:spPr bwMode="auto">
          <a:xfrm>
            <a:off x="1076325" y="1447800"/>
            <a:ext cx="1128835" cy="461665"/>
          </a:xfrm>
          <a:prstGeom prst="rect">
            <a:avLst/>
          </a:prstGeom>
          <a:noFill/>
          <a:ln w="9525">
            <a:noFill/>
            <a:miter lim="800000"/>
            <a:headEnd/>
            <a:tailEnd/>
          </a:ln>
          <a:effectLst/>
        </p:spPr>
        <p:txBody>
          <a:bodyPr wrap="none">
            <a:spAutoFit/>
          </a:bodyPr>
          <a:lstStyle/>
          <a:p>
            <a:r>
              <a:rPr lang="en-US" sz="2000" b="1" dirty="0">
                <a:solidFill>
                  <a:schemeClr val="accent2"/>
                </a:solidFill>
              </a:rPr>
              <a:t>Answer</a:t>
            </a:r>
            <a:r>
              <a:rPr lang="en-US" b="1" dirty="0">
                <a:solidFill>
                  <a:schemeClr val="accent2"/>
                </a:solidFill>
              </a:rPr>
              <a:t>:</a:t>
            </a:r>
          </a:p>
        </p:txBody>
      </p:sp>
      <p:sp>
        <p:nvSpPr>
          <p:cNvPr id="2053" name="Text Box 5"/>
          <p:cNvSpPr txBox="1">
            <a:spLocks noChangeArrowheads="1"/>
          </p:cNvSpPr>
          <p:nvPr/>
        </p:nvSpPr>
        <p:spPr bwMode="auto">
          <a:xfrm>
            <a:off x="2254250" y="1504890"/>
            <a:ext cx="1786066" cy="400110"/>
          </a:xfrm>
          <a:prstGeom prst="rect">
            <a:avLst/>
          </a:prstGeom>
          <a:noFill/>
          <a:ln w="9525">
            <a:noFill/>
            <a:miter lim="800000"/>
            <a:headEnd/>
            <a:tailEnd/>
          </a:ln>
          <a:effectLst/>
        </p:spPr>
        <p:txBody>
          <a:bodyPr wrap="none">
            <a:spAutoFit/>
          </a:bodyPr>
          <a:lstStyle/>
          <a:p>
            <a:r>
              <a:rPr lang="en-US" sz="2000" b="1" i="1" dirty="0"/>
              <a:t>It depends……</a:t>
            </a:r>
          </a:p>
        </p:txBody>
      </p:sp>
      <p:sp>
        <p:nvSpPr>
          <p:cNvPr id="2054" name="Text Box 6"/>
          <p:cNvSpPr txBox="1">
            <a:spLocks noChangeArrowheads="1"/>
          </p:cNvSpPr>
          <p:nvPr/>
        </p:nvSpPr>
        <p:spPr bwMode="auto">
          <a:xfrm>
            <a:off x="914400" y="2270125"/>
            <a:ext cx="7848600" cy="2225675"/>
          </a:xfrm>
          <a:prstGeom prst="rect">
            <a:avLst/>
          </a:prstGeom>
          <a:noFill/>
          <a:ln w="9525">
            <a:noFill/>
            <a:miter lim="800000"/>
            <a:headEnd/>
            <a:tailEnd/>
          </a:ln>
          <a:effectLst/>
        </p:spPr>
        <p:txBody>
          <a:bodyPr>
            <a:spAutoFit/>
          </a:bodyPr>
          <a:lstStyle/>
          <a:p>
            <a:pPr>
              <a:buFontTx/>
              <a:buChar char="•"/>
            </a:pPr>
            <a:r>
              <a:rPr lang="en-US" sz="2000" b="1" dirty="0"/>
              <a:t> Do we understand the </a:t>
            </a:r>
            <a:r>
              <a:rPr lang="en-US" sz="2000" b="1" u="sng" dirty="0"/>
              <a:t>two parts </a:t>
            </a:r>
            <a:r>
              <a:rPr lang="en-US" sz="2000" b="1" dirty="0"/>
              <a:t>of the derivative of Entropy?</a:t>
            </a:r>
          </a:p>
          <a:p>
            <a:pPr>
              <a:buFontTx/>
              <a:buChar char="•"/>
            </a:pPr>
            <a:r>
              <a:rPr lang="en-US" sz="2000" b="1" dirty="0"/>
              <a:t> Is Thermodynamic Entropy violated by Evolution Processes? </a:t>
            </a:r>
            <a:r>
              <a:rPr lang="en-US" sz="2000" b="1" dirty="0">
                <a:solidFill>
                  <a:srgbClr val="C00000"/>
                </a:solidFill>
              </a:rPr>
              <a:t>YES!</a:t>
            </a:r>
          </a:p>
          <a:p>
            <a:pPr>
              <a:buFontTx/>
              <a:buChar char="•"/>
            </a:pPr>
            <a:r>
              <a:rPr lang="en-US" sz="2000" b="1" dirty="0"/>
              <a:t> Is Statistical Mechanics Entropy violated as well? </a:t>
            </a:r>
            <a:r>
              <a:rPr lang="en-US" sz="2000" b="1" dirty="0">
                <a:solidFill>
                  <a:srgbClr val="C00000"/>
                </a:solidFill>
              </a:rPr>
              <a:t>YES!</a:t>
            </a:r>
          </a:p>
          <a:p>
            <a:pPr>
              <a:buFontTx/>
              <a:buChar char="•"/>
            </a:pPr>
            <a:r>
              <a:rPr lang="en-US" sz="2000" b="1" dirty="0"/>
              <a:t> Does Reliability refute the concept of Evolution Process? </a:t>
            </a:r>
            <a:r>
              <a:rPr lang="en-US" sz="2000" b="1" dirty="0">
                <a:solidFill>
                  <a:srgbClr val="C00000"/>
                </a:solidFill>
              </a:rPr>
              <a:t>YES! </a:t>
            </a:r>
          </a:p>
          <a:p>
            <a:pPr>
              <a:buFontTx/>
              <a:buChar char="•"/>
            </a:pPr>
            <a:r>
              <a:rPr lang="en-US" sz="2000" b="1" dirty="0"/>
              <a:t> When we discuss Evolution and the Second Law, are we on the same footing and understanding of Entropy and the effect of the Law of Corruption (Decay) with time? </a:t>
            </a:r>
          </a:p>
        </p:txBody>
      </p:sp>
      <p:pic>
        <p:nvPicPr>
          <p:cNvPr id="2056" name="Picture 8" descr="C:\Program Files\Common Files\Microsoft Shared\Clipart\cagcat50\PE01561_.wmf"/>
          <p:cNvPicPr>
            <a:picLocks noChangeAspect="1" noChangeArrowheads="1"/>
          </p:cNvPicPr>
          <p:nvPr/>
        </p:nvPicPr>
        <p:blipFill>
          <a:blip r:embed="rId2" cstate="print"/>
          <a:srcRect/>
          <a:stretch>
            <a:fillRect/>
          </a:stretch>
        </p:blipFill>
        <p:spPr bwMode="auto">
          <a:xfrm>
            <a:off x="6015037" y="4572000"/>
            <a:ext cx="2595563" cy="1722438"/>
          </a:xfrm>
          <a:prstGeom prst="rect">
            <a:avLst/>
          </a:prstGeom>
          <a:noFill/>
        </p:spPr>
      </p:pic>
      <p:sp>
        <p:nvSpPr>
          <p:cNvPr id="7" name="TextBox 6"/>
          <p:cNvSpPr txBox="1"/>
          <p:nvPr/>
        </p:nvSpPr>
        <p:spPr>
          <a:xfrm>
            <a:off x="2286000" y="1840468"/>
            <a:ext cx="6263638" cy="369332"/>
          </a:xfrm>
          <a:prstGeom prst="rect">
            <a:avLst/>
          </a:prstGeom>
          <a:noFill/>
        </p:spPr>
        <p:txBody>
          <a:bodyPr wrap="none" rtlCol="0">
            <a:spAutoFit/>
          </a:bodyPr>
          <a:lstStyle/>
          <a:p>
            <a:r>
              <a:rPr lang="en-US" sz="1800" b="1" dirty="0" smtClean="0">
                <a:solidFill>
                  <a:srgbClr val="CC0099"/>
                </a:solidFill>
              </a:rPr>
              <a:t>Warning: This is even controversial among Creation Scientists</a:t>
            </a:r>
            <a:endParaRPr lang="en-US" sz="1800" b="1" dirty="0">
              <a:solidFill>
                <a:srgbClr val="CC0099"/>
              </a:solidFill>
            </a:endParaRPr>
          </a:p>
        </p:txBody>
      </p:sp>
      <p:sp>
        <p:nvSpPr>
          <p:cNvPr id="8" name="TextBox 7"/>
          <p:cNvSpPr txBox="1"/>
          <p:nvPr/>
        </p:nvSpPr>
        <p:spPr>
          <a:xfrm>
            <a:off x="1219200" y="5105400"/>
            <a:ext cx="5085046" cy="830997"/>
          </a:xfrm>
          <a:prstGeom prst="rect">
            <a:avLst/>
          </a:prstGeom>
          <a:noFill/>
        </p:spPr>
        <p:txBody>
          <a:bodyPr wrap="none" rtlCol="0">
            <a:spAutoFit/>
          </a:bodyPr>
          <a:lstStyle/>
          <a:p>
            <a:r>
              <a:rPr lang="en-US" sz="1600" b="1" dirty="0" smtClean="0">
                <a:solidFill>
                  <a:srgbClr val="FF0000"/>
                </a:solidFill>
              </a:rPr>
              <a:t>Keep in mind that just because Evolutionists don’t like, </a:t>
            </a:r>
          </a:p>
          <a:p>
            <a:r>
              <a:rPr lang="en-US" sz="1600" b="1" dirty="0" smtClean="0">
                <a:solidFill>
                  <a:srgbClr val="FF0000"/>
                </a:solidFill>
              </a:rPr>
              <a:t>or don’t accept the premise of our argument, </a:t>
            </a:r>
          </a:p>
          <a:p>
            <a:r>
              <a:rPr lang="en-US" sz="1600" b="1" dirty="0" smtClean="0">
                <a:solidFill>
                  <a:srgbClr val="FF0000"/>
                </a:solidFill>
              </a:rPr>
              <a:t>doesn’t mean that we can’t use it!</a:t>
            </a:r>
            <a:endParaRPr lang="en-US" sz="1600" b="1" dirty="0">
              <a:solidFill>
                <a:srgbClr val="FF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898525" y="346075"/>
            <a:ext cx="7623175" cy="457200"/>
          </a:xfrm>
          <a:prstGeom prst="rect">
            <a:avLst/>
          </a:prstGeom>
          <a:noFill/>
          <a:ln w="9525">
            <a:noFill/>
            <a:miter lim="800000"/>
            <a:headEnd/>
            <a:tailEnd/>
          </a:ln>
          <a:effectLst/>
        </p:spPr>
        <p:txBody>
          <a:bodyPr wrap="none">
            <a:spAutoFit/>
          </a:bodyPr>
          <a:lstStyle/>
          <a:p>
            <a:r>
              <a:rPr lang="en-US" b="1" i="1" dirty="0"/>
              <a:t>Three formulations of the Second Law of Thermodynamics</a:t>
            </a:r>
          </a:p>
        </p:txBody>
      </p:sp>
      <p:sp>
        <p:nvSpPr>
          <p:cNvPr id="2051" name="Text Box 3"/>
          <p:cNvSpPr txBox="1">
            <a:spLocks noChangeArrowheads="1"/>
          </p:cNvSpPr>
          <p:nvPr/>
        </p:nvSpPr>
        <p:spPr bwMode="auto">
          <a:xfrm>
            <a:off x="1279525" y="1330325"/>
            <a:ext cx="7483475" cy="2677656"/>
          </a:xfrm>
          <a:prstGeom prst="rect">
            <a:avLst/>
          </a:prstGeom>
          <a:noFill/>
          <a:ln w="9525">
            <a:noFill/>
            <a:miter lim="800000"/>
            <a:headEnd/>
            <a:tailEnd/>
          </a:ln>
          <a:effectLst/>
        </p:spPr>
        <p:txBody>
          <a:bodyPr>
            <a:spAutoFit/>
          </a:bodyPr>
          <a:lstStyle/>
          <a:p>
            <a:pPr marL="457200" indent="-457200">
              <a:buFontTx/>
              <a:buAutoNum type="arabicPeriod"/>
            </a:pPr>
            <a:r>
              <a:rPr lang="en-US" b="1" dirty="0"/>
              <a:t>In an isolated system, the direction of spontaneous change is always toward greater entropy.               </a:t>
            </a:r>
            <a:r>
              <a:rPr lang="en-US" b="1" dirty="0">
                <a:sym typeface="Symbol" pitchFamily="18" charset="2"/>
              </a:rPr>
              <a:t>G  = - T</a:t>
            </a:r>
            <a:r>
              <a:rPr lang="en-US" b="1" dirty="0" smtClean="0">
                <a:sym typeface="Symbol" pitchFamily="18" charset="2"/>
              </a:rPr>
              <a:t>S (less energy available to do work)</a:t>
            </a:r>
            <a:endParaRPr lang="en-US" b="1" dirty="0">
              <a:sym typeface="Symbol" pitchFamily="18" charset="2"/>
            </a:endParaRPr>
          </a:p>
          <a:p>
            <a:pPr marL="457200" indent="-457200">
              <a:buFontTx/>
              <a:buAutoNum type="arabicPeriod"/>
            </a:pPr>
            <a:r>
              <a:rPr lang="en-US" b="1" dirty="0">
                <a:sym typeface="Symbol" pitchFamily="18" charset="2"/>
              </a:rPr>
              <a:t>There is a pervasive trend in “nature” towards disorder and </a:t>
            </a:r>
            <a:r>
              <a:rPr lang="en-US" b="1" dirty="0" smtClean="0">
                <a:sym typeface="Symbol" pitchFamily="18" charset="2"/>
              </a:rPr>
              <a:t>decay (less complexity).  </a:t>
            </a:r>
            <a:r>
              <a:rPr lang="en-US" b="1" dirty="0">
                <a:sym typeface="Symbol" pitchFamily="18" charset="2"/>
              </a:rPr>
              <a:t>S = -ln(W)</a:t>
            </a:r>
          </a:p>
          <a:p>
            <a:pPr marL="457200" indent="-457200">
              <a:buFontTx/>
              <a:buAutoNum type="arabicPeriod"/>
            </a:pPr>
            <a:r>
              <a:rPr lang="en-US" b="1" dirty="0">
                <a:sym typeface="Symbol" pitchFamily="18" charset="2"/>
              </a:rPr>
              <a:t>Natural processes go in the direction of increasing the total entropy of the Universe. The “Heat Death”.</a:t>
            </a:r>
            <a:endParaRPr lang="en-US" b="1" dirty="0"/>
          </a:p>
        </p:txBody>
      </p:sp>
      <p:sp>
        <p:nvSpPr>
          <p:cNvPr id="2052" name="Rectangle 4"/>
          <p:cNvSpPr>
            <a:spLocks noChangeArrowheads="1"/>
          </p:cNvSpPr>
          <p:nvPr/>
        </p:nvSpPr>
        <p:spPr bwMode="auto">
          <a:xfrm>
            <a:off x="1143000" y="1143000"/>
            <a:ext cx="7696200" cy="3276600"/>
          </a:xfrm>
          <a:prstGeom prst="rect">
            <a:avLst/>
          </a:prstGeom>
          <a:noFill/>
          <a:ln w="57150">
            <a:solidFill>
              <a:schemeClr val="tx1"/>
            </a:solidFill>
            <a:miter lim="800000"/>
            <a:headEnd/>
            <a:tailEnd/>
          </a:ln>
          <a:effectLst/>
        </p:spPr>
        <p:txBody>
          <a:bodyPr wrap="none" anchor="ctr"/>
          <a:lstStyle/>
          <a:p>
            <a:endParaRPr lang="en-US" dirty="0"/>
          </a:p>
        </p:txBody>
      </p:sp>
      <p:sp>
        <p:nvSpPr>
          <p:cNvPr id="2053" name="Text Box 5"/>
          <p:cNvSpPr txBox="1">
            <a:spLocks noChangeArrowheads="1"/>
          </p:cNvSpPr>
          <p:nvPr/>
        </p:nvSpPr>
        <p:spPr bwMode="auto">
          <a:xfrm>
            <a:off x="1905000" y="4724400"/>
            <a:ext cx="6797675" cy="822325"/>
          </a:xfrm>
          <a:prstGeom prst="rect">
            <a:avLst/>
          </a:prstGeom>
          <a:noFill/>
          <a:ln w="9525">
            <a:noFill/>
            <a:miter lim="800000"/>
            <a:headEnd/>
            <a:tailEnd/>
          </a:ln>
          <a:effectLst/>
        </p:spPr>
        <p:txBody>
          <a:bodyPr>
            <a:spAutoFit/>
          </a:bodyPr>
          <a:lstStyle/>
          <a:p>
            <a:r>
              <a:rPr lang="en-US" b="1" i="1" dirty="0">
                <a:solidFill>
                  <a:srgbClr val="FF3300"/>
                </a:solidFill>
              </a:rPr>
              <a:t>Scientific observation: Ordered complexity is always evidence of intelligent design somewhere, somehow!</a:t>
            </a:r>
          </a:p>
        </p:txBody>
      </p:sp>
      <p:graphicFrame>
        <p:nvGraphicFramePr>
          <p:cNvPr id="2054" name="Object 6">
            <a:hlinkClick r:id="" action="ppaction://ole?verb=0"/>
          </p:cNvPr>
          <p:cNvGraphicFramePr>
            <a:graphicFrameLocks/>
          </p:cNvGraphicFramePr>
          <p:nvPr/>
        </p:nvGraphicFramePr>
        <p:xfrm>
          <a:off x="304800" y="4572000"/>
          <a:ext cx="2052638" cy="1420813"/>
        </p:xfrm>
        <a:graphic>
          <a:graphicData uri="http://schemas.openxmlformats.org/presentationml/2006/ole">
            <p:oleObj spid="_x0000_s3074" name="Microsoft ClipArt Gallery" r:id="rId3" imgW="4044600" imgH="3350880" progId="">
              <p:embed/>
            </p:oleObj>
          </a:graphicData>
        </a:graphic>
      </p:graphicFrame>
      <p:sp>
        <p:nvSpPr>
          <p:cNvPr id="8" name="TextBox 7"/>
          <p:cNvSpPr txBox="1"/>
          <p:nvPr/>
        </p:nvSpPr>
        <p:spPr>
          <a:xfrm>
            <a:off x="2562379" y="6019800"/>
            <a:ext cx="6353021" cy="338554"/>
          </a:xfrm>
          <a:prstGeom prst="rect">
            <a:avLst/>
          </a:prstGeom>
          <a:noFill/>
        </p:spPr>
        <p:txBody>
          <a:bodyPr wrap="none" rtlCol="0">
            <a:spAutoFit/>
          </a:bodyPr>
          <a:lstStyle/>
          <a:p>
            <a:r>
              <a:rPr lang="en-US" sz="1600" b="1" dirty="0" smtClean="0">
                <a:sym typeface="Symbol" pitchFamily="18" charset="2"/>
              </a:rPr>
              <a:t>“Heat Death” means the Universe ends up motionless, cold, and dead.)</a:t>
            </a:r>
            <a:endParaRPr lang="en-US" sz="1600" dirty="0"/>
          </a:p>
        </p:txBody>
      </p:sp>
      <p:sp>
        <p:nvSpPr>
          <p:cNvPr id="9" name="TextBox 8"/>
          <p:cNvSpPr txBox="1"/>
          <p:nvPr/>
        </p:nvSpPr>
        <p:spPr>
          <a:xfrm>
            <a:off x="2514600" y="5467290"/>
            <a:ext cx="5307863" cy="400110"/>
          </a:xfrm>
          <a:prstGeom prst="rect">
            <a:avLst/>
          </a:prstGeom>
          <a:noFill/>
        </p:spPr>
        <p:txBody>
          <a:bodyPr wrap="none" rtlCol="0">
            <a:spAutoFit/>
          </a:bodyPr>
          <a:lstStyle/>
          <a:p>
            <a:r>
              <a:rPr lang="en-US" sz="2000" b="1" i="1" dirty="0" smtClean="0">
                <a:solidFill>
                  <a:srgbClr val="CC0099"/>
                </a:solidFill>
              </a:rPr>
              <a:t>That includes information that is found in DNA.</a:t>
            </a:r>
            <a:endParaRPr lang="en-US" sz="2000" b="1" i="1" dirty="0">
              <a:solidFill>
                <a:srgbClr val="CC0099"/>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1247775" y="523875"/>
            <a:ext cx="5534025" cy="519113"/>
          </a:xfrm>
          <a:prstGeom prst="rect">
            <a:avLst/>
          </a:prstGeom>
          <a:noFill/>
          <a:ln w="9525">
            <a:noFill/>
            <a:miter lim="800000"/>
            <a:headEnd/>
            <a:tailEnd/>
          </a:ln>
          <a:effectLst/>
        </p:spPr>
        <p:txBody>
          <a:bodyPr wrap="none">
            <a:spAutoFit/>
          </a:bodyPr>
          <a:lstStyle/>
          <a:p>
            <a:r>
              <a:rPr lang="en-US" sz="2800" b="1" i="1" dirty="0">
                <a:solidFill>
                  <a:srgbClr val="FF0000"/>
                </a:solidFill>
              </a:rPr>
              <a:t>The Evolutionist’s View of Entropy*</a:t>
            </a:r>
          </a:p>
        </p:txBody>
      </p:sp>
      <p:sp>
        <p:nvSpPr>
          <p:cNvPr id="2051" name="Text Box 3"/>
          <p:cNvSpPr txBox="1">
            <a:spLocks noChangeArrowheads="1"/>
          </p:cNvSpPr>
          <p:nvPr/>
        </p:nvSpPr>
        <p:spPr bwMode="auto">
          <a:xfrm>
            <a:off x="3505200" y="6172200"/>
            <a:ext cx="5238750" cy="336550"/>
          </a:xfrm>
          <a:prstGeom prst="rect">
            <a:avLst/>
          </a:prstGeom>
          <a:noFill/>
          <a:ln w="9525">
            <a:noFill/>
            <a:miter lim="800000"/>
            <a:headEnd/>
            <a:tailEnd/>
          </a:ln>
          <a:effectLst/>
        </p:spPr>
        <p:txBody>
          <a:bodyPr wrap="none">
            <a:spAutoFit/>
          </a:bodyPr>
          <a:lstStyle/>
          <a:p>
            <a:r>
              <a:rPr lang="en-US" sz="1600" dirty="0"/>
              <a:t>*(Per Ernst Mayr protégé of deceased Asimov, Sagan, Gould)</a:t>
            </a:r>
          </a:p>
        </p:txBody>
      </p:sp>
      <p:sp>
        <p:nvSpPr>
          <p:cNvPr id="2052" name="Text Box 4"/>
          <p:cNvSpPr txBox="1">
            <a:spLocks noChangeArrowheads="1"/>
          </p:cNvSpPr>
          <p:nvPr/>
        </p:nvSpPr>
        <p:spPr bwMode="auto">
          <a:xfrm>
            <a:off x="1295400" y="1143000"/>
            <a:ext cx="6797675" cy="3416320"/>
          </a:xfrm>
          <a:prstGeom prst="rect">
            <a:avLst/>
          </a:prstGeom>
          <a:noFill/>
          <a:ln w="9525">
            <a:noFill/>
            <a:miter lim="800000"/>
            <a:headEnd/>
            <a:tailEnd/>
          </a:ln>
          <a:effectLst/>
        </p:spPr>
        <p:txBody>
          <a:bodyPr>
            <a:spAutoFit/>
          </a:bodyPr>
          <a:lstStyle/>
          <a:p>
            <a:pPr>
              <a:buFontTx/>
              <a:buChar char="•"/>
            </a:pPr>
            <a:r>
              <a:rPr lang="en-US" b="1" dirty="0"/>
              <a:t> Evolution is a proven, documented fact</a:t>
            </a:r>
          </a:p>
          <a:p>
            <a:pPr>
              <a:buFontTx/>
              <a:buChar char="•"/>
            </a:pPr>
            <a:r>
              <a:rPr lang="en-US" b="1" dirty="0"/>
              <a:t> Creation and Scripture are false; Creation </a:t>
            </a:r>
            <a:r>
              <a:rPr lang="en-US" b="1" dirty="0" smtClean="0"/>
              <a:t>	Science </a:t>
            </a:r>
            <a:r>
              <a:rPr lang="en-US" b="1" dirty="0"/>
              <a:t>is </a:t>
            </a:r>
            <a:r>
              <a:rPr lang="en-US" b="1" dirty="0" smtClean="0"/>
              <a:t>pseudo-science (or just religion)</a:t>
            </a:r>
            <a:endParaRPr lang="en-US" b="1" dirty="0"/>
          </a:p>
          <a:p>
            <a:pPr>
              <a:buFontTx/>
              <a:buChar char="•"/>
            </a:pPr>
            <a:r>
              <a:rPr lang="en-US" b="1" dirty="0"/>
              <a:t> </a:t>
            </a:r>
            <a:r>
              <a:rPr lang="en-US" b="1" dirty="0">
                <a:solidFill>
                  <a:srgbClr val="FF3300"/>
                </a:solidFill>
              </a:rPr>
              <a:t>Entropy is valid </a:t>
            </a:r>
            <a:r>
              <a:rPr lang="en-US" b="1" u="sng" dirty="0">
                <a:solidFill>
                  <a:srgbClr val="FF3300"/>
                </a:solidFill>
              </a:rPr>
              <a:t>only</a:t>
            </a:r>
            <a:r>
              <a:rPr lang="en-US" b="1" dirty="0">
                <a:solidFill>
                  <a:srgbClr val="FF3300"/>
                </a:solidFill>
              </a:rPr>
              <a:t> for closed systems</a:t>
            </a:r>
          </a:p>
          <a:p>
            <a:pPr>
              <a:buFontTx/>
              <a:buChar char="•"/>
            </a:pPr>
            <a:r>
              <a:rPr lang="en-US" b="1" dirty="0">
                <a:solidFill>
                  <a:srgbClr val="FF3300"/>
                </a:solidFill>
              </a:rPr>
              <a:t> Evolution is an open system supplied by energy </a:t>
            </a:r>
            <a:r>
              <a:rPr lang="en-US" b="1" dirty="0" smtClean="0">
                <a:solidFill>
                  <a:srgbClr val="FF3300"/>
                </a:solidFill>
              </a:rPr>
              <a:t>	from </a:t>
            </a:r>
            <a:r>
              <a:rPr lang="en-US" b="1" dirty="0">
                <a:solidFill>
                  <a:srgbClr val="FF3300"/>
                </a:solidFill>
              </a:rPr>
              <a:t>the Sun</a:t>
            </a:r>
          </a:p>
          <a:p>
            <a:pPr>
              <a:buFontTx/>
              <a:buChar char="•"/>
            </a:pPr>
            <a:r>
              <a:rPr lang="en-US" b="1" dirty="0"/>
              <a:t> Complexity arises from random </a:t>
            </a:r>
            <a:r>
              <a:rPr lang="en-US" b="1" dirty="0" smtClean="0"/>
              <a:t>changes (or 	beneficial mutations)</a:t>
            </a:r>
            <a:endParaRPr lang="en-US" b="1" dirty="0"/>
          </a:p>
          <a:p>
            <a:pPr>
              <a:buFontTx/>
              <a:buChar char="•"/>
            </a:pPr>
            <a:r>
              <a:rPr lang="en-US" b="1" dirty="0"/>
              <a:t> </a:t>
            </a:r>
            <a:r>
              <a:rPr lang="en-US" b="1" dirty="0">
                <a:solidFill>
                  <a:srgbClr val="FF0000"/>
                </a:solidFill>
              </a:rPr>
              <a:t>Intelligent input is not required for Evolution</a:t>
            </a:r>
          </a:p>
        </p:txBody>
      </p:sp>
      <p:sp>
        <p:nvSpPr>
          <p:cNvPr id="2053" name="Rectangle 5"/>
          <p:cNvSpPr>
            <a:spLocks noChangeArrowheads="1"/>
          </p:cNvSpPr>
          <p:nvPr/>
        </p:nvSpPr>
        <p:spPr bwMode="auto">
          <a:xfrm>
            <a:off x="1219200" y="1066800"/>
            <a:ext cx="6858000" cy="3505200"/>
          </a:xfrm>
          <a:prstGeom prst="rect">
            <a:avLst/>
          </a:prstGeom>
          <a:noFill/>
          <a:ln w="9525">
            <a:solidFill>
              <a:schemeClr val="tx1"/>
            </a:solidFill>
            <a:miter lim="800000"/>
            <a:headEnd/>
            <a:tailEnd/>
          </a:ln>
          <a:effectLst/>
        </p:spPr>
        <p:txBody>
          <a:bodyPr wrap="none" anchor="ctr"/>
          <a:lstStyle/>
          <a:p>
            <a:endParaRPr lang="en-US" dirty="0"/>
          </a:p>
        </p:txBody>
      </p:sp>
      <p:sp>
        <p:nvSpPr>
          <p:cNvPr id="2054" name="Text Box 6"/>
          <p:cNvSpPr txBox="1">
            <a:spLocks noChangeArrowheads="1"/>
          </p:cNvSpPr>
          <p:nvPr/>
        </p:nvSpPr>
        <p:spPr bwMode="auto">
          <a:xfrm>
            <a:off x="1431925" y="4537075"/>
            <a:ext cx="6721475" cy="1616075"/>
          </a:xfrm>
          <a:prstGeom prst="rect">
            <a:avLst/>
          </a:prstGeom>
          <a:noFill/>
          <a:ln w="9525">
            <a:noFill/>
            <a:miter lim="800000"/>
            <a:headEnd/>
            <a:tailEnd/>
          </a:ln>
          <a:effectLst/>
        </p:spPr>
        <p:txBody>
          <a:bodyPr>
            <a:spAutoFit/>
          </a:bodyPr>
          <a:lstStyle/>
          <a:p>
            <a:r>
              <a:rPr lang="en-US" sz="2000" b="1" i="1" dirty="0">
                <a:solidFill>
                  <a:schemeClr val="accent2"/>
                </a:solidFill>
              </a:rPr>
              <a:t>Application of external energy to an open system of organized complexity still results in increased entropy if that’s all there is.  The Evolutionist ignores intelligent input. (Big difference between dead wood heating up and living trees that can use the energy to build.)</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533400"/>
            <a:ext cx="7772400" cy="1143000"/>
          </a:xfrm>
        </p:spPr>
        <p:txBody>
          <a:bodyPr/>
          <a:lstStyle/>
          <a:p>
            <a:r>
              <a:rPr lang="en-US" sz="4000" b="1" dirty="0"/>
              <a:t>Definitions of Thermodynamics: </a:t>
            </a:r>
            <a:r>
              <a:rPr lang="en-US" sz="4000" b="1" i="1" dirty="0"/>
              <a:t>God’s Laws as applied to systems</a:t>
            </a:r>
          </a:p>
        </p:txBody>
      </p:sp>
      <p:sp>
        <p:nvSpPr>
          <p:cNvPr id="2053" name="Line 5"/>
          <p:cNvSpPr>
            <a:spLocks noChangeShapeType="1"/>
          </p:cNvSpPr>
          <p:nvPr/>
        </p:nvSpPr>
        <p:spPr bwMode="auto">
          <a:xfrm>
            <a:off x="2590800" y="5181600"/>
            <a:ext cx="0" cy="0"/>
          </a:xfrm>
          <a:prstGeom prst="line">
            <a:avLst/>
          </a:prstGeom>
          <a:noFill/>
          <a:ln w="9525">
            <a:solidFill>
              <a:schemeClr val="tx1"/>
            </a:solidFill>
            <a:round/>
            <a:headEnd/>
            <a:tailEnd/>
          </a:ln>
          <a:effectLst/>
        </p:spPr>
        <p:txBody>
          <a:bodyPr/>
          <a:lstStyle/>
          <a:p>
            <a:endParaRPr lang="en-US" dirty="0"/>
          </a:p>
        </p:txBody>
      </p:sp>
      <p:sp>
        <p:nvSpPr>
          <p:cNvPr id="2061" name="Text Box 13"/>
          <p:cNvSpPr txBox="1">
            <a:spLocks noChangeArrowheads="1"/>
          </p:cNvSpPr>
          <p:nvPr/>
        </p:nvSpPr>
        <p:spPr bwMode="auto">
          <a:xfrm>
            <a:off x="2014916" y="5181600"/>
            <a:ext cx="5147884" cy="461665"/>
          </a:xfrm>
          <a:prstGeom prst="rect">
            <a:avLst/>
          </a:prstGeom>
          <a:noFill/>
          <a:ln w="9525">
            <a:noFill/>
            <a:miter lim="800000"/>
            <a:headEnd/>
            <a:tailEnd/>
          </a:ln>
          <a:effectLst/>
        </p:spPr>
        <p:txBody>
          <a:bodyPr wrap="none">
            <a:spAutoFit/>
          </a:bodyPr>
          <a:lstStyle/>
          <a:p>
            <a:r>
              <a:rPr lang="en-US" b="1" dirty="0">
                <a:solidFill>
                  <a:srgbClr val="FF0000"/>
                </a:solidFill>
                <a:cs typeface="Times New Roman" pitchFamily="18" charset="0"/>
                <a:sym typeface="Symbol" pitchFamily="18" charset="2"/>
              </a:rPr>
              <a:t></a:t>
            </a:r>
            <a:r>
              <a:rPr lang="en-US" b="1" dirty="0">
                <a:solidFill>
                  <a:srgbClr val="FF0000"/>
                </a:solidFill>
                <a:cs typeface="Times New Roman" pitchFamily="18" charset="0"/>
              </a:rPr>
              <a:t>S = (</a:t>
            </a:r>
            <a:r>
              <a:rPr lang="en-US" b="1" dirty="0">
                <a:solidFill>
                  <a:srgbClr val="FF0000"/>
                </a:solidFill>
                <a:cs typeface="Times New Roman" pitchFamily="18" charset="0"/>
                <a:sym typeface="Symbol" pitchFamily="18" charset="2"/>
              </a:rPr>
              <a:t></a:t>
            </a:r>
            <a:r>
              <a:rPr lang="en-US" b="1" dirty="0">
                <a:solidFill>
                  <a:srgbClr val="FF0000"/>
                </a:solidFill>
                <a:cs typeface="Times New Roman" pitchFamily="18" charset="0"/>
              </a:rPr>
              <a:t>E + work)/T + (k</a:t>
            </a:r>
            <a:r>
              <a:rPr lang="en-US" b="1" baseline="-30000" dirty="0">
                <a:solidFill>
                  <a:srgbClr val="FF0000"/>
                </a:solidFill>
                <a:cs typeface="Times New Roman" pitchFamily="18" charset="0"/>
              </a:rPr>
              <a:t>r</a:t>
            </a:r>
            <a:r>
              <a:rPr lang="en-US" b="1" dirty="0">
                <a:solidFill>
                  <a:srgbClr val="FF0000"/>
                </a:solidFill>
                <a:cs typeface="Times New Roman" pitchFamily="18" charset="0"/>
              </a:rPr>
              <a:t> /T)[</a:t>
            </a:r>
            <a:r>
              <a:rPr lang="en-US" b="1" dirty="0">
                <a:solidFill>
                  <a:srgbClr val="FF0000"/>
                </a:solidFill>
                <a:cs typeface="Times New Roman" pitchFamily="18" charset="0"/>
                <a:sym typeface="Symbol" pitchFamily="18" charset="2"/>
              </a:rPr>
              <a:t></a:t>
            </a:r>
            <a:r>
              <a:rPr lang="en-US" b="1" dirty="0">
                <a:solidFill>
                  <a:srgbClr val="FF0000"/>
                </a:solidFill>
                <a:cs typeface="Times New Roman" pitchFamily="18" charset="0"/>
              </a:rPr>
              <a:t>d</a:t>
            </a:r>
            <a:r>
              <a:rPr lang="en-US" b="1" dirty="0">
                <a:solidFill>
                  <a:srgbClr val="FF0000"/>
                </a:solidFill>
                <a:cs typeface="Times New Roman" pitchFamily="18" charset="0"/>
                <a:sym typeface="Symbol" pitchFamily="18" charset="2"/>
              </a:rPr>
              <a:t></a:t>
            </a:r>
            <a:r>
              <a:rPr lang="en-US" b="1" dirty="0">
                <a:solidFill>
                  <a:srgbClr val="FF0000"/>
                </a:solidFill>
                <a:cs typeface="Times New Roman" pitchFamily="18" charset="0"/>
              </a:rPr>
              <a:t>/</a:t>
            </a:r>
            <a:r>
              <a:rPr lang="en-US" b="1" dirty="0">
                <a:solidFill>
                  <a:srgbClr val="FF0000"/>
                </a:solidFill>
                <a:cs typeface="Times New Roman" pitchFamily="18" charset="0"/>
                <a:sym typeface="Symbol" pitchFamily="18" charset="2"/>
              </a:rPr>
              <a:t></a:t>
            </a:r>
            <a:r>
              <a:rPr lang="en-US" b="1" dirty="0" smtClean="0">
                <a:solidFill>
                  <a:srgbClr val="FF0000"/>
                </a:solidFill>
                <a:cs typeface="Times New Roman" pitchFamily="18" charset="0"/>
              </a:rPr>
              <a:t>] </a:t>
            </a:r>
            <a:endParaRPr lang="en-US" b="1" dirty="0">
              <a:solidFill>
                <a:srgbClr val="FF0000"/>
              </a:solidFill>
              <a:cs typeface="Times New Roman" pitchFamily="18" charset="0"/>
            </a:endParaRPr>
          </a:p>
        </p:txBody>
      </p:sp>
      <p:sp>
        <p:nvSpPr>
          <p:cNvPr id="2068" name="Text Box 20"/>
          <p:cNvSpPr txBox="1">
            <a:spLocks noChangeArrowheads="1"/>
          </p:cNvSpPr>
          <p:nvPr/>
        </p:nvSpPr>
        <p:spPr bwMode="auto">
          <a:xfrm>
            <a:off x="1752600" y="3962400"/>
            <a:ext cx="2751138" cy="457200"/>
          </a:xfrm>
          <a:prstGeom prst="rect">
            <a:avLst/>
          </a:prstGeom>
          <a:noFill/>
          <a:ln w="9525">
            <a:noFill/>
            <a:miter lim="800000"/>
            <a:headEnd/>
            <a:tailEnd/>
          </a:ln>
          <a:effectLst/>
        </p:spPr>
        <p:txBody>
          <a:bodyPr wrap="none">
            <a:spAutoFit/>
          </a:bodyPr>
          <a:lstStyle/>
          <a:p>
            <a:r>
              <a:rPr lang="en-US" b="1" dirty="0">
                <a:sym typeface="Symbol" pitchFamily="18" charset="2"/>
              </a:rPr>
              <a:t>S = (E + work)/T</a:t>
            </a:r>
          </a:p>
        </p:txBody>
      </p:sp>
      <p:sp>
        <p:nvSpPr>
          <p:cNvPr id="2069" name="Text Box 21"/>
          <p:cNvSpPr txBox="1">
            <a:spLocks noChangeArrowheads="1"/>
          </p:cNvSpPr>
          <p:nvPr/>
        </p:nvSpPr>
        <p:spPr bwMode="auto">
          <a:xfrm>
            <a:off x="4572000" y="3733800"/>
            <a:ext cx="4191000" cy="915988"/>
          </a:xfrm>
          <a:prstGeom prst="rect">
            <a:avLst/>
          </a:prstGeom>
          <a:noFill/>
          <a:ln w="9525">
            <a:noFill/>
            <a:miter lim="800000"/>
            <a:headEnd/>
            <a:tailEnd/>
          </a:ln>
          <a:effectLst/>
        </p:spPr>
        <p:txBody>
          <a:bodyPr>
            <a:spAutoFit/>
          </a:bodyPr>
          <a:lstStyle/>
          <a:p>
            <a:r>
              <a:rPr lang="en-US" sz="1800" dirty="0"/>
              <a:t>(</a:t>
            </a:r>
            <a:r>
              <a:rPr lang="en-US" sz="1800" i="1" dirty="0"/>
              <a:t>Always a positive number if the system is allowed to run by itself- i.e. no outside energy input, or intelligence</a:t>
            </a:r>
            <a:r>
              <a:rPr lang="en-US" sz="1800" dirty="0"/>
              <a:t>)</a:t>
            </a:r>
          </a:p>
        </p:txBody>
      </p:sp>
      <p:sp>
        <p:nvSpPr>
          <p:cNvPr id="2070" name="Text Box 22"/>
          <p:cNvSpPr txBox="1">
            <a:spLocks noChangeArrowheads="1"/>
          </p:cNvSpPr>
          <p:nvPr/>
        </p:nvSpPr>
        <p:spPr bwMode="auto">
          <a:xfrm>
            <a:off x="1295400" y="1905000"/>
            <a:ext cx="5730875" cy="822325"/>
          </a:xfrm>
          <a:prstGeom prst="rect">
            <a:avLst/>
          </a:prstGeom>
          <a:noFill/>
          <a:ln w="9525">
            <a:noFill/>
            <a:miter lim="800000"/>
            <a:headEnd/>
            <a:tailEnd/>
          </a:ln>
          <a:effectLst/>
        </p:spPr>
        <p:txBody>
          <a:bodyPr>
            <a:spAutoFit/>
          </a:bodyPr>
          <a:lstStyle/>
          <a:p>
            <a:r>
              <a:rPr lang="en-US" b="1" i="1" dirty="0">
                <a:solidFill>
                  <a:srgbClr val="3333FF"/>
                </a:solidFill>
                <a:sym typeface="Symbol" pitchFamily="18" charset="2"/>
              </a:rPr>
              <a:t>S  is a made up quantity to determine the spontaneity of a reaction or change of state.</a:t>
            </a:r>
          </a:p>
        </p:txBody>
      </p:sp>
      <p:sp>
        <p:nvSpPr>
          <p:cNvPr id="2071" name="Text Box 23"/>
          <p:cNvSpPr txBox="1">
            <a:spLocks noChangeArrowheads="1"/>
          </p:cNvSpPr>
          <p:nvPr/>
        </p:nvSpPr>
        <p:spPr bwMode="auto">
          <a:xfrm>
            <a:off x="2057400" y="5562600"/>
            <a:ext cx="5715000" cy="1384995"/>
          </a:xfrm>
          <a:prstGeom prst="rect">
            <a:avLst/>
          </a:prstGeom>
          <a:noFill/>
          <a:ln w="9525">
            <a:noFill/>
            <a:miter lim="800000"/>
            <a:headEnd/>
            <a:tailEnd/>
          </a:ln>
          <a:effectLst/>
        </p:spPr>
        <p:txBody>
          <a:bodyPr wrap="square">
            <a:spAutoFit/>
          </a:bodyPr>
          <a:lstStyle/>
          <a:p>
            <a:r>
              <a:rPr lang="en-US" sz="1800" b="1" dirty="0" smtClean="0">
                <a:cs typeface="Times New Roman" pitchFamily="18" charset="0"/>
              </a:rPr>
              <a:t>But, we need to account for  the following: </a:t>
            </a:r>
          </a:p>
          <a:p>
            <a:r>
              <a:rPr lang="en-US" sz="1800" b="1" dirty="0" smtClean="0">
                <a:cs typeface="Times New Roman" pitchFamily="18" charset="0"/>
              </a:rPr>
              <a:t>(1 </a:t>
            </a:r>
            <a:r>
              <a:rPr lang="en-US" sz="1800" b="1" dirty="0">
                <a:cs typeface="Times New Roman" pitchFamily="18" charset="0"/>
              </a:rPr>
              <a:t>- e</a:t>
            </a:r>
            <a:r>
              <a:rPr lang="en-US" sz="1800" b="1" baseline="30000" dirty="0">
                <a:cs typeface="Times New Roman" pitchFamily="18" charset="0"/>
              </a:rPr>
              <a:t>-</a:t>
            </a:r>
            <a:r>
              <a:rPr lang="en-US" sz="1800" b="1" baseline="30000" dirty="0">
                <a:cs typeface="Times New Roman" pitchFamily="18" charset="0"/>
                <a:sym typeface="Symbol" pitchFamily="18" charset="2"/>
              </a:rPr>
              <a:t></a:t>
            </a:r>
            <a:r>
              <a:rPr lang="en-US" sz="1800" b="1" baseline="30000" dirty="0">
                <a:cs typeface="Times New Roman" pitchFamily="18" charset="0"/>
              </a:rPr>
              <a:t>t</a:t>
            </a:r>
            <a:r>
              <a:rPr lang="en-US" sz="1800" b="1" dirty="0">
                <a:cs typeface="Times New Roman" pitchFamily="18" charset="0"/>
              </a:rPr>
              <a:t>)  is the Reliability (Hazard) </a:t>
            </a:r>
            <a:r>
              <a:rPr lang="en-US" sz="1800" b="1" dirty="0" smtClean="0">
                <a:cs typeface="Times New Roman" pitchFamily="18" charset="0"/>
              </a:rPr>
              <a:t>Function;</a:t>
            </a:r>
            <a:r>
              <a:rPr lang="en-US" b="1" dirty="0" smtClean="0">
                <a:cs typeface="Times New Roman" pitchFamily="18" charset="0"/>
              </a:rPr>
              <a:t> </a:t>
            </a:r>
            <a:r>
              <a:rPr lang="el-GR" b="1" dirty="0" smtClean="0">
                <a:cs typeface="Times New Roman" pitchFamily="18" charset="0"/>
              </a:rPr>
              <a:t>λ</a:t>
            </a:r>
            <a:r>
              <a:rPr lang="en-US" b="1" dirty="0" smtClean="0">
                <a:cs typeface="Times New Roman" pitchFamily="18" charset="0"/>
              </a:rPr>
              <a:t> </a:t>
            </a:r>
            <a:r>
              <a:rPr lang="en-US" sz="1800" b="1" dirty="0" smtClean="0">
                <a:cs typeface="Times New Roman" pitchFamily="18" charset="0"/>
              </a:rPr>
              <a:t>is the rate of failure (failures per hour), t is time (hours).</a:t>
            </a:r>
            <a:endParaRPr lang="en-US" sz="1800" b="1" dirty="0">
              <a:cs typeface="Times New Roman" pitchFamily="18" charset="0"/>
            </a:endParaRPr>
          </a:p>
          <a:p>
            <a:endParaRPr lang="en-US" dirty="0"/>
          </a:p>
        </p:txBody>
      </p:sp>
      <p:sp>
        <p:nvSpPr>
          <p:cNvPr id="2073" name="Text Box 25"/>
          <p:cNvSpPr txBox="1">
            <a:spLocks noChangeArrowheads="1"/>
          </p:cNvSpPr>
          <p:nvPr/>
        </p:nvSpPr>
        <p:spPr bwMode="auto">
          <a:xfrm>
            <a:off x="1752600" y="3124200"/>
            <a:ext cx="1668463" cy="457200"/>
          </a:xfrm>
          <a:prstGeom prst="rect">
            <a:avLst/>
          </a:prstGeom>
          <a:noFill/>
          <a:ln w="9525">
            <a:noFill/>
            <a:miter lim="800000"/>
            <a:headEnd/>
            <a:tailEnd/>
          </a:ln>
          <a:effectLst/>
        </p:spPr>
        <p:txBody>
          <a:bodyPr wrap="none">
            <a:spAutoFit/>
          </a:bodyPr>
          <a:lstStyle/>
          <a:p>
            <a:r>
              <a:rPr lang="en-US" b="1" dirty="0">
                <a:sym typeface="Symbol" pitchFamily="18" charset="2"/>
              </a:rPr>
              <a:t>S = -ln()</a:t>
            </a:r>
            <a:endParaRPr lang="en-US" b="1" dirty="0"/>
          </a:p>
        </p:txBody>
      </p:sp>
      <p:sp>
        <p:nvSpPr>
          <p:cNvPr id="2074" name="Text Box 26"/>
          <p:cNvSpPr txBox="1">
            <a:spLocks noChangeArrowheads="1"/>
          </p:cNvSpPr>
          <p:nvPr/>
        </p:nvSpPr>
        <p:spPr bwMode="auto">
          <a:xfrm>
            <a:off x="4572000" y="2819400"/>
            <a:ext cx="4283075" cy="641350"/>
          </a:xfrm>
          <a:prstGeom prst="rect">
            <a:avLst/>
          </a:prstGeom>
          <a:noFill/>
          <a:ln w="9525">
            <a:noFill/>
            <a:miter lim="800000"/>
            <a:headEnd/>
            <a:tailEnd/>
          </a:ln>
          <a:effectLst/>
        </p:spPr>
        <p:txBody>
          <a:bodyPr>
            <a:spAutoFit/>
          </a:bodyPr>
          <a:lstStyle/>
          <a:p>
            <a:r>
              <a:rPr lang="en-US" sz="1800" i="1" dirty="0"/>
              <a:t>(implies that systems will move toward the lowest energy state spontaneously)</a:t>
            </a:r>
          </a:p>
        </p:txBody>
      </p:sp>
      <p:sp>
        <p:nvSpPr>
          <p:cNvPr id="2075" name="Text Box 27"/>
          <p:cNvSpPr txBox="1">
            <a:spLocks noChangeArrowheads="1"/>
          </p:cNvSpPr>
          <p:nvPr/>
        </p:nvSpPr>
        <p:spPr bwMode="auto">
          <a:xfrm>
            <a:off x="457200" y="2819400"/>
            <a:ext cx="2765425" cy="336550"/>
          </a:xfrm>
          <a:prstGeom prst="rect">
            <a:avLst/>
          </a:prstGeom>
          <a:noFill/>
          <a:ln w="9525">
            <a:noFill/>
            <a:miter lim="800000"/>
            <a:headEnd/>
            <a:tailEnd/>
          </a:ln>
          <a:effectLst/>
        </p:spPr>
        <p:txBody>
          <a:bodyPr wrap="none">
            <a:spAutoFit/>
          </a:bodyPr>
          <a:lstStyle/>
          <a:p>
            <a:r>
              <a:rPr lang="en-US" sz="1600" b="1" dirty="0">
                <a:solidFill>
                  <a:schemeClr val="accent2"/>
                </a:solidFill>
              </a:rPr>
              <a:t>[Statistical Mechanics Model]</a:t>
            </a:r>
          </a:p>
        </p:txBody>
      </p:sp>
      <p:sp>
        <p:nvSpPr>
          <p:cNvPr id="2076" name="Text Box 28"/>
          <p:cNvSpPr txBox="1">
            <a:spLocks noChangeArrowheads="1"/>
          </p:cNvSpPr>
          <p:nvPr/>
        </p:nvSpPr>
        <p:spPr bwMode="auto">
          <a:xfrm>
            <a:off x="457200" y="3733800"/>
            <a:ext cx="2451100" cy="336550"/>
          </a:xfrm>
          <a:prstGeom prst="rect">
            <a:avLst/>
          </a:prstGeom>
          <a:noFill/>
          <a:ln w="9525">
            <a:noFill/>
            <a:miter lim="800000"/>
            <a:headEnd/>
            <a:tailEnd/>
          </a:ln>
          <a:effectLst/>
        </p:spPr>
        <p:txBody>
          <a:bodyPr wrap="none">
            <a:spAutoFit/>
          </a:bodyPr>
          <a:lstStyle/>
          <a:p>
            <a:r>
              <a:rPr lang="en-US" sz="1600" b="1" dirty="0">
                <a:solidFill>
                  <a:srgbClr val="CC0099"/>
                </a:solidFill>
              </a:rPr>
              <a:t>[Thermodynamics Model]</a:t>
            </a:r>
          </a:p>
        </p:txBody>
      </p:sp>
      <p:sp>
        <p:nvSpPr>
          <p:cNvPr id="13" name="TextBox 12"/>
          <p:cNvSpPr txBox="1"/>
          <p:nvPr/>
        </p:nvSpPr>
        <p:spPr>
          <a:xfrm>
            <a:off x="381000" y="4535269"/>
            <a:ext cx="4343400" cy="923330"/>
          </a:xfrm>
          <a:prstGeom prst="rect">
            <a:avLst/>
          </a:prstGeom>
          <a:noFill/>
        </p:spPr>
        <p:txBody>
          <a:bodyPr wrap="square" rtlCol="0">
            <a:spAutoFit/>
          </a:bodyPr>
          <a:lstStyle/>
          <a:p>
            <a:r>
              <a:rPr lang="en-US" sz="1800" dirty="0" smtClean="0">
                <a:solidFill>
                  <a:srgbClr val="7030A0"/>
                </a:solidFill>
              </a:rPr>
              <a:t>Many Scientists try to equate the two parts of Entropy, but they really should be added. (Hovis Theory)</a:t>
            </a:r>
            <a:endParaRPr lang="en-US" sz="1800" dirty="0">
              <a:solidFill>
                <a:srgbClr val="7030A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0" name="Rectangle 12"/>
          <p:cNvSpPr>
            <a:spLocks noChangeArrowheads="1"/>
          </p:cNvSpPr>
          <p:nvPr/>
        </p:nvSpPr>
        <p:spPr bwMode="auto">
          <a:xfrm>
            <a:off x="1371600" y="2819400"/>
            <a:ext cx="6248400" cy="457200"/>
          </a:xfrm>
          <a:prstGeom prst="rect">
            <a:avLst/>
          </a:prstGeom>
          <a:solidFill>
            <a:srgbClr val="FFFF99"/>
          </a:solidFill>
          <a:ln w="9525">
            <a:solidFill>
              <a:schemeClr val="tx1"/>
            </a:solidFill>
            <a:miter lim="800000"/>
            <a:headEnd/>
            <a:tailEnd/>
          </a:ln>
          <a:effectLst/>
        </p:spPr>
        <p:txBody>
          <a:bodyPr wrap="none" anchor="ctr"/>
          <a:lstStyle/>
          <a:p>
            <a:endParaRPr lang="en-US" dirty="0"/>
          </a:p>
        </p:txBody>
      </p:sp>
      <p:sp>
        <p:nvSpPr>
          <p:cNvPr id="2059" name="Rectangle 11"/>
          <p:cNvSpPr>
            <a:spLocks noChangeArrowheads="1"/>
          </p:cNvSpPr>
          <p:nvPr/>
        </p:nvSpPr>
        <p:spPr bwMode="auto">
          <a:xfrm>
            <a:off x="2133600" y="5791200"/>
            <a:ext cx="4800600" cy="609600"/>
          </a:xfrm>
          <a:prstGeom prst="rect">
            <a:avLst/>
          </a:prstGeom>
          <a:solidFill>
            <a:srgbClr val="66FF33"/>
          </a:solidFill>
          <a:ln w="9525">
            <a:solidFill>
              <a:schemeClr val="tx1"/>
            </a:solidFill>
            <a:miter lim="800000"/>
            <a:headEnd/>
            <a:tailEnd/>
          </a:ln>
          <a:effectLst/>
        </p:spPr>
        <p:txBody>
          <a:bodyPr wrap="none" anchor="ctr"/>
          <a:lstStyle/>
          <a:p>
            <a:endParaRPr lang="en-US" dirty="0"/>
          </a:p>
        </p:txBody>
      </p:sp>
      <p:sp>
        <p:nvSpPr>
          <p:cNvPr id="2050" name="Text Box 2"/>
          <p:cNvSpPr txBox="1">
            <a:spLocks noChangeArrowheads="1"/>
          </p:cNvSpPr>
          <p:nvPr/>
        </p:nvSpPr>
        <p:spPr bwMode="auto">
          <a:xfrm>
            <a:off x="1127125" y="574675"/>
            <a:ext cx="7712075" cy="946150"/>
          </a:xfrm>
          <a:prstGeom prst="rect">
            <a:avLst/>
          </a:prstGeom>
          <a:noFill/>
          <a:ln w="9525">
            <a:noFill/>
            <a:miter lim="800000"/>
            <a:headEnd/>
            <a:tailEnd/>
          </a:ln>
          <a:effectLst/>
        </p:spPr>
        <p:txBody>
          <a:bodyPr>
            <a:spAutoFit/>
          </a:bodyPr>
          <a:lstStyle/>
          <a:p>
            <a:r>
              <a:rPr lang="en-US" sz="2800" b="1" i="1" dirty="0"/>
              <a:t>If there are 2 aspects of </a:t>
            </a:r>
            <a:r>
              <a:rPr lang="en-US" sz="2800" b="1" i="1" dirty="0" smtClean="0"/>
              <a:t>the </a:t>
            </a:r>
            <a:r>
              <a:rPr lang="en-US" sz="2800" b="1" i="1" dirty="0"/>
              <a:t>nature of Entropy, what should the calculation be?</a:t>
            </a:r>
          </a:p>
        </p:txBody>
      </p:sp>
      <p:sp>
        <p:nvSpPr>
          <p:cNvPr id="2051" name="Text Box 3"/>
          <p:cNvSpPr txBox="1">
            <a:spLocks noChangeArrowheads="1"/>
          </p:cNvSpPr>
          <p:nvPr/>
        </p:nvSpPr>
        <p:spPr bwMode="auto">
          <a:xfrm>
            <a:off x="1203325" y="1600200"/>
            <a:ext cx="7245350" cy="457200"/>
          </a:xfrm>
          <a:prstGeom prst="rect">
            <a:avLst/>
          </a:prstGeom>
          <a:noFill/>
          <a:ln w="9525">
            <a:noFill/>
            <a:miter lim="800000"/>
            <a:headEnd/>
            <a:tailEnd/>
          </a:ln>
          <a:effectLst/>
        </p:spPr>
        <p:txBody>
          <a:bodyPr wrap="none">
            <a:spAutoFit/>
          </a:bodyPr>
          <a:lstStyle/>
          <a:p>
            <a:r>
              <a:rPr lang="en-US" b="1" dirty="0">
                <a:solidFill>
                  <a:srgbClr val="CC0000"/>
                </a:solidFill>
              </a:rPr>
              <a:t>They should be added together (</a:t>
            </a:r>
            <a:r>
              <a:rPr lang="en-US" b="1" i="1" dirty="0">
                <a:solidFill>
                  <a:srgbClr val="CC0000"/>
                </a:solidFill>
              </a:rPr>
              <a:t>in my humble opinion</a:t>
            </a:r>
            <a:r>
              <a:rPr lang="en-US" b="1" dirty="0">
                <a:solidFill>
                  <a:srgbClr val="CC0000"/>
                </a:solidFill>
              </a:rPr>
              <a:t>)</a:t>
            </a:r>
          </a:p>
        </p:txBody>
      </p:sp>
      <p:sp>
        <p:nvSpPr>
          <p:cNvPr id="2052" name="Text Box 4"/>
          <p:cNvSpPr txBox="1">
            <a:spLocks noChangeArrowheads="1"/>
          </p:cNvSpPr>
          <p:nvPr/>
        </p:nvSpPr>
        <p:spPr bwMode="auto">
          <a:xfrm>
            <a:off x="1279525" y="2209800"/>
            <a:ext cx="6542088" cy="396875"/>
          </a:xfrm>
          <a:prstGeom prst="rect">
            <a:avLst/>
          </a:prstGeom>
          <a:noFill/>
          <a:ln w="9525">
            <a:noFill/>
            <a:miter lim="800000"/>
            <a:headEnd/>
            <a:tailEnd/>
          </a:ln>
          <a:effectLst/>
        </p:spPr>
        <p:txBody>
          <a:bodyPr wrap="none">
            <a:spAutoFit/>
          </a:bodyPr>
          <a:lstStyle/>
          <a:p>
            <a:r>
              <a:rPr lang="en-US" sz="2000" b="1" dirty="0">
                <a:latin typeface="Arial" charset="0"/>
                <a:sym typeface="Symbol" pitchFamily="18" charset="2"/>
              </a:rPr>
              <a:t>S = Thermodynamic definition + Disorder Definition</a:t>
            </a:r>
            <a:endParaRPr lang="en-US" sz="2000" b="1" dirty="0">
              <a:latin typeface="Arial" charset="0"/>
            </a:endParaRPr>
          </a:p>
        </p:txBody>
      </p:sp>
      <p:sp>
        <p:nvSpPr>
          <p:cNvPr id="2053" name="Text Box 5"/>
          <p:cNvSpPr txBox="1">
            <a:spLocks noChangeArrowheads="1"/>
          </p:cNvSpPr>
          <p:nvPr/>
        </p:nvSpPr>
        <p:spPr bwMode="auto">
          <a:xfrm>
            <a:off x="1355725" y="2819400"/>
            <a:ext cx="6122988" cy="396875"/>
          </a:xfrm>
          <a:prstGeom prst="rect">
            <a:avLst/>
          </a:prstGeom>
          <a:noFill/>
          <a:ln w="9525">
            <a:noFill/>
            <a:miter lim="800000"/>
            <a:headEnd/>
            <a:tailEnd/>
          </a:ln>
          <a:effectLst/>
        </p:spPr>
        <p:txBody>
          <a:bodyPr wrap="none">
            <a:spAutoFit/>
          </a:bodyPr>
          <a:lstStyle/>
          <a:p>
            <a:r>
              <a:rPr lang="en-US" sz="2000" b="1" dirty="0">
                <a:latin typeface="Arial" charset="0"/>
                <a:sym typeface="Symbol" pitchFamily="18" charset="2"/>
              </a:rPr>
              <a:t>S = (E + work)/T  +  (-log()/T)(Failure function)</a:t>
            </a:r>
          </a:p>
        </p:txBody>
      </p:sp>
      <p:sp>
        <p:nvSpPr>
          <p:cNvPr id="2054" name="Text Box 6"/>
          <p:cNvSpPr txBox="1">
            <a:spLocks noChangeArrowheads="1"/>
          </p:cNvSpPr>
          <p:nvPr/>
        </p:nvSpPr>
        <p:spPr bwMode="auto">
          <a:xfrm>
            <a:off x="1431925" y="3505200"/>
            <a:ext cx="5838458" cy="461665"/>
          </a:xfrm>
          <a:prstGeom prst="rect">
            <a:avLst/>
          </a:prstGeom>
          <a:noFill/>
          <a:ln w="9525">
            <a:noFill/>
            <a:miter lim="800000"/>
            <a:headEnd/>
            <a:tailEnd/>
          </a:ln>
          <a:effectLst/>
        </p:spPr>
        <p:txBody>
          <a:bodyPr wrap="none">
            <a:spAutoFit/>
          </a:bodyPr>
          <a:lstStyle/>
          <a:p>
            <a:r>
              <a:rPr lang="en-US" sz="2000" b="1" dirty="0">
                <a:latin typeface="Arial" charset="0"/>
              </a:rPr>
              <a:t>  Failure Function = </a:t>
            </a:r>
            <a:r>
              <a:rPr lang="en-US" sz="2000" b="1" dirty="0" smtClean="0">
                <a:latin typeface="Arial" charset="0"/>
              </a:rPr>
              <a:t>(1 </a:t>
            </a:r>
            <a:r>
              <a:rPr lang="en-US" sz="2000" b="1" dirty="0">
                <a:latin typeface="Arial" charset="0"/>
              </a:rPr>
              <a:t>– Reliability) = 1 </a:t>
            </a:r>
            <a:r>
              <a:rPr lang="en-US" sz="2000" b="1" dirty="0" smtClean="0">
                <a:latin typeface="Arial" charset="0"/>
              </a:rPr>
              <a:t>– </a:t>
            </a:r>
            <a:r>
              <a:rPr lang="en-US" b="1" dirty="0" smtClean="0">
                <a:latin typeface="Arial" charset="0"/>
              </a:rPr>
              <a:t>e</a:t>
            </a:r>
            <a:r>
              <a:rPr lang="en-US" b="1" baseline="30000" dirty="0" smtClean="0">
                <a:latin typeface="Arial" charset="0"/>
                <a:sym typeface="Symbol" pitchFamily="18" charset="2"/>
              </a:rPr>
              <a:t> </a:t>
            </a:r>
            <a:r>
              <a:rPr lang="en-US" b="1" baseline="30000" dirty="0" smtClean="0">
                <a:latin typeface="Arial" charset="0"/>
                <a:sym typeface="Symbol" pitchFamily="18" charset="2"/>
              </a:rPr>
              <a:t>- </a:t>
            </a:r>
            <a:r>
              <a:rPr lang="en-US" b="1" baseline="30000" dirty="0" smtClean="0">
                <a:latin typeface="Arial" charset="0"/>
                <a:sym typeface="Symbol" pitchFamily="18" charset="2"/>
              </a:rPr>
              <a:t></a:t>
            </a:r>
            <a:r>
              <a:rPr lang="en-US" b="1" baseline="30000" dirty="0" smtClean="0">
                <a:latin typeface="Arial" charset="0"/>
                <a:sym typeface="Symbol" pitchFamily="18" charset="2"/>
              </a:rPr>
              <a:t> </a:t>
            </a:r>
            <a:r>
              <a:rPr lang="en-US" b="1" baseline="30000" dirty="0" smtClean="0">
                <a:latin typeface="Arial" charset="0"/>
                <a:sym typeface="Symbol" pitchFamily="18" charset="2"/>
              </a:rPr>
              <a:t>t</a:t>
            </a:r>
            <a:endParaRPr lang="en-US" b="1" dirty="0">
              <a:latin typeface="Arial" charset="0"/>
            </a:endParaRPr>
          </a:p>
        </p:txBody>
      </p:sp>
      <p:sp>
        <p:nvSpPr>
          <p:cNvPr id="2055" name="Text Box 7"/>
          <p:cNvSpPr txBox="1">
            <a:spLocks noChangeArrowheads="1"/>
          </p:cNvSpPr>
          <p:nvPr/>
        </p:nvSpPr>
        <p:spPr bwMode="auto">
          <a:xfrm>
            <a:off x="533400" y="4114800"/>
            <a:ext cx="8308493" cy="461665"/>
          </a:xfrm>
          <a:prstGeom prst="rect">
            <a:avLst/>
          </a:prstGeom>
          <a:noFill/>
          <a:ln w="9525">
            <a:noFill/>
            <a:miter lim="800000"/>
            <a:headEnd/>
            <a:tailEnd/>
          </a:ln>
          <a:effectLst/>
        </p:spPr>
        <p:txBody>
          <a:bodyPr wrap="none">
            <a:spAutoFit/>
          </a:bodyPr>
          <a:lstStyle/>
          <a:p>
            <a:r>
              <a:rPr lang="en-US" b="1" i="1" dirty="0"/>
              <a:t>Now, we have the element of </a:t>
            </a:r>
            <a:r>
              <a:rPr lang="en-US" b="1" i="1" dirty="0" smtClean="0"/>
              <a:t>TIME (t) </a:t>
            </a:r>
            <a:r>
              <a:rPr lang="en-US" b="1" i="1" dirty="0"/>
              <a:t>in the Entropy Equation!</a:t>
            </a:r>
          </a:p>
        </p:txBody>
      </p:sp>
      <p:sp>
        <p:nvSpPr>
          <p:cNvPr id="2056" name="Text Box 8"/>
          <p:cNvSpPr txBox="1">
            <a:spLocks noChangeArrowheads="1"/>
          </p:cNvSpPr>
          <p:nvPr/>
        </p:nvSpPr>
        <p:spPr bwMode="auto">
          <a:xfrm>
            <a:off x="3124200" y="5029200"/>
            <a:ext cx="2495550" cy="366713"/>
          </a:xfrm>
          <a:prstGeom prst="rect">
            <a:avLst/>
          </a:prstGeom>
          <a:noFill/>
          <a:ln w="9525">
            <a:noFill/>
            <a:miter lim="800000"/>
            <a:headEnd/>
            <a:tailEnd/>
          </a:ln>
          <a:effectLst/>
        </p:spPr>
        <p:txBody>
          <a:bodyPr wrap="none">
            <a:spAutoFit/>
          </a:bodyPr>
          <a:lstStyle/>
          <a:p>
            <a:r>
              <a:rPr lang="en-US" sz="1800" b="1" dirty="0"/>
              <a:t>Is it right? Who knows!</a:t>
            </a:r>
          </a:p>
        </p:txBody>
      </p:sp>
      <p:pic>
        <p:nvPicPr>
          <p:cNvPr id="2057" name="Picture 9" descr="C:\Program Files\Common Files\Microsoft Shared\Clipart\cagcat50\BD00028_.WMF"/>
          <p:cNvPicPr>
            <a:picLocks noChangeAspect="1" noChangeArrowheads="1"/>
          </p:cNvPicPr>
          <p:nvPr/>
        </p:nvPicPr>
        <p:blipFill>
          <a:blip r:embed="rId2" cstate="print"/>
          <a:srcRect/>
          <a:stretch>
            <a:fillRect/>
          </a:stretch>
        </p:blipFill>
        <p:spPr bwMode="auto">
          <a:xfrm>
            <a:off x="2209800" y="4800600"/>
            <a:ext cx="862013" cy="844550"/>
          </a:xfrm>
          <a:prstGeom prst="rect">
            <a:avLst/>
          </a:prstGeom>
          <a:noFill/>
        </p:spPr>
      </p:pic>
      <p:sp>
        <p:nvSpPr>
          <p:cNvPr id="2058" name="Text Box 10"/>
          <p:cNvSpPr txBox="1">
            <a:spLocks noChangeArrowheads="1"/>
          </p:cNvSpPr>
          <p:nvPr/>
        </p:nvSpPr>
        <p:spPr bwMode="auto">
          <a:xfrm>
            <a:off x="2209800" y="5791200"/>
            <a:ext cx="4476750" cy="457200"/>
          </a:xfrm>
          <a:prstGeom prst="rect">
            <a:avLst/>
          </a:prstGeom>
          <a:noFill/>
          <a:ln w="9525">
            <a:noFill/>
            <a:miter lim="800000"/>
            <a:headEnd/>
            <a:tailEnd/>
          </a:ln>
          <a:effectLst/>
        </p:spPr>
        <p:txBody>
          <a:bodyPr wrap="none">
            <a:spAutoFit/>
          </a:bodyPr>
          <a:lstStyle/>
          <a:p>
            <a:r>
              <a:rPr lang="en-US" b="1" dirty="0"/>
              <a:t>Is Evolution now OK?   Still </a:t>
            </a:r>
            <a:r>
              <a:rPr lang="en-US" b="1" dirty="0">
                <a:solidFill>
                  <a:srgbClr val="FF0000"/>
                </a:solidFill>
              </a:rPr>
              <a:t>NO!</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239</TotalTime>
  <Words>1697</Words>
  <Application>Microsoft Office PowerPoint</Application>
  <PresentationFormat>On-screen Show (4:3)</PresentationFormat>
  <Paragraphs>136</Paragraphs>
  <Slides>14</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16" baseType="lpstr">
      <vt:lpstr>Default Design</vt:lpstr>
      <vt:lpstr>Microsoft ClipArt Gallery</vt:lpstr>
      <vt:lpstr>Slide 1</vt:lpstr>
      <vt:lpstr>Slide 2</vt:lpstr>
      <vt:lpstr>Slide 3</vt:lpstr>
      <vt:lpstr>Slide 4</vt:lpstr>
      <vt:lpstr>Reliability Engineering and  the Bible</vt:lpstr>
      <vt:lpstr>Slide 6</vt:lpstr>
      <vt:lpstr>Slide 7</vt:lpstr>
      <vt:lpstr>Slide 8</vt:lpstr>
      <vt:lpstr>Slide 9</vt:lpstr>
      <vt:lpstr>Slide 10</vt:lpstr>
      <vt:lpstr>Slide 11</vt:lpstr>
      <vt:lpstr>Slide 12</vt:lpstr>
      <vt:lpstr>Definitions of Thermodynamics: God’s Laws as applied to systems</vt:lpstr>
      <vt:lpstr>Slide 14</vt:lpstr>
    </vt:vector>
  </TitlesOfParts>
  <Company>VCS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Jim Hovis</dc:creator>
  <cp:lastModifiedBy>Jim Hovis</cp:lastModifiedBy>
  <cp:revision>36</cp:revision>
  <dcterms:created xsi:type="dcterms:W3CDTF">2003-04-23T21:13:08Z</dcterms:created>
  <dcterms:modified xsi:type="dcterms:W3CDTF">2012-01-18T16:45:31Z</dcterms:modified>
</cp:coreProperties>
</file>