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0"/>
  </p:notesMasterIdLst>
  <p:sldIdLst>
    <p:sldId id="256" r:id="rId2"/>
    <p:sldId id="273" r:id="rId3"/>
    <p:sldId id="299" r:id="rId4"/>
    <p:sldId id="263" r:id="rId5"/>
    <p:sldId id="264" r:id="rId6"/>
    <p:sldId id="266" r:id="rId7"/>
    <p:sldId id="267" r:id="rId8"/>
    <p:sldId id="268" r:id="rId9"/>
    <p:sldId id="269" r:id="rId10"/>
    <p:sldId id="290" r:id="rId11"/>
    <p:sldId id="270" r:id="rId12"/>
    <p:sldId id="271" r:id="rId13"/>
    <p:sldId id="272" r:id="rId14"/>
    <p:sldId id="261" r:id="rId15"/>
    <p:sldId id="276" r:id="rId16"/>
    <p:sldId id="277" r:id="rId17"/>
    <p:sldId id="278" r:id="rId18"/>
    <p:sldId id="258" r:id="rId19"/>
    <p:sldId id="259" r:id="rId20"/>
    <p:sldId id="292" r:id="rId21"/>
    <p:sldId id="275" r:id="rId22"/>
    <p:sldId id="279" r:id="rId23"/>
    <p:sldId id="280" r:id="rId24"/>
    <p:sldId id="281" r:id="rId25"/>
    <p:sldId id="274" r:id="rId26"/>
    <p:sldId id="287" r:id="rId27"/>
    <p:sldId id="288" r:id="rId28"/>
    <p:sldId id="284" r:id="rId29"/>
    <p:sldId id="289" r:id="rId30"/>
    <p:sldId id="286" r:id="rId31"/>
    <p:sldId id="291" r:id="rId32"/>
    <p:sldId id="293" r:id="rId33"/>
    <p:sldId id="285" r:id="rId34"/>
    <p:sldId id="294" r:id="rId35"/>
    <p:sldId id="295" r:id="rId36"/>
    <p:sldId id="296" r:id="rId37"/>
    <p:sldId id="297" r:id="rId38"/>
    <p:sldId id="29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F7FE"/>
    <a:srgbClr val="005828"/>
    <a:srgbClr val="8D2015"/>
    <a:srgbClr val="114317"/>
    <a:srgbClr val="660066"/>
    <a:srgbClr val="730104"/>
    <a:srgbClr val="EB0314"/>
    <a:srgbClr val="FC1908"/>
    <a:srgbClr val="294A26"/>
    <a:srgbClr val="2F257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4660"/>
  </p:normalViewPr>
  <p:slideViewPr>
    <p:cSldViewPr>
      <p:cViewPr varScale="1">
        <p:scale>
          <a:sx n="69" d="100"/>
          <a:sy n="69" d="100"/>
        </p:scale>
        <p:origin x="-8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1B8F7-C83E-4E6E-86DC-941A2AAE9C0E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37FAF-4E7D-46DE-81B9-547D427502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69F40-BF32-4971-8368-DD9EEC25375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37FAF-4E7D-46DE-81B9-547D427502A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37FAF-4E7D-46DE-81B9-547D427502A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37FAF-4E7D-46DE-81B9-547D427502A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37FAF-4E7D-46DE-81B9-547D427502A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63E4EC-B970-4E5D-AAEF-9ABA29A30DF9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FFC19A-8B0A-45B5-9626-A67C7F48F33C}" type="slidenum">
              <a:rPr lang="en-US"/>
              <a:pPr/>
              <a:t>20</a:t>
            </a:fld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C78F00-C099-4A9E-B440-D75ACF8C37AB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835E42-1BC2-48AC-8AC1-9C63768DBF53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37FAF-4E7D-46DE-81B9-547D427502A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292E6ABE-6AB2-41F6-B224-1CA22675214D}" type="slidenum">
              <a:rPr lang="en-GB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36</a:t>
            </a:fld>
            <a:endParaRPr lang="en-GB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4" name="Text Box 2"/>
          <p:cNvSpPr txBox="1"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>
              <a:spcBef>
                <a:spcPts val="4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latin typeface="Times New Roman" pitchFamily="18" charset="0"/>
                <a:ea typeface="MS Gothic" pitchFamily="49" charset="-128"/>
              </a:rPr>
              <a:t>For a good overview on the major flow of Church History that emphasized how worldviews affected our developing beliefs and doctrines...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A4B8EED-33C3-442D-B119-03216887C9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3B5AD5A-5F50-40CB-9A3E-19BF275670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C2D52D9-1943-4EC4-98FA-C8A07D7BE4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81000"/>
            <a:ext cx="7772400" cy="579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B7A549D-9935-4A27-9249-D35421ACA9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8ED6904-92A5-424B-B6E0-1A7ED788E647}" type="datetimeFigureOut">
              <a:rPr lang="en-US" smtClean="0"/>
              <a:pPr/>
              <a:t>6/20/2011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FCB097B-A748-465B-8D71-0665B85A4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10" r:id="rId13"/>
    <p:sldLayoutId id="2147483711" r:id="rId14"/>
    <p:sldLayoutId id="2147483712" r:id="rId15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38200" y="1219200"/>
            <a:ext cx="7772400" cy="1975104"/>
          </a:xfrm>
        </p:spPr>
        <p:txBody>
          <a:bodyPr>
            <a:normAutofit/>
          </a:bodyPr>
          <a:lstStyle/>
          <a:p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34000" endA="740" endPos="53000" dir="5400000" sy="-100000" algn="bl" rotWithShape="0"/>
                </a:effectLst>
              </a:rPr>
              <a:t>Big Bad Theology and Science Debates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34000" endA="740" endPos="53000" dir="5400000" sy="-100000" algn="bl" rotWithShape="0"/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57200" y="3124200"/>
            <a:ext cx="8153400" cy="1752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Unconscious Worldview Assumptions as Spiritual &amp; Scientific Land Mines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53340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K.G. Powderly Jr.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/>
              <a:t>What is a worldview?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371600"/>
            <a:ext cx="5486400" cy="5486400"/>
          </a:xfrm>
        </p:spPr>
        <p:txBody>
          <a:bodyPr>
            <a:normAutofit fontScale="92500"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grid of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faith-assumptions through which we see the world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personal or cultural concept of truth and reality</a:t>
            </a:r>
          </a:p>
          <a:p>
            <a:r>
              <a:rPr lang="en-US" sz="30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bias that guides how morality, theology, philosophy, </a:t>
            </a:r>
            <a:r>
              <a:rPr lang="en-US" sz="30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sciences, </a:t>
            </a:r>
            <a:r>
              <a:rPr lang="en-US" sz="30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politics, law, </a:t>
            </a:r>
            <a:r>
              <a:rPr lang="en-US" sz="30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arts, history, and </a:t>
            </a:r>
            <a:r>
              <a:rPr lang="en-US" sz="30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economics </a:t>
            </a:r>
            <a:r>
              <a:rPr lang="en-US" sz="30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</a:t>
            </a:r>
            <a:r>
              <a:rPr lang="en-US" sz="30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understood</a:t>
            </a:r>
          </a:p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WARNING: Not all biases are equal—some are more honest and educated than others 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3" name="Picture 5" descr="C:\Documents and Settings\Kent Powderly\My Documents\My Documents\One Faith - Many Transitions\One Faith - Many Transitions\singlespace\iUniverse ready\charts\Simple Worldview Pyramid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86400" y="1447800"/>
            <a:ext cx="3405187" cy="4343400"/>
          </a:xfrm>
          <a:noFill/>
          <a:ln/>
        </p:spPr>
      </p:pic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5791200" y="38100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>
            <a:off x="7924800" y="38100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AutoShape 9"/>
          <p:cNvSpPr>
            <a:spLocks noChangeArrowheads="1"/>
          </p:cNvSpPr>
          <p:nvPr/>
        </p:nvSpPr>
        <p:spPr bwMode="auto">
          <a:xfrm>
            <a:off x="6858000" y="2819400"/>
            <a:ext cx="485775" cy="2286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15000" y="5562600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pyramid maps any worldview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251062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 academics tell us we can simply dispense with the bottom layer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 descr="postmodernism 01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533400" y="1600200"/>
            <a:ext cx="3914775" cy="4457700"/>
          </a:xfrm>
        </p:spPr>
      </p:pic>
      <p:pic>
        <p:nvPicPr>
          <p:cNvPr id="6" name="Content Placeholder 5" descr="Post modernism 0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5029200" y="1524000"/>
            <a:ext cx="3390900" cy="4324350"/>
          </a:xfrm>
        </p:spPr>
      </p:pic>
      <p:sp>
        <p:nvSpPr>
          <p:cNvPr id="7" name="TextBox 6"/>
          <p:cNvSpPr txBox="1"/>
          <p:nvPr/>
        </p:nvSpPr>
        <p:spPr>
          <a:xfrm>
            <a:off x="838200" y="4572000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their model self-destructs because…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54864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…that masquerades as objectivity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193218" y="1939636"/>
            <a:ext cx="2198182" cy="3588328"/>
          </a:xfrm>
          <a:custGeom>
            <a:avLst/>
            <a:gdLst>
              <a:gd name="connsiteX0" fmla="*/ 2237 w 1447258"/>
              <a:gd name="connsiteY0" fmla="*/ 3588328 h 3588328"/>
              <a:gd name="connsiteX1" fmla="*/ 57655 w 1447258"/>
              <a:gd name="connsiteY1" fmla="*/ 3505200 h 3588328"/>
              <a:gd name="connsiteX2" fmla="*/ 126927 w 1447258"/>
              <a:gd name="connsiteY2" fmla="*/ 3435928 h 3588328"/>
              <a:gd name="connsiteX3" fmla="*/ 182346 w 1447258"/>
              <a:gd name="connsiteY3" fmla="*/ 3422073 h 3588328"/>
              <a:gd name="connsiteX4" fmla="*/ 265473 w 1447258"/>
              <a:gd name="connsiteY4" fmla="*/ 3394364 h 3588328"/>
              <a:gd name="connsiteX5" fmla="*/ 237764 w 1447258"/>
              <a:gd name="connsiteY5" fmla="*/ 3311237 h 3588328"/>
              <a:gd name="connsiteX6" fmla="*/ 223909 w 1447258"/>
              <a:gd name="connsiteY6" fmla="*/ 3269673 h 3588328"/>
              <a:gd name="connsiteX7" fmla="*/ 182346 w 1447258"/>
              <a:gd name="connsiteY7" fmla="*/ 3241964 h 3588328"/>
              <a:gd name="connsiteX8" fmla="*/ 237764 w 1447258"/>
              <a:gd name="connsiteY8" fmla="*/ 3200400 h 3588328"/>
              <a:gd name="connsiteX9" fmla="*/ 307037 w 1447258"/>
              <a:gd name="connsiteY9" fmla="*/ 3172691 h 3588328"/>
              <a:gd name="connsiteX10" fmla="*/ 362455 w 1447258"/>
              <a:gd name="connsiteY10" fmla="*/ 3144982 h 3588328"/>
              <a:gd name="connsiteX11" fmla="*/ 459437 w 1447258"/>
              <a:gd name="connsiteY11" fmla="*/ 3117273 h 3588328"/>
              <a:gd name="connsiteX12" fmla="*/ 473291 w 1447258"/>
              <a:gd name="connsiteY12" fmla="*/ 3158837 h 3588328"/>
              <a:gd name="connsiteX13" fmla="*/ 542564 w 1447258"/>
              <a:gd name="connsiteY13" fmla="*/ 3144982 h 3588328"/>
              <a:gd name="connsiteX14" fmla="*/ 611837 w 1447258"/>
              <a:gd name="connsiteY14" fmla="*/ 3117273 h 3588328"/>
              <a:gd name="connsiteX15" fmla="*/ 667255 w 1447258"/>
              <a:gd name="connsiteY15" fmla="*/ 3103419 h 3588328"/>
              <a:gd name="connsiteX16" fmla="*/ 708818 w 1447258"/>
              <a:gd name="connsiteY16" fmla="*/ 3089564 h 3588328"/>
              <a:gd name="connsiteX17" fmla="*/ 653400 w 1447258"/>
              <a:gd name="connsiteY17" fmla="*/ 3006437 h 3588328"/>
              <a:gd name="connsiteX18" fmla="*/ 570273 w 1447258"/>
              <a:gd name="connsiteY18" fmla="*/ 2978728 h 3588328"/>
              <a:gd name="connsiteX19" fmla="*/ 542564 w 1447258"/>
              <a:gd name="connsiteY19" fmla="*/ 2895600 h 3588328"/>
              <a:gd name="connsiteX20" fmla="*/ 556418 w 1447258"/>
              <a:gd name="connsiteY20" fmla="*/ 2826328 h 3588328"/>
              <a:gd name="connsiteX21" fmla="*/ 584127 w 1447258"/>
              <a:gd name="connsiteY21" fmla="*/ 2673928 h 3588328"/>
              <a:gd name="connsiteX22" fmla="*/ 597982 w 1447258"/>
              <a:gd name="connsiteY22" fmla="*/ 2632364 h 3588328"/>
              <a:gd name="connsiteX23" fmla="*/ 625691 w 1447258"/>
              <a:gd name="connsiteY23" fmla="*/ 2590800 h 3588328"/>
              <a:gd name="connsiteX24" fmla="*/ 584127 w 1447258"/>
              <a:gd name="connsiteY24" fmla="*/ 2466109 h 3588328"/>
              <a:gd name="connsiteX25" fmla="*/ 542564 w 1447258"/>
              <a:gd name="connsiteY25" fmla="*/ 2438400 h 3588328"/>
              <a:gd name="connsiteX26" fmla="*/ 487146 w 1447258"/>
              <a:gd name="connsiteY26" fmla="*/ 2424546 h 3588328"/>
              <a:gd name="connsiteX27" fmla="*/ 570273 w 1447258"/>
              <a:gd name="connsiteY27" fmla="*/ 2396837 h 3588328"/>
              <a:gd name="connsiteX28" fmla="*/ 611837 w 1447258"/>
              <a:gd name="connsiteY28" fmla="*/ 2382982 h 3588328"/>
              <a:gd name="connsiteX29" fmla="*/ 639546 w 1447258"/>
              <a:gd name="connsiteY29" fmla="*/ 2216728 h 3588328"/>
              <a:gd name="connsiteX30" fmla="*/ 653400 w 1447258"/>
              <a:gd name="connsiteY30" fmla="*/ 2161309 h 3588328"/>
              <a:gd name="connsiteX31" fmla="*/ 639546 w 1447258"/>
              <a:gd name="connsiteY31" fmla="*/ 2119746 h 3588328"/>
              <a:gd name="connsiteX32" fmla="*/ 694964 w 1447258"/>
              <a:gd name="connsiteY32" fmla="*/ 2078182 h 3588328"/>
              <a:gd name="connsiteX33" fmla="*/ 819655 w 1447258"/>
              <a:gd name="connsiteY33" fmla="*/ 2050473 h 3588328"/>
              <a:gd name="connsiteX34" fmla="*/ 861218 w 1447258"/>
              <a:gd name="connsiteY34" fmla="*/ 2036619 h 3588328"/>
              <a:gd name="connsiteX35" fmla="*/ 847364 w 1447258"/>
              <a:gd name="connsiteY35" fmla="*/ 1967346 h 3588328"/>
              <a:gd name="connsiteX36" fmla="*/ 833509 w 1447258"/>
              <a:gd name="connsiteY36" fmla="*/ 1925782 h 3588328"/>
              <a:gd name="connsiteX37" fmla="*/ 861218 w 1447258"/>
              <a:gd name="connsiteY37" fmla="*/ 1842655 h 3588328"/>
              <a:gd name="connsiteX38" fmla="*/ 888927 w 1447258"/>
              <a:gd name="connsiteY38" fmla="*/ 1690255 h 3588328"/>
              <a:gd name="connsiteX39" fmla="*/ 972055 w 1447258"/>
              <a:gd name="connsiteY39" fmla="*/ 1579419 h 3588328"/>
              <a:gd name="connsiteX40" fmla="*/ 1013618 w 1447258"/>
              <a:gd name="connsiteY40" fmla="*/ 1551709 h 3588328"/>
              <a:gd name="connsiteX41" fmla="*/ 1069037 w 1447258"/>
              <a:gd name="connsiteY41" fmla="*/ 1524000 h 3588328"/>
              <a:gd name="connsiteX42" fmla="*/ 1110600 w 1447258"/>
              <a:gd name="connsiteY42" fmla="*/ 1496291 h 3588328"/>
              <a:gd name="connsiteX43" fmla="*/ 1290709 w 1447258"/>
              <a:gd name="connsiteY43" fmla="*/ 1482437 h 3588328"/>
              <a:gd name="connsiteX44" fmla="*/ 1179873 w 1447258"/>
              <a:gd name="connsiteY44" fmla="*/ 1357746 h 3588328"/>
              <a:gd name="connsiteX45" fmla="*/ 1138309 w 1447258"/>
              <a:gd name="connsiteY45" fmla="*/ 1343891 h 3588328"/>
              <a:gd name="connsiteX46" fmla="*/ 1124455 w 1447258"/>
              <a:gd name="connsiteY46" fmla="*/ 1039091 h 3588328"/>
              <a:gd name="connsiteX47" fmla="*/ 1152164 w 1447258"/>
              <a:gd name="connsiteY47" fmla="*/ 983673 h 3588328"/>
              <a:gd name="connsiteX48" fmla="*/ 1221437 w 1447258"/>
              <a:gd name="connsiteY48" fmla="*/ 900546 h 3588328"/>
              <a:gd name="connsiteX49" fmla="*/ 1304564 w 1447258"/>
              <a:gd name="connsiteY49" fmla="*/ 858982 h 3588328"/>
              <a:gd name="connsiteX50" fmla="*/ 1401546 w 1447258"/>
              <a:gd name="connsiteY50" fmla="*/ 845128 h 3588328"/>
              <a:gd name="connsiteX51" fmla="*/ 1415400 w 1447258"/>
              <a:gd name="connsiteY51" fmla="*/ 789709 h 3588328"/>
              <a:gd name="connsiteX52" fmla="*/ 1415400 w 1447258"/>
              <a:gd name="connsiteY52" fmla="*/ 678873 h 3588328"/>
              <a:gd name="connsiteX53" fmla="*/ 1373837 w 1447258"/>
              <a:gd name="connsiteY53" fmla="*/ 665019 h 3588328"/>
              <a:gd name="connsiteX54" fmla="*/ 1276855 w 1447258"/>
              <a:gd name="connsiteY54" fmla="*/ 678873 h 3588328"/>
              <a:gd name="connsiteX55" fmla="*/ 1221437 w 1447258"/>
              <a:gd name="connsiteY55" fmla="*/ 595746 h 3588328"/>
              <a:gd name="connsiteX56" fmla="*/ 1152164 w 1447258"/>
              <a:gd name="connsiteY56" fmla="*/ 498764 h 3588328"/>
              <a:gd name="connsiteX57" fmla="*/ 1138309 w 1447258"/>
              <a:gd name="connsiteY57" fmla="*/ 346364 h 3588328"/>
              <a:gd name="connsiteX58" fmla="*/ 1055182 w 1447258"/>
              <a:gd name="connsiteY58" fmla="*/ 318655 h 3588328"/>
              <a:gd name="connsiteX59" fmla="*/ 1013618 w 1447258"/>
              <a:gd name="connsiteY59" fmla="*/ 304800 h 3588328"/>
              <a:gd name="connsiteX60" fmla="*/ 985909 w 1447258"/>
              <a:gd name="connsiteY60" fmla="*/ 124691 h 3588328"/>
              <a:gd name="connsiteX61" fmla="*/ 972055 w 1447258"/>
              <a:gd name="connsiteY61" fmla="*/ 83128 h 3588328"/>
              <a:gd name="connsiteX62" fmla="*/ 958200 w 1447258"/>
              <a:gd name="connsiteY62" fmla="*/ 0 h 3588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447258" h="3588328">
                <a:moveTo>
                  <a:pt x="2237" y="3588328"/>
                </a:moveTo>
                <a:cubicBezTo>
                  <a:pt x="26584" y="3515285"/>
                  <a:pt x="0" y="3574386"/>
                  <a:pt x="57655" y="3505200"/>
                </a:cubicBezTo>
                <a:cubicBezTo>
                  <a:pt x="91863" y="3464151"/>
                  <a:pt x="74247" y="3458505"/>
                  <a:pt x="126927" y="3435928"/>
                </a:cubicBezTo>
                <a:cubicBezTo>
                  <a:pt x="144429" y="3428427"/>
                  <a:pt x="164108" y="3427545"/>
                  <a:pt x="182346" y="3422073"/>
                </a:cubicBezTo>
                <a:cubicBezTo>
                  <a:pt x="210322" y="3413680"/>
                  <a:pt x="265473" y="3394364"/>
                  <a:pt x="265473" y="3394364"/>
                </a:cubicBezTo>
                <a:lnTo>
                  <a:pt x="237764" y="3311237"/>
                </a:lnTo>
                <a:cubicBezTo>
                  <a:pt x="233146" y="3297382"/>
                  <a:pt x="236060" y="3277774"/>
                  <a:pt x="223909" y="3269673"/>
                </a:cubicBezTo>
                <a:lnTo>
                  <a:pt x="182346" y="3241964"/>
                </a:lnTo>
                <a:cubicBezTo>
                  <a:pt x="200819" y="3228109"/>
                  <a:pt x="217579" y="3211614"/>
                  <a:pt x="237764" y="3200400"/>
                </a:cubicBezTo>
                <a:cubicBezTo>
                  <a:pt x="259504" y="3188322"/>
                  <a:pt x="284311" y="3182792"/>
                  <a:pt x="307037" y="3172691"/>
                </a:cubicBezTo>
                <a:cubicBezTo>
                  <a:pt x="325910" y="3164303"/>
                  <a:pt x="343472" y="3153118"/>
                  <a:pt x="362455" y="3144982"/>
                </a:cubicBezTo>
                <a:cubicBezTo>
                  <a:pt x="390278" y="3133058"/>
                  <a:pt x="431319" y="3124303"/>
                  <a:pt x="459437" y="3117273"/>
                </a:cubicBezTo>
                <a:cubicBezTo>
                  <a:pt x="464055" y="3131128"/>
                  <a:pt x="459436" y="3154219"/>
                  <a:pt x="473291" y="3158837"/>
                </a:cubicBezTo>
                <a:cubicBezTo>
                  <a:pt x="495631" y="3166284"/>
                  <a:pt x="520009" y="3151749"/>
                  <a:pt x="542564" y="3144982"/>
                </a:cubicBezTo>
                <a:cubicBezTo>
                  <a:pt x="566385" y="3137836"/>
                  <a:pt x="588243" y="3125137"/>
                  <a:pt x="611837" y="3117273"/>
                </a:cubicBezTo>
                <a:cubicBezTo>
                  <a:pt x="629901" y="3111252"/>
                  <a:pt x="648946" y="3108650"/>
                  <a:pt x="667255" y="3103419"/>
                </a:cubicBezTo>
                <a:cubicBezTo>
                  <a:pt x="681297" y="3099407"/>
                  <a:pt x="694964" y="3094182"/>
                  <a:pt x="708818" y="3089564"/>
                </a:cubicBezTo>
                <a:cubicBezTo>
                  <a:pt x="690345" y="3061855"/>
                  <a:pt x="684993" y="3016968"/>
                  <a:pt x="653400" y="3006437"/>
                </a:cubicBezTo>
                <a:lnTo>
                  <a:pt x="570273" y="2978728"/>
                </a:lnTo>
                <a:cubicBezTo>
                  <a:pt x="561037" y="2951019"/>
                  <a:pt x="536836" y="2924241"/>
                  <a:pt x="542564" y="2895600"/>
                </a:cubicBezTo>
                <a:cubicBezTo>
                  <a:pt x="547182" y="2872509"/>
                  <a:pt x="552547" y="2849556"/>
                  <a:pt x="556418" y="2826328"/>
                </a:cubicBezTo>
                <a:cubicBezTo>
                  <a:pt x="572113" y="2732156"/>
                  <a:pt x="562850" y="2748397"/>
                  <a:pt x="584127" y="2673928"/>
                </a:cubicBezTo>
                <a:cubicBezTo>
                  <a:pt x="588139" y="2659886"/>
                  <a:pt x="591451" y="2645426"/>
                  <a:pt x="597982" y="2632364"/>
                </a:cubicBezTo>
                <a:cubicBezTo>
                  <a:pt x="605429" y="2617471"/>
                  <a:pt x="616455" y="2604655"/>
                  <a:pt x="625691" y="2590800"/>
                </a:cubicBezTo>
                <a:cubicBezTo>
                  <a:pt x="616965" y="2547168"/>
                  <a:pt x="614318" y="2502338"/>
                  <a:pt x="584127" y="2466109"/>
                </a:cubicBezTo>
                <a:cubicBezTo>
                  <a:pt x="573467" y="2453317"/>
                  <a:pt x="557869" y="2444959"/>
                  <a:pt x="542564" y="2438400"/>
                </a:cubicBezTo>
                <a:cubicBezTo>
                  <a:pt x="525062" y="2430899"/>
                  <a:pt x="505619" y="2429164"/>
                  <a:pt x="487146" y="2424546"/>
                </a:cubicBezTo>
                <a:lnTo>
                  <a:pt x="570273" y="2396837"/>
                </a:lnTo>
                <a:lnTo>
                  <a:pt x="611837" y="2382982"/>
                </a:lnTo>
                <a:cubicBezTo>
                  <a:pt x="642773" y="2290172"/>
                  <a:pt x="613031" y="2389075"/>
                  <a:pt x="639546" y="2216728"/>
                </a:cubicBezTo>
                <a:cubicBezTo>
                  <a:pt x="642441" y="2197908"/>
                  <a:pt x="648782" y="2179782"/>
                  <a:pt x="653400" y="2161309"/>
                </a:cubicBezTo>
                <a:cubicBezTo>
                  <a:pt x="648782" y="2147455"/>
                  <a:pt x="633015" y="2132808"/>
                  <a:pt x="639546" y="2119746"/>
                </a:cubicBezTo>
                <a:cubicBezTo>
                  <a:pt x="649873" y="2099093"/>
                  <a:pt x="674915" y="2089638"/>
                  <a:pt x="694964" y="2078182"/>
                </a:cubicBezTo>
                <a:cubicBezTo>
                  <a:pt x="724732" y="2061172"/>
                  <a:pt x="796074" y="2055713"/>
                  <a:pt x="819655" y="2050473"/>
                </a:cubicBezTo>
                <a:cubicBezTo>
                  <a:pt x="833911" y="2047305"/>
                  <a:pt x="847364" y="2041237"/>
                  <a:pt x="861218" y="2036619"/>
                </a:cubicBezTo>
                <a:cubicBezTo>
                  <a:pt x="856600" y="2013528"/>
                  <a:pt x="853075" y="1990191"/>
                  <a:pt x="847364" y="1967346"/>
                </a:cubicBezTo>
                <a:cubicBezTo>
                  <a:pt x="843822" y="1953178"/>
                  <a:pt x="831896" y="1940297"/>
                  <a:pt x="833509" y="1925782"/>
                </a:cubicBezTo>
                <a:cubicBezTo>
                  <a:pt x="836734" y="1896753"/>
                  <a:pt x="856416" y="1871465"/>
                  <a:pt x="861218" y="1842655"/>
                </a:cubicBezTo>
                <a:cubicBezTo>
                  <a:pt x="862443" y="1835304"/>
                  <a:pt x="883397" y="1704081"/>
                  <a:pt x="888927" y="1690255"/>
                </a:cubicBezTo>
                <a:cubicBezTo>
                  <a:pt x="906421" y="1646520"/>
                  <a:pt x="936298" y="1609217"/>
                  <a:pt x="972055" y="1579419"/>
                </a:cubicBezTo>
                <a:cubicBezTo>
                  <a:pt x="984847" y="1568759"/>
                  <a:pt x="999161" y="1559970"/>
                  <a:pt x="1013618" y="1551709"/>
                </a:cubicBezTo>
                <a:cubicBezTo>
                  <a:pt x="1031550" y="1541462"/>
                  <a:pt x="1051105" y="1534247"/>
                  <a:pt x="1069037" y="1524000"/>
                </a:cubicBezTo>
                <a:cubicBezTo>
                  <a:pt x="1083494" y="1515739"/>
                  <a:pt x="1094234" y="1499360"/>
                  <a:pt x="1110600" y="1496291"/>
                </a:cubicBezTo>
                <a:cubicBezTo>
                  <a:pt x="1169782" y="1485194"/>
                  <a:pt x="1230673" y="1487055"/>
                  <a:pt x="1290709" y="1482437"/>
                </a:cubicBezTo>
                <a:cubicBezTo>
                  <a:pt x="1256187" y="1344348"/>
                  <a:pt x="1300565" y="1377861"/>
                  <a:pt x="1179873" y="1357746"/>
                </a:cubicBezTo>
                <a:cubicBezTo>
                  <a:pt x="1166018" y="1353128"/>
                  <a:pt x="1146797" y="1355775"/>
                  <a:pt x="1138309" y="1343891"/>
                </a:cubicBezTo>
                <a:cubicBezTo>
                  <a:pt x="1084204" y="1268144"/>
                  <a:pt x="1116342" y="1093176"/>
                  <a:pt x="1124455" y="1039091"/>
                </a:cubicBezTo>
                <a:cubicBezTo>
                  <a:pt x="1127519" y="1018666"/>
                  <a:pt x="1141917" y="1001605"/>
                  <a:pt x="1152164" y="983673"/>
                </a:cubicBezTo>
                <a:cubicBezTo>
                  <a:pt x="1171980" y="948995"/>
                  <a:pt x="1190175" y="926598"/>
                  <a:pt x="1221437" y="900546"/>
                </a:cubicBezTo>
                <a:cubicBezTo>
                  <a:pt x="1247248" y="879037"/>
                  <a:pt x="1271677" y="865559"/>
                  <a:pt x="1304564" y="858982"/>
                </a:cubicBezTo>
                <a:cubicBezTo>
                  <a:pt x="1336585" y="852578"/>
                  <a:pt x="1369219" y="849746"/>
                  <a:pt x="1401546" y="845128"/>
                </a:cubicBezTo>
                <a:cubicBezTo>
                  <a:pt x="1406164" y="826655"/>
                  <a:pt x="1410169" y="808018"/>
                  <a:pt x="1415400" y="789709"/>
                </a:cubicBezTo>
                <a:cubicBezTo>
                  <a:pt x="1427313" y="748012"/>
                  <a:pt x="1447258" y="726660"/>
                  <a:pt x="1415400" y="678873"/>
                </a:cubicBezTo>
                <a:cubicBezTo>
                  <a:pt x="1407299" y="666722"/>
                  <a:pt x="1387691" y="669637"/>
                  <a:pt x="1373837" y="665019"/>
                </a:cubicBezTo>
                <a:cubicBezTo>
                  <a:pt x="1341510" y="669637"/>
                  <a:pt x="1306583" y="692386"/>
                  <a:pt x="1276855" y="678873"/>
                </a:cubicBezTo>
                <a:cubicBezTo>
                  <a:pt x="1246538" y="665092"/>
                  <a:pt x="1239910" y="623455"/>
                  <a:pt x="1221437" y="595746"/>
                </a:cubicBezTo>
                <a:cubicBezTo>
                  <a:pt x="1180924" y="534977"/>
                  <a:pt x="1203710" y="567492"/>
                  <a:pt x="1152164" y="498764"/>
                </a:cubicBezTo>
                <a:cubicBezTo>
                  <a:pt x="1117008" y="393297"/>
                  <a:pt x="1118727" y="444278"/>
                  <a:pt x="1138309" y="346364"/>
                </a:cubicBezTo>
                <a:lnTo>
                  <a:pt x="1055182" y="318655"/>
                </a:lnTo>
                <a:lnTo>
                  <a:pt x="1013618" y="304800"/>
                </a:lnTo>
                <a:cubicBezTo>
                  <a:pt x="1009197" y="273851"/>
                  <a:pt x="993601" y="159303"/>
                  <a:pt x="985909" y="124691"/>
                </a:cubicBezTo>
                <a:cubicBezTo>
                  <a:pt x="982741" y="110435"/>
                  <a:pt x="975223" y="97384"/>
                  <a:pt x="972055" y="83128"/>
                </a:cubicBezTo>
                <a:cubicBezTo>
                  <a:pt x="965961" y="55705"/>
                  <a:pt x="958200" y="0"/>
                  <a:pt x="958200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rackNeck-0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knowledge as seen tod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447800"/>
            <a:ext cx="8686800" cy="54102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2510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often confuse </a:t>
            </a:r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reality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the ways we categorize our </a:t>
            </a:r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about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reality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752600"/>
            <a:ext cx="696024" cy="38862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1" y="1676400"/>
            <a:ext cx="586443" cy="4191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PHILOSOPHY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3800" y="1524000"/>
            <a:ext cx="696024" cy="42672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1600" y="1676400"/>
            <a:ext cx="659411" cy="42672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ARTS</a:t>
            </a:r>
            <a:endParaRPr 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1752600"/>
            <a:ext cx="696024" cy="37338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24800" y="1600200"/>
            <a:ext cx="696024" cy="42672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THEOLOGY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5715000"/>
            <a:ext cx="89916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expect reality to neatly conform to our rigidly non-overlapping categories &amp; even childishly demand it do so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251062"/>
          </a:xfrm>
        </p:spPr>
        <p:txBody>
          <a:bodyPr>
            <a:noAutofit/>
          </a:bodyPr>
          <a:lstStyle/>
          <a:p>
            <a:r>
              <a:rPr lang="en-US" sz="3600" dirty="0" smtClean="0"/>
              <a:t>Fortunately, neither reality nor the God who created it will give in to such demands</a:t>
            </a:r>
            <a:endParaRPr lang="en-US" sz="3600" dirty="0"/>
          </a:p>
        </p:txBody>
      </p:sp>
      <p:pic>
        <p:nvPicPr>
          <p:cNvPr id="3" name="Picture 2" descr="How Knowledge Really 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379746"/>
            <a:ext cx="8676810" cy="54782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6172200"/>
            <a:ext cx="8763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Instead, it is we who must conform or follow the dodo…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46482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6002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PHILOSOPHY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26670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0" y="579120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ARTS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3200" y="44196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25146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THEOLOGY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3355848"/>
            <a:ext cx="8305800" cy="167335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some degree, all our forms of knowledge must overlap because…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838200"/>
            <a:ext cx="8686800" cy="2490216"/>
          </a:xfrm>
        </p:spPr>
        <p:txBody>
          <a:bodyPr>
            <a:normAutofit fontScale="92500" lnSpcReduction="10000"/>
          </a:bodyPr>
          <a:lstStyle/>
          <a:p>
            <a:r>
              <a:rPr lang="en-US" sz="4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self-evident that everything in reality is interrelated—that causes in one category often lead to effects in others; sometimes unpredictably </a:t>
            </a:r>
            <a:endParaRPr lang="en-US" sz="4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must keep this firmly in mind if we hope to…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ptolemy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4251435"/>
            <a:ext cx="1828800" cy="260656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2057400"/>
            <a:ext cx="8686800" cy="22098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 the science &amp; theology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conflicts of the past &amp; </a:t>
            </a:r>
            <a:r>
              <a:rPr lang="en-U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current challenges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Bible-based Creationist  worldview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5448"/>
            <a:ext cx="8763000" cy="1520952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Closer examination reveals that such debates are not usually between “science” &amp; “theology” at all…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775191"/>
            <a:ext cx="8991600" cy="485420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Rather, they reflect a clash between the theology of one worldview with that of another</a:t>
            </a:r>
          </a:p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a clash of both the theology &amp; science arising from one worldview’s faith-assumptions with those of another worldview</a:t>
            </a:r>
          </a:p>
          <a:p>
            <a:r>
              <a:rPr lang="en-US" b="1" dirty="0" smtClean="0">
                <a:solidFill>
                  <a:srgbClr val="1143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an irresolvable conflict between the morality and truth-claims of two mutually exclusive worldview systems</a:t>
            </a:r>
          </a:p>
          <a:p>
            <a:r>
              <a:rPr lang="en-US" sz="44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Either way…</a:t>
            </a:r>
            <a:endParaRPr lang="en-US" sz="44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8077200" cy="44958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moral system demands its own cosmology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981200"/>
            <a:ext cx="8305800" cy="2895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means the idea of “science” can easily be reduced to a flashy prop in the hands of clever illusionists—unless the moral system in question accepts the idea of 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 truth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reality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5448"/>
            <a:ext cx="8305800" cy="1252728"/>
          </a:xfrm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Side-bar: What is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 truth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160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classical concept of truth—as opposed to that which is false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truth that is open to examination by others—that is in some sense verifiable</a:t>
            </a:r>
          </a:p>
          <a:p>
            <a:r>
              <a:rPr lang="en-US" b="1" dirty="0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ethical reasoning, it is that truth which best fits the human condition as it is observed</a:t>
            </a:r>
          </a:p>
          <a:p>
            <a:r>
              <a:rPr lang="en-US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Put simply, objective truth is a truth that remains true even if nobody in the world really wants it to be</a:t>
            </a:r>
          </a:p>
          <a:p>
            <a:r>
              <a:rPr lang="en-US" b="1" dirty="0" smtClean="0"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both comforting and frightening that way</a:t>
            </a:r>
            <a:endParaRPr lang="en-US" b="1" dirty="0" smtClean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3048000"/>
            <a:ext cx="8686800" cy="1981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>
                <a:solidFill>
                  <a:srgbClr val="B0F7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to our main topic…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the roots of today’s perceived science vs. religion conflicts?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228600"/>
            <a:ext cx="8305800" cy="23622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importantly, how did their worldview arise out of their moral faith-assumptions about truth?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5105400"/>
            <a:ext cx="792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did the classical ancient world of Greece &amp; Rome see the cosmos?</a:t>
            </a:r>
            <a:endParaRPr lang="en-US" sz="4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153400" cy="1066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The Greek worldview </a:t>
            </a:r>
            <a:r>
              <a:rPr lang="en-US" dirty="0" smtClean="0">
                <a:solidFill>
                  <a:srgbClr val="FFFF00"/>
                </a:solidFill>
              </a:rPr>
              <a:t>assumed...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8991600" cy="5562600"/>
          </a:xfrm>
        </p:spPr>
        <p:txBody>
          <a:bodyPr>
            <a:noAutofit/>
          </a:bodyPr>
          <a:lstStyle/>
          <a:p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reality </a:t>
            </a:r>
            <a:r>
              <a:rPr lang="en-US" sz="2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</a:t>
            </a:r>
            <a:r>
              <a:rPr lang="en-US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evil simply because it was material and not spiritual</a:t>
            </a:r>
          </a:p>
          <a:p>
            <a:r>
              <a:rPr lang="en-US" sz="29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original </a:t>
            </a:r>
            <a:r>
              <a:rPr lang="en-US" sz="29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divine </a:t>
            </a:r>
            <a:r>
              <a:rPr lang="en-US" sz="29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“demiurge” </a:t>
            </a:r>
            <a:r>
              <a:rPr lang="en-US" sz="29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(or Prime Mover) was </a:t>
            </a:r>
            <a:r>
              <a:rPr lang="en-US" sz="29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pure to create a material reality </a:t>
            </a:r>
          </a:p>
          <a:p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original “demiurge”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involuntarily radiated copies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then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shot-out further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copies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growing more corrupt as they went,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until one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sunk close to some pre-existing matter and made a </a:t>
            </a:r>
            <a:r>
              <a:rPr 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</a:t>
            </a:r>
            <a:r>
              <a:rPr lang="en-U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</a:t>
            </a:r>
            <a:endParaRPr lang="en-US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9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“pull </a:t>
            </a:r>
            <a:r>
              <a:rPr lang="en-US" sz="29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</a:t>
            </a:r>
            <a:r>
              <a:rPr lang="en-US" sz="29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material” was </a:t>
            </a:r>
            <a:r>
              <a:rPr lang="en-US" sz="29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source of evil</a:t>
            </a:r>
          </a:p>
          <a:p>
            <a:r>
              <a:rPr lang="en-US" sz="2900" b="1" dirty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“gold in </a:t>
            </a:r>
            <a:r>
              <a:rPr lang="en-US" sz="2900" b="1" dirty="0" err="1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Havilah</a:t>
            </a:r>
            <a:r>
              <a:rPr lang="en-US" sz="2900" b="1" dirty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2900" b="1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2</a:t>
            </a:r>
            <a:r>
              <a:rPr lang="en-US" sz="2900" b="1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was </a:t>
            </a:r>
            <a:r>
              <a:rPr lang="en-US" sz="2900" b="1" dirty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source of greed</a:t>
            </a:r>
          </a:p>
          <a:p>
            <a:r>
              <a:rPr lang="en-US" sz="29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materially-caused evil </a:t>
            </a:r>
            <a:r>
              <a:rPr lang="en-US" sz="29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corrupted </a:t>
            </a:r>
            <a:r>
              <a:rPr lang="en-US" sz="29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9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spirits </a:t>
            </a:r>
            <a:r>
              <a:rPr lang="en-US" sz="29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both gods and 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18872"/>
            <a:ext cx="8610600" cy="2548128"/>
          </a:xfrm>
        </p:spPr>
        <p:txBody>
          <a:bodyPr>
            <a:noAutofit/>
          </a:bodyPr>
          <a:lstStyle/>
          <a:p>
            <a:pPr algn="ctr"/>
            <a:r>
              <a:rPr lang="en-US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Greek word </a:t>
            </a:r>
            <a:r>
              <a:rPr lang="en-US" sz="5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pneuma</a:t>
            </a:r>
            <a:r>
              <a:rPr lang="en-US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from which we get </a:t>
            </a:r>
            <a:r>
              <a:rPr lang="en-US" sz="5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pneumatic</a:t>
            </a:r>
            <a:r>
              <a:rPr lang="en-US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air-driven…</a:t>
            </a:r>
            <a:endParaRPr lang="en-US" sz="5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5800" y="2971800"/>
            <a:ext cx="8022336" cy="3505200"/>
          </a:xfrm>
        </p:spPr>
        <p:txBody>
          <a:bodyPr>
            <a:normAutofit/>
          </a:bodyPr>
          <a:lstStyle/>
          <a:p>
            <a:r>
              <a:rPr lang="en-US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Means </a:t>
            </a:r>
            <a:r>
              <a:rPr lang="en-US" sz="5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</a:t>
            </a:r>
            <a:r>
              <a:rPr lang="en-US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5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breath</a:t>
            </a:r>
            <a:r>
              <a:rPr lang="en-US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5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</a:t>
            </a:r>
            <a:r>
              <a:rPr lang="en-US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5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</a:t>
            </a:r>
            <a:r>
              <a:rPr lang="en-US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—all of which were more-or-less the same thing to the Greek worldview</a:t>
            </a:r>
            <a:endParaRPr lang="en-US" sz="5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1251062"/>
          </a:xfrm>
        </p:spPr>
        <p:txBody>
          <a:bodyPr>
            <a:noAutofit/>
          </a:bodyPr>
          <a:lstStyle/>
          <a:p>
            <a:pPr algn="ctr"/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Aristotle’s Cosmology, as developed by Ptolemy, dominated the Greco-Roman worldview</a:t>
            </a:r>
            <a:endParaRPr lang="en-US" sz="3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ristotles univers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524000"/>
            <a:ext cx="4267200" cy="4267200"/>
          </a:xfrm>
          <a:prstGeom prst="rect">
            <a:avLst/>
          </a:prstGeom>
        </p:spPr>
      </p:pic>
      <p:pic>
        <p:nvPicPr>
          <p:cNvPr id="8" name="Picture 7" descr="sacrobosco zodiac and geocentri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4267200"/>
            <a:ext cx="2407309" cy="2438400"/>
          </a:xfrm>
          <a:prstGeom prst="rect">
            <a:avLst/>
          </a:prstGeom>
        </p:spPr>
      </p:pic>
      <p:pic>
        <p:nvPicPr>
          <p:cNvPr id="9" name="Picture 8" descr="more sophisticated ptolmaic epicycle model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8400" y="1600200"/>
            <a:ext cx="2743200" cy="2057400"/>
          </a:xfrm>
          <a:prstGeom prst="rect">
            <a:avLst/>
          </a:prstGeom>
        </p:spPr>
      </p:pic>
      <p:pic>
        <p:nvPicPr>
          <p:cNvPr id="11" name="Picture 10" descr="combined_p-t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19400" y="4572000"/>
            <a:ext cx="2164080" cy="2286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62600" y="579120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Aristotle’s simplistic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Geocentrism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0" y="35052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Ptolemy’s more sophisticated “Epicycle Theory”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962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Claudius Ptolemy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 descr="ptolemy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1" y="1536930"/>
            <a:ext cx="1981200" cy="24254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Scholasticism reawakened Christian academics in the late Middle Ages, but sometimes  </a:t>
            </a:r>
            <a:r>
              <a:rPr lang="en-US" sz="2400" b="1" i="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produced extremes...</a:t>
            </a:r>
            <a:r>
              <a:rPr lang="en-US" sz="2400" b="1" i="0" dirty="0">
                <a:solidFill>
                  <a:srgbClr val="CCFF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/>
            </a:r>
            <a:br>
              <a:rPr lang="en-US" sz="2400" b="1" i="0" dirty="0">
                <a:solidFill>
                  <a:srgbClr val="CCFF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r>
              <a:rPr lang="en-US" sz="3600" b="1" i="0" dirty="0">
                <a:solidFill>
                  <a:srgbClr val="CCFF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Tomas Aquinas 1225-1274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124200" y="1447800"/>
            <a:ext cx="5867400" cy="5257800"/>
          </a:xfrm>
        </p:spPr>
        <p:txBody>
          <a:bodyPr>
            <a:norm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Revived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Aristotle &amp; Ptolemy's geocentric worldview on the cosmos in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Catholic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Europe</a:t>
            </a:r>
          </a:p>
          <a:p>
            <a:r>
              <a:rPr lang="en-US" sz="2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Did away with the pagan Greek reason for earth’s centrality based on material corruption</a:t>
            </a:r>
          </a:p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Substituted a Christian reason for earth’s centrality—God had placed Man in a special place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Set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mold for higher education in late Middle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Ages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1268" name="Picture 4" descr="C:\Documents and Settings\Kent Powderly\My Documents\My Documents\One Faith - Many Transitions\images\AQUINAS.jpe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676400"/>
            <a:ext cx="3127010" cy="4343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4800" b="1" i="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Tomas </a:t>
            </a:r>
            <a:r>
              <a:rPr lang="en-US" sz="4800" b="1" i="0" dirty="0">
                <a:solidFill>
                  <a:srgbClr val="CCFF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Aquinas 1225-1274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124200" y="1447800"/>
            <a:ext cx="58674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Associated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sin with poor moral and philosophic reasoning skills</a:t>
            </a:r>
          </a:p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Said man’s reasoning could be unaffected by the Genesis Curse, provided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man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reasoned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 a way consistent with created reality </a:t>
            </a:r>
            <a:r>
              <a:rPr lang="en-US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(For </a:t>
            </a:r>
            <a:r>
              <a:rPr lang="en-US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example, a non-Christian can still be a great doctor or scholar)</a:t>
            </a:r>
          </a:p>
        </p:txBody>
      </p:sp>
      <p:pic>
        <p:nvPicPr>
          <p:cNvPr id="11268" name="Picture 4" descr="C:\Documents and Settings\Kent Powderly\My Documents\My Documents\One Faith - Many Transitions\images\AQUINAS.jpe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676400"/>
            <a:ext cx="3127010" cy="4343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Andrea-da-Firenze-Triumph-of-St-Thomas-and-Allegory-of-the-Sciences-Oil-Paint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1407108"/>
            <a:ext cx="5638800" cy="4635093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Idea Mechanics Principle # 1: </a:t>
            </a:r>
            <a:r>
              <a:rPr lang="en-US" sz="480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Law of Unintended Consequences...</a:t>
            </a:r>
            <a:r>
              <a:rPr lang="en-US" sz="4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5334000"/>
            <a:ext cx="8382000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Aristotle became “unofficial prophet” on the subject of the natural world in Medieval church due to the “authority-based” academic model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371600"/>
            <a:ext cx="86106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Notice in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Firenze’s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painting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Triumph of St. Tomas and Allegory of the Sciences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Plato, Euclid, and Aristotle are set on the same level with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t. Augustine on the lower tier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b="1" i="0" dirty="0" smtClean="0">
                <a:solidFill>
                  <a:srgbClr val="CC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Law </a:t>
            </a:r>
            <a:r>
              <a:rPr lang="en-US" sz="4000" b="1" i="0" dirty="0">
                <a:solidFill>
                  <a:srgbClr val="CC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of Unintended Consequences...</a:t>
            </a:r>
            <a:r>
              <a:rPr lang="en-US" sz="4000" b="1" i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9144000" cy="4876800"/>
          </a:xfrm>
        </p:spPr>
        <p:txBody>
          <a:bodyPr>
            <a:noAutofit/>
          </a:bodyPr>
          <a:lstStyle/>
          <a:p>
            <a:r>
              <a:rPr lang="en-US" sz="31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Aristotle’s </a:t>
            </a:r>
            <a:r>
              <a:rPr lang="en-US" sz="31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worldview </a:t>
            </a:r>
            <a:r>
              <a:rPr lang="en-US" sz="31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with </a:t>
            </a:r>
            <a:r>
              <a:rPr lang="en-US" sz="31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Earth at </a:t>
            </a:r>
            <a:r>
              <a:rPr lang="en-US" sz="31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center of universe</a:t>
            </a:r>
            <a:r>
              <a:rPr lang="en-US" sz="31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31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skewed </a:t>
            </a:r>
            <a:r>
              <a:rPr lang="en-US" sz="31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Scripture interpretation </a:t>
            </a:r>
            <a:r>
              <a:rPr lang="en-US" sz="31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for </a:t>
            </a:r>
            <a:r>
              <a:rPr lang="en-US" sz="3100" b="1" dirty="0" smtClean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Catholics </a:t>
            </a:r>
            <a:r>
              <a:rPr lang="en-US" sz="31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and early Protestant reformers</a:t>
            </a:r>
          </a:p>
          <a:p>
            <a:r>
              <a:rPr lang="en-US" sz="31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 distortion of Aquinas’ point about the Curse eventually gave rise to the </a:t>
            </a:r>
            <a:r>
              <a:rPr lang="en-US" sz="31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wacky idea </a:t>
            </a:r>
            <a:r>
              <a:rPr lang="en-US" sz="31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that </a:t>
            </a:r>
            <a:r>
              <a:rPr lang="en-US" sz="31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“sin could be educated out of </a:t>
            </a:r>
            <a:r>
              <a:rPr lang="en-US" sz="31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people”</a:t>
            </a:r>
            <a:endParaRPr lang="en-US" sz="31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r>
              <a:rPr lang="en-US" sz="31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An incomplete view of the Genesis Curse </a:t>
            </a:r>
            <a:r>
              <a:rPr lang="en-US" sz="31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resulted</a:t>
            </a:r>
            <a:r>
              <a:rPr lang="en-US" sz="31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</a:t>
            </a:r>
            <a:r>
              <a:rPr lang="en-US" sz="3100" b="1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man’s reasoning abilities were increasingly seen as unaffected by sin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i="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But not everyone thought Aristotle was such hot stuff…</a:t>
            </a:r>
            <a:r>
              <a:rPr lang="en-US" sz="4000" b="1" i="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z="4000" b="1" i="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3100" b="1" i="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Enter</a:t>
            </a:r>
            <a:r>
              <a:rPr lang="en-US" sz="4000" b="1" i="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0" b="1" i="0" dirty="0" err="1" smtClean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Nicolaus</a:t>
            </a:r>
            <a:r>
              <a:rPr lang="en-US" sz="4000" b="1" i="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0" b="1" i="0" dirty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Copernicus</a:t>
            </a:r>
            <a:r>
              <a:rPr lang="en-US" b="1" i="0" dirty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1473-1543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971800" y="1600200"/>
            <a:ext cx="6019800" cy="5029200"/>
          </a:xfrm>
        </p:spPr>
        <p:txBody>
          <a:bodyPr>
            <a:noAutofit/>
          </a:bodyPr>
          <a:lstStyle/>
          <a:p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Preferred Pythagoras &amp; Plato to Aristotle, and assumed a </a:t>
            </a:r>
            <a:r>
              <a:rPr lang="en-US" sz="2600" b="1" dirty="0" smtClean="0">
                <a:solidFill>
                  <a:srgbClr val="EB5B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sun-centered</a:t>
            </a:r>
            <a:r>
              <a:rPr 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or </a:t>
            </a:r>
            <a:r>
              <a:rPr lang="en-US" sz="2600" b="1" i="1" dirty="0" smtClean="0">
                <a:solidFill>
                  <a:srgbClr val="EB5B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heliocentric</a:t>
            </a:r>
            <a:r>
              <a:rPr lang="en-US" sz="2600" b="1" dirty="0" smtClean="0">
                <a:solidFill>
                  <a:srgbClr val="EB5B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universe</a:t>
            </a:r>
          </a:p>
          <a:p>
            <a:r>
              <a:rPr 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Did </a:t>
            </a:r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this at a time when Aristotle’s </a:t>
            </a:r>
            <a:r>
              <a:rPr lang="en-US" sz="26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geocentric</a:t>
            </a:r>
            <a:r>
              <a:rPr lang="en-US" sz="2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(Earth-centered) </a:t>
            </a:r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view dominated Medieval worldview faith-assumptions about reality</a:t>
            </a:r>
          </a:p>
          <a:p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Was a physician, lawyer </a:t>
            </a:r>
            <a:r>
              <a:rPr lang="en-US" sz="2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&amp; church administrator—a Christian</a:t>
            </a:r>
            <a:endParaRPr lang="en-US" sz="2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r>
              <a:rPr lang="en-US" sz="26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Argued from philosophy, not experimental observation</a:t>
            </a:r>
            <a:endParaRPr lang="en-US" sz="26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3316" name="Picture 4" descr="C:\Documents and Settings\Kent Powderly\My Documents\My Documents\One Faith - Many Transitions\images\copernicus.gi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" y="1676400"/>
            <a:ext cx="2971800" cy="424542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Kent Powderly\My Documents\My Documents\One Faith - Many Transitions\images\digges_universe.gif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0" y="110253"/>
            <a:ext cx="5638800" cy="6519147"/>
          </a:xfrm>
        </p:spPr>
      </p:pic>
      <p:sp>
        <p:nvSpPr>
          <p:cNvPr id="4" name="TextBox 3"/>
          <p:cNvSpPr txBox="1"/>
          <p:nvPr/>
        </p:nvSpPr>
        <p:spPr>
          <a:xfrm>
            <a:off x="533400" y="4495800"/>
            <a:ext cx="8077200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Pythagoreans calculated that a sun-centered universe was geometrically more elegant in explaining planetary motions but could not prove it by direct observation 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155448"/>
            <a:ext cx="88392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Christianized Neo-Platonism is easily detectable in Copernicus’ writings: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524000"/>
            <a:ext cx="8991600" cy="5105399"/>
          </a:xfrm>
        </p:spPr>
        <p:txBody>
          <a:bodyPr>
            <a:normAutofit fontScale="77500" lnSpcReduction="20000"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quoted pagan Neo-Platonist literature, which praised the sun as “the Visible God,” though he brought a Christian perspective by clarifying that the sun only 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symbolized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divinity 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(“God is light and in Him is no darkness at all” 1 John 1:5)</a:t>
            </a:r>
          </a:p>
          <a:p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Copernicus metaphorically described the sun (in terms of its created purpose) as, “the Lamp, the Mind, the Ruler of the Universe [who] sits upon a royal throne ruling his children the planets which circle around him”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–Nancy </a:t>
            </a:r>
            <a:r>
              <a:rPr lang="en-US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Pearcey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Saving Leonardo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Pg.188 ©2010 B&amp;H</a:t>
            </a:r>
          </a:p>
          <a:p>
            <a:r>
              <a:rPr lang="en-US" sz="3600" b="1" dirty="0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Philosophy &amp; spirituality drove the rise of the sun-centered solar system theory long before empirical evidence existed to support the idea—it’s what made Copernicus want to ask the questions in the first place</a:t>
            </a:r>
            <a:endParaRPr lang="en-US" sz="3600" b="1" dirty="0">
              <a:solidFill>
                <a:srgbClr val="8D20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2133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i="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Experimental proof for a sun-centered solar system had to wait another century for... </a:t>
            </a:r>
            <a:r>
              <a:rPr lang="en-US" sz="2800" b="1" i="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z="2800" b="1" i="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90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Galileo 1564-1642, who...</a:t>
            </a:r>
            <a:endParaRPr lang="en-US" sz="4900" dirty="0">
              <a:solidFill>
                <a:schemeClr val="tx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0" y="2133600"/>
            <a:ext cx="6096000" cy="44958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Invented a better telescope</a:t>
            </a:r>
          </a:p>
          <a:p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Supported Copernicus’ view with observed evidence from his telescope &amp; from mathematics 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Tended to be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arrogant,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which made him enemies in both church and science leadership circles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(which was usually the same circle in those days)</a:t>
            </a:r>
          </a:p>
        </p:txBody>
      </p:sp>
      <p:pic>
        <p:nvPicPr>
          <p:cNvPr id="17412" name="Picture 4" descr="C:\Documents and Settings\Kent Powderly\My Documents\My Documents\One Faith - Many Transitions\images\Galileo.gi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2438400"/>
            <a:ext cx="2772410" cy="3962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295400"/>
          </a:xfrm>
        </p:spPr>
        <p:txBody>
          <a:bodyPr/>
          <a:lstStyle/>
          <a:p>
            <a:pPr algn="ctr"/>
            <a:r>
              <a:rPr lang="en-US" sz="3200" b="1" i="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To Medieval Christian intellectuals educated under Aquinas’ revival of Aristotle…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52600"/>
            <a:ext cx="5105400" cy="4876800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Earth-centered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universe view 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seemed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more natural and literal fit with Scripture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>
                <a:solidFill>
                  <a:srgbClr val="1143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Sun-centered </a:t>
            </a:r>
            <a:r>
              <a:rPr lang="en-US" sz="2800" b="1" dirty="0">
                <a:solidFill>
                  <a:srgbClr val="1143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 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seemed</a:t>
            </a:r>
            <a:r>
              <a:rPr lang="en-US" sz="2800" b="1" dirty="0">
                <a:solidFill>
                  <a:srgbClr val="1143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foreign to a natural reading of the Bible</a:t>
            </a:r>
          </a:p>
          <a:p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Actually, Scripture does not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directly teach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planetary orbits, </a:t>
            </a:r>
            <a:r>
              <a:rPr lang="en-US" sz="28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just describes </a:t>
            </a:r>
            <a:r>
              <a:rPr lang="en-US" sz="28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historic events </a:t>
            </a:r>
            <a:r>
              <a:rPr lang="en-US" sz="28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way people saw them </a:t>
            </a:r>
          </a:p>
        </p:txBody>
      </p:sp>
      <p:pic>
        <p:nvPicPr>
          <p:cNvPr id="19460" name="Picture 4" descr="C:\Documents and Settings\Kent Powderly\My Documents\My Documents\Presentations\Graphics\geo vs helio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2290272"/>
            <a:ext cx="4124325" cy="438199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10600" cy="1676400"/>
          </a:xfrm>
        </p:spPr>
        <p:txBody>
          <a:bodyPr>
            <a:noAutofit/>
          </a:bodyPr>
          <a:lstStyle/>
          <a:p>
            <a:pPr algn="ctr"/>
            <a:r>
              <a:rPr lang="en-US" sz="3600" b="1" i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Today’s skeptics try to compare the Creation-Evolution Debate with </a:t>
            </a:r>
            <a:r>
              <a:rPr lang="en-US" sz="3600" b="1" i="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the</a:t>
            </a:r>
            <a:br>
              <a:rPr lang="en-US" sz="3600" b="1" i="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r>
              <a:rPr lang="en-US" sz="3600" b="1" i="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r>
              <a:rPr lang="en-US" sz="3600" b="1" i="0" dirty="0">
                <a:solidFill>
                  <a:srgbClr val="2F2575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Galileo Controversy </a:t>
            </a:r>
            <a:r>
              <a:rPr lang="en-US" sz="3600" b="1" i="0" dirty="0">
                <a:solidFill>
                  <a:srgbClr val="2F2575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724400"/>
          </a:xfrm>
        </p:spPr>
        <p:txBody>
          <a:bodyPr>
            <a:norm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But that’s an “apples &amp; oranges” comparison</a:t>
            </a:r>
          </a:p>
          <a:p>
            <a:r>
              <a:rPr lang="en-US" sz="2800" b="1" dirty="0">
                <a:solidFill>
                  <a:srgbClr val="1143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 the Galileo Controversy the Church ignored the context &amp; genre (type of literature) of the Scriptures in question (like Joshua’s long day)</a:t>
            </a:r>
          </a:p>
          <a:p>
            <a:r>
              <a:rPr lang="en-US" sz="28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Today’s Creationism arises </a:t>
            </a:r>
            <a:r>
              <a:rPr lang="en-US" sz="2800" b="1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from the context &amp; genre</a:t>
            </a:r>
            <a:r>
              <a:rPr lang="en-US" sz="28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of Genesis </a:t>
            </a:r>
            <a:r>
              <a:rPr lang="en-US" sz="28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1-11 (History)</a:t>
            </a:r>
            <a:endParaRPr lang="en-US" sz="28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r>
              <a:rPr lang="en-US" sz="2800" b="1" dirty="0">
                <a:solidFill>
                  <a:srgbClr val="2F2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Today’s Creationists are generally honest about their faith-assumptions</a:t>
            </a:r>
          </a:p>
          <a:p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Advocates of Molecule-to-Man Evolution generally are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not, or are not aware that they make them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55448"/>
            <a:ext cx="8686800" cy="125272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Worldview paradigm shifts often swing as on a pendulum between extremes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Content Placeholder 6" descr="PENDULUM[1]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2209800"/>
            <a:ext cx="3412067" cy="3962400"/>
          </a:xfrm>
        </p:spPr>
      </p:pic>
      <p:sp>
        <p:nvSpPr>
          <p:cNvPr id="8" name="TextBox 7"/>
          <p:cNvSpPr txBox="1"/>
          <p:nvPr/>
        </p:nvSpPr>
        <p:spPr>
          <a:xfrm>
            <a:off x="152400" y="1600200"/>
            <a:ext cx="3200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Medieval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“absolute Aristotle”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an honestly mistaken way to  support “absolute moral truth”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1524000"/>
            <a:ext cx="3733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Postmodern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absolute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Copernicus”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an equally erroneous support for “absolute moral relativism” –an oxymoron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6096000"/>
            <a:ext cx="88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full swing between extremes can take centuries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extremes attempt to find in Nature an apologetic for their moral systems…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1"/>
            <a:ext cx="4040188" cy="83819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Medieval Absolute Aristotle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286000"/>
            <a:ext cx="4724400" cy="4267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Sought in Nature a sign to confirm an absolute Divine moral order  (assumed they grasped Nature’s teleology or purpose more than they did)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Didn’t know how big God (and God’s cosmos) really was</a:t>
            </a: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Feared that if the cosmological order didn’t match the social one that somehow Christian society would unravel</a:t>
            </a:r>
            <a:endParaRPr lang="en-US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447801"/>
            <a:ext cx="4267200" cy="914399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Postmodern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absolute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Copernicus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286000"/>
            <a:ext cx="4724400" cy="426720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Seeks a random cosmos to confirm that humanity is in no special place, having no real meaning or purpose (assumes cosmic evolution)</a:t>
            </a:r>
          </a:p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Doesn’t know how big God (and the God’s cosmos) really is</a:t>
            </a:r>
          </a:p>
          <a:p>
            <a:r>
              <a:rPr lang="en-US" b="1" dirty="0" smtClean="0">
                <a:solidFill>
                  <a:srgbClr val="294A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Really, really, hysterically fears that if evidence of design is taken seriously that pluralistic secular society will collapse</a:t>
            </a:r>
          </a:p>
          <a:p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57200" y="609600"/>
            <a:ext cx="84582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But hasn’t science proven that Earth is, as Stephen Hawking once said,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533400" y="2133600"/>
            <a:ext cx="8229600" cy="2871216"/>
          </a:xfrm>
        </p:spPr>
        <p:txBody>
          <a:bodyPr>
            <a:noAutofit/>
          </a:bodyPr>
          <a:lstStyle/>
          <a:p>
            <a:r>
              <a:rPr lang="en-US" sz="3800" b="1" dirty="0" smtClean="0">
                <a:solidFill>
                  <a:srgbClr val="B0F7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“…a medium sized planet going around a medium sized star on the outer edge of a fairly average galaxy, which is itself simply one of a local group of galaxies”?</a:t>
            </a:r>
            <a:endParaRPr lang="en-US" sz="3800" dirty="0">
              <a:solidFill>
                <a:srgbClr val="B0F7F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334000"/>
            <a:ext cx="8686800" cy="1323439"/>
          </a:xfrm>
          <a:prstGeom prst="rect">
            <a:avLst/>
          </a:prstGeom>
          <a:solidFill>
            <a:schemeClr val="tx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301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…that we are indeed randomly placed at no special location in the universe? </a:t>
            </a:r>
            <a:endParaRPr lang="en-US" sz="4000" b="1" dirty="0">
              <a:solidFill>
                <a:srgbClr val="7301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>
            <a:no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Perhaps we should look at a little more of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Hawking’s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statement…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9916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“However we are not able to make cosmological models </a:t>
            </a:r>
            <a:r>
              <a:rPr lang="en-US" b="1" i="1" dirty="0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some admixture of ideology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In the earliest cosmologies, man placed himself in a commanding position at the centre of the universe. Since the time of Copernicus we have been steadily demoted to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medium sized planet going around a medium sized star on the outer edge of a fairly average galaxy, which is itself simply one of a local group of galaxies. </a:t>
            </a:r>
            <a:r>
              <a:rPr lang="en-US" b="1" i="1" dirty="0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Indeed we are now so democratic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rgbClr val="7301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we would not claim our position in space is distinguished in any way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Large Scale Structure of Space-Time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p. 134 (with George Ellis)</a:t>
            </a:r>
          </a:p>
          <a:p>
            <a:endPara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2510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ideology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works structurally in the idea realm just like a </a:t>
            </a:r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religious dogma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Content Placeholder 7" descr="Simple Worldview Pyramid big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773238"/>
            <a:ext cx="3908585" cy="4984544"/>
          </a:xfrm>
        </p:spPr>
      </p:pic>
      <p:pic>
        <p:nvPicPr>
          <p:cNvPr id="9" name="Content Placeholder 8" descr="Simple Worldview Pyramid bi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54414" y="1773238"/>
            <a:ext cx="3908586" cy="4984545"/>
          </a:xfrm>
        </p:spPr>
      </p:pic>
      <p:sp>
        <p:nvSpPr>
          <p:cNvPr id="10" name="TextBox 9"/>
          <p:cNvSpPr txBox="1"/>
          <p:nvPr/>
        </p:nvSpPr>
        <p:spPr>
          <a:xfrm>
            <a:off x="685800" y="5029200"/>
            <a:ext cx="32766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Ideology Assumptions</a:t>
            </a:r>
            <a:endParaRPr lang="en-US" sz="4000" b="1" dirty="0">
              <a:solidFill>
                <a:srgbClr val="8D20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7800" y="5029200"/>
            <a:ext cx="32004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Religious Dogma</a:t>
            </a:r>
            <a:endParaRPr lang="en-US" sz="40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Dr. Russ Humphreys showed that the Copernican Principle </a:t>
            </a:r>
            <a:r>
              <a:rPr lang="en-US" i="1" dirty="0" smtClean="0"/>
              <a:t>as an absolute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6" name="Content Placeholder 5" descr="starlight and tim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533400" y="1524000"/>
            <a:ext cx="5181599" cy="5105399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581400" y="1447800"/>
            <a:ext cx="5562600" cy="5410200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not based on scientifically observed data at the galactic cluster scale</a:t>
            </a:r>
          </a:p>
          <a:p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not necessary at that scale to explain what is observed (MW background radiation, red-shifted light of distant objects, etc.)</a:t>
            </a:r>
          </a:p>
          <a:p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an arbitrary assumption imposed by an ideology that dislikes the only alternative…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Humphreys did this by…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775191"/>
            <a:ext cx="8458200" cy="4778009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Exposing the underlying assumptions of the Big Bang Cosmology—assumptions even most non-cosmologist scientists are not aware of</a:t>
            </a:r>
          </a:p>
          <a:p>
            <a:r>
              <a:rPr lang="en-US" b="1" dirty="0" smtClean="0">
                <a:solidFill>
                  <a:srgbClr val="7301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Mainly the assumption that </a:t>
            </a:r>
            <a:r>
              <a:rPr lang="en-US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universe has no center and no outer edge”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assumption that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“space has a more-or-less equal distribution of matter floating in it when viewed at the galactic cluster-sized scale”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Humphreys asked,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“why assume these things when no observations support them?”</a:t>
            </a:r>
            <a:endParaRPr lang="en-US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Because if the universe has a center and an outer boundary…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106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galaxy would have to be somewhere near the center of the universe because, on a galactic cluster scale, we see an equal distribution of distant objects on all sides</a:t>
            </a:r>
          </a:p>
          <a:p>
            <a:r>
              <a:rPr lang="en-US" b="1" dirty="0" smtClean="0">
                <a:solidFill>
                  <a:srgbClr val="1143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our galaxy is near the universe’s center it is the final “smoking gun” in a long line of “smoking guns” that we were placed here by design, because the odds of it happening randomly would be astronomically absurd</a:t>
            </a:r>
          </a:p>
          <a:p>
            <a:r>
              <a:rPr lang="en-US" b="1" dirty="0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some of the other “smoking guns”?</a:t>
            </a:r>
            <a:endParaRPr lang="en-US" b="1" dirty="0">
              <a:solidFill>
                <a:srgbClr val="8D20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251062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 data increasingly suggests both Aristotle &amp; Copernicus were right—just not absolutely so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572000" cy="4876800"/>
          </a:xfrm>
        </p:spPr>
        <p:txBody>
          <a:bodyPr wrap="square" bIns="91440">
            <a:noAutofit/>
          </a:bodyPr>
          <a:lstStyle/>
          <a:p>
            <a:pPr indent="320040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 with astronomer William Tift in 1976,  the filtering out of planetary, solar system, and galactic motions showed that the red shifts of distant galactic objects are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quantized distances—incremental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rather than gradual</a:t>
            </a:r>
          </a:p>
        </p:txBody>
      </p:sp>
      <p:pic>
        <p:nvPicPr>
          <p:cNvPr id="6" name="Content Placeholder 5" descr="Quantized redshift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19600" y="2209800"/>
            <a:ext cx="4495800" cy="3810000"/>
          </a:xfrm>
        </p:spPr>
      </p:pic>
      <p:sp>
        <p:nvSpPr>
          <p:cNvPr id="7" name="TextBox 6"/>
          <p:cNvSpPr txBox="1"/>
          <p:nvPr/>
        </p:nvSpPr>
        <p:spPr>
          <a:xfrm>
            <a:off x="4267200" y="5410200"/>
            <a:ext cx="4724400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suggests that </a:t>
            </a:r>
            <a:r>
              <a:rPr lang="en-US" sz="2600" b="1" i="1" dirty="0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macro level </a:t>
            </a:r>
            <a:r>
              <a:rPr lang="en-US" sz="2600" b="1" dirty="0" err="1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Copernicanism</a:t>
            </a:r>
            <a:r>
              <a:rPr lang="en-US" sz="2600" b="1" dirty="0" smtClean="0">
                <a:solidFill>
                  <a:srgbClr val="8D20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wrong—there is a universal center</a:t>
            </a:r>
            <a:endParaRPr lang="en-US" sz="2600" b="1" dirty="0">
              <a:solidFill>
                <a:srgbClr val="8D20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010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Guillermo Gonzalez and </a:t>
            </a:r>
            <a:r>
              <a:rPr lang="en-US" sz="3600" i="1" dirty="0" smtClean="0"/>
              <a:t>The Privileged Planet </a:t>
            </a:r>
            <a:r>
              <a:rPr lang="en-US" sz="3600" dirty="0" smtClean="0"/>
              <a:t>addresses other “smoking guns”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752600"/>
            <a:ext cx="62484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 orbits galaxy between star-clouded spiral arms, making inter-galactic space visible to great distances</a:t>
            </a:r>
          </a:p>
          <a:p>
            <a:r>
              <a:rPr lang="en-US" b="1" dirty="0" smtClean="0">
                <a:solidFill>
                  <a:srgbClr val="005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 at exactly right range from sun; not too hot or cold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degree axial tilt for seasons</a:t>
            </a:r>
          </a:p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moon for tides, and same visual “size” as sun—the odds against this alone happening by chance are way past astronomical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 descr="Gonzalez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231923" y="1905000"/>
            <a:ext cx="2471352" cy="304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57200"/>
            <a:ext cx="8686800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So, since both worldviews have their own bias, the question isn’t really about religion vs. science then, is it?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286000"/>
            <a:ext cx="8305800" cy="2743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about truth, and how badly does a civilization really want to walk off a cliff like Wile E. Coyote—only in the real world?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sDesce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5850" y="228600"/>
            <a:ext cx="4332288" cy="655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795528"/>
          </a:xfrm>
        </p:spPr>
        <p:txBody>
          <a:bodyPr/>
          <a:lstStyle/>
          <a:p>
            <a:pPr algn="ctr"/>
            <a:r>
              <a:rPr lang="en-US" dirty="0" smtClean="0"/>
              <a:t>The Windows of Heaven novels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New Dawn-Apocalypse Ris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0"/>
            <a:ext cx="2994004" cy="4476378"/>
          </a:xfrm>
          <a:prstGeom prst="rect">
            <a:avLst/>
          </a:prstGeom>
        </p:spPr>
      </p:pic>
      <p:pic>
        <p:nvPicPr>
          <p:cNvPr id="5" name="Picture 4" descr="paladin cover new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1524000"/>
            <a:ext cx="2996292" cy="4534930"/>
          </a:xfrm>
          <a:prstGeom prst="rect">
            <a:avLst/>
          </a:prstGeom>
        </p:spPr>
      </p:pic>
      <p:pic>
        <p:nvPicPr>
          <p:cNvPr id="6" name="Picture 5" descr="!cid_3338980619_135716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1524000"/>
            <a:ext cx="2924735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795528"/>
          </a:xfrm>
        </p:spPr>
        <p:txBody>
          <a:bodyPr/>
          <a:lstStyle/>
          <a:p>
            <a:pPr algn="ctr"/>
            <a:r>
              <a:rPr lang="en-US" dirty="0" smtClean="0"/>
              <a:t>The Windows of Heaven novels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Tides of Nemesis cov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990600"/>
            <a:ext cx="3733241" cy="5601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1671</TotalTime>
  <Words>2190</Words>
  <Application>Microsoft Office PowerPoint</Application>
  <PresentationFormat>On-screen Show (4:3)</PresentationFormat>
  <Paragraphs>159</Paragraphs>
  <Slides>38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Module</vt:lpstr>
      <vt:lpstr>Big Bad Theology and Science Debates</vt:lpstr>
      <vt:lpstr>What is a worldview?</vt:lpstr>
      <vt:lpstr>Today academics tell us we can simply dispense with the bottom layer</vt:lpstr>
      <vt:lpstr>People often confuse reality with the ways we categorize our knowledge about reality</vt:lpstr>
      <vt:lpstr>Fortunately, neither reality nor the God who created it will give in to such demands</vt:lpstr>
      <vt:lpstr>To some degree, all our forms of knowledge must overlap because…</vt:lpstr>
      <vt:lpstr>We must keep this firmly in mind if we hope to… </vt:lpstr>
      <vt:lpstr>Closer examination reveals that such debates are not usually between “science” &amp; “theology” at all…</vt:lpstr>
      <vt:lpstr>Every moral system demands its own cosmology</vt:lpstr>
      <vt:lpstr>Side-bar: What is objective truth?</vt:lpstr>
      <vt:lpstr>On to our main topic… What are the roots of today’s perceived science vs. religion conflicts? </vt:lpstr>
      <vt:lpstr>The Greek worldview assumed...</vt:lpstr>
      <vt:lpstr>The Greek word pneuma, from which we get pneumatic or air-driven…</vt:lpstr>
      <vt:lpstr>Aristotle’s Cosmology, as developed by Ptolemy, dominated the Greco-Roman worldview</vt:lpstr>
      <vt:lpstr>Scholasticism reawakened Christian academics in the late Middle Ages, but sometimes  produced extremes... Tomas Aquinas 1225-1274</vt:lpstr>
      <vt:lpstr>Tomas Aquinas 1225-1274</vt:lpstr>
      <vt:lpstr>Idea Mechanics Principle # 1: Law of Unintended Consequences... </vt:lpstr>
      <vt:lpstr>Law of Unintended Consequences... </vt:lpstr>
      <vt:lpstr>But not everyone thought Aristotle was such hot stuff… Enter Nicolaus Copernicus 1473-1543</vt:lpstr>
      <vt:lpstr>Slide 20</vt:lpstr>
      <vt:lpstr>Christianized Neo-Platonism is easily detectable in Copernicus’ writings:</vt:lpstr>
      <vt:lpstr>Experimental proof for a sun-centered solar system had to wait another century for...  Galileo 1564-1642, who...</vt:lpstr>
      <vt:lpstr>To Medieval Christian intellectuals educated under Aquinas’ revival of Aristotle…</vt:lpstr>
      <vt:lpstr>Today’s skeptics try to compare the Creation-Evolution Debate with the  Galileo Controversy  </vt:lpstr>
      <vt:lpstr>Worldview paradigm shifts often swing as on a pendulum between extremes</vt:lpstr>
      <vt:lpstr>Both extremes attempt to find in Nature an apologetic for their moral systems…</vt:lpstr>
      <vt:lpstr>But hasn’t science proven that Earth is, as Stephen Hawking once said,</vt:lpstr>
      <vt:lpstr>Perhaps we should look at a little more of Hawking’s statement…</vt:lpstr>
      <vt:lpstr>An ideology works structurally in the idea realm just like a religious dogma</vt:lpstr>
      <vt:lpstr>Dr. Russ Humphreys showed that the Copernican Principle as an absolute…</vt:lpstr>
      <vt:lpstr>Dr. Humphreys did this by…</vt:lpstr>
      <vt:lpstr>Because if the universe has a center and an outer boundary…</vt:lpstr>
      <vt:lpstr>Recent data increasingly suggests both Aristotle &amp; Copernicus were right—just not absolutely so</vt:lpstr>
      <vt:lpstr>Guillermo Gonzalez and The Privileged Planet addresses other “smoking guns”</vt:lpstr>
      <vt:lpstr>So, since both worldviews have their own bias, the question isn’t really about religion vs. science then, is it?</vt:lpstr>
      <vt:lpstr>Slide 36</vt:lpstr>
      <vt:lpstr>The Windows of Heaven novels</vt:lpstr>
      <vt:lpstr>The Windows of Heaven novels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Bad theology and science debates</dc:title>
  <dc:creator>Owner</dc:creator>
  <cp:lastModifiedBy>Owner</cp:lastModifiedBy>
  <cp:revision>200</cp:revision>
  <dcterms:created xsi:type="dcterms:W3CDTF">2011-04-16T23:36:24Z</dcterms:created>
  <dcterms:modified xsi:type="dcterms:W3CDTF">2011-06-20T20:50:41Z</dcterms:modified>
</cp:coreProperties>
</file>