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7"/>
  </p:notesMasterIdLst>
  <p:handoutMasterIdLst>
    <p:handoutMasterId r:id="rId48"/>
  </p:handoutMasterIdLst>
  <p:sldIdLst>
    <p:sldId id="256" r:id="rId2"/>
    <p:sldId id="299" r:id="rId3"/>
    <p:sldId id="286" r:id="rId4"/>
    <p:sldId id="287" r:id="rId5"/>
    <p:sldId id="291" r:id="rId6"/>
    <p:sldId id="292" r:id="rId7"/>
    <p:sldId id="293" r:id="rId8"/>
    <p:sldId id="300" r:id="rId9"/>
    <p:sldId id="302" r:id="rId10"/>
    <p:sldId id="257" r:id="rId11"/>
    <p:sldId id="258" r:id="rId12"/>
    <p:sldId id="303" r:id="rId13"/>
    <p:sldId id="298" r:id="rId14"/>
    <p:sldId id="294" r:id="rId15"/>
    <p:sldId id="301" r:id="rId16"/>
    <p:sldId id="259" r:id="rId17"/>
    <p:sldId id="289" r:id="rId18"/>
    <p:sldId id="263" r:id="rId19"/>
    <p:sldId id="281" r:id="rId20"/>
    <p:sldId id="308" r:id="rId21"/>
    <p:sldId id="309" r:id="rId22"/>
    <p:sldId id="312" r:id="rId23"/>
    <p:sldId id="313" r:id="rId24"/>
    <p:sldId id="295" r:id="rId25"/>
    <p:sldId id="306" r:id="rId26"/>
    <p:sldId id="296" r:id="rId27"/>
    <p:sldId id="314" r:id="rId28"/>
    <p:sldId id="305" r:id="rId29"/>
    <p:sldId id="297" r:id="rId30"/>
    <p:sldId id="304" r:id="rId31"/>
    <p:sldId id="260" r:id="rId32"/>
    <p:sldId id="261" r:id="rId33"/>
    <p:sldId id="262" r:id="rId34"/>
    <p:sldId id="316" r:id="rId35"/>
    <p:sldId id="269" r:id="rId36"/>
    <p:sldId id="268" r:id="rId37"/>
    <p:sldId id="266" r:id="rId38"/>
    <p:sldId id="267" r:id="rId39"/>
    <p:sldId id="315" r:id="rId40"/>
    <p:sldId id="283" r:id="rId41"/>
    <p:sldId id="317" r:id="rId42"/>
    <p:sldId id="265" r:id="rId43"/>
    <p:sldId id="264" r:id="rId44"/>
    <p:sldId id="290" r:id="rId45"/>
    <p:sldId id="288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551" autoAdjust="0"/>
    <p:restoredTop sz="94646" autoAdjust="0"/>
  </p:normalViewPr>
  <p:slideViewPr>
    <p:cSldViewPr>
      <p:cViewPr varScale="1">
        <p:scale>
          <a:sx n="70" d="100"/>
          <a:sy n="70" d="100"/>
        </p:scale>
        <p:origin x="-3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B43FEB7-6440-47D6-8C55-05C021BA4706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2EA191A-9D13-41F8-B232-B236F8C699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06F21DD-F273-407D-A6F2-32F86A2408C6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E11C790-281E-4465-9BF1-75DE3F8522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CF2027-3820-4474-A137-BE026CD11A31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11C790-281E-4465-9BF1-75DE3F8522AF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11C790-281E-4465-9BF1-75DE3F8522AF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850CD-3099-41F3-AF55-88B7FE5B4117}" type="datetime1">
              <a:rPr lang="en-US" smtClean="0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Pgn/#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EEA7A-1DEC-4FE6-A4E9-5D597D2A0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D3C50-CD5F-4DDF-8FF9-179CF0F52C63}" type="datetime1">
              <a:rPr lang="en-US" smtClean="0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Pgn/#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07AFB-1771-4909-AEEB-7A5217CC83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0D3E0-0055-4E69-B812-5F0F2CC7CD89}" type="datetime1">
              <a:rPr lang="en-US" smtClean="0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Pgn/#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A95FA-B7F2-46BC-AF89-77607D1422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D06AF-5DD1-4041-8226-46E4B3C47AE8}" type="datetime1">
              <a:rPr lang="en-US" smtClean="0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Pgn/#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82774-5923-4EDB-8FFF-F3BCF5D21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E82AC-D022-44C2-85F3-A4EEC7D0FEE7}" type="datetime1">
              <a:rPr lang="en-US" smtClean="0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Pgn/#</a:t>
            </a: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226E3-C4BA-40C6-922C-E0C74477C1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59653-70EE-46C2-880A-6AF662C09DCB}" type="datetime1">
              <a:rPr lang="en-US" smtClean="0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Pgn/#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84BF3-1158-4790-83D3-E33354D1C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3B86D-F580-4DEA-B1FF-3B9CCC14957A}" type="datetime1">
              <a:rPr lang="en-US" smtClean="0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Pgn/#</a:t>
            </a: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035A1-37C3-4A29-A28E-04ABA6848C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F0CB7-1FD7-46C3-92FD-71EB6D8F3D4F}" type="datetime1">
              <a:rPr lang="en-US" smtClean="0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Pgn/#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AC5BD-45A8-41B8-B8B7-CE082A65BA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29411-CDA0-44EB-802B-29DDE44E64D3}" type="datetime1">
              <a:rPr lang="en-US" smtClean="0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Pgn/#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36240-EA96-4497-8330-7A58384152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24BFF-4F91-4098-BC28-0C6EC7FC15AE}" type="datetime1">
              <a:rPr lang="en-US" smtClean="0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Pgn/#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EDA95-FED0-4AED-8AD8-CBE2C9A644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36154-6D51-40C8-84B0-C0152B80E27C}" type="datetime1">
              <a:rPr lang="en-US" smtClean="0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Pgn/#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C6F40-C984-4635-B6E6-06E0C120F1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5EFB7E33-553A-47B4-BB29-F9F6C9261FE6}" type="datetime1">
              <a:rPr lang="en-US" smtClean="0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Pgn/#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150D7864-D49D-4489-B542-0A7E379849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2" r:id="rId1"/>
    <p:sldLayoutId id="2147483801" r:id="rId2"/>
    <p:sldLayoutId id="2147483803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795" r:id="rId9"/>
    <p:sldLayoutId id="2147483794" r:id="rId10"/>
    <p:sldLayoutId id="214748379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11" Type="http://schemas.openxmlformats.org/officeDocument/2006/relationships/image" Target="../media/image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jpeg"/><Relationship Id="rId9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990600" y="1828800"/>
            <a:ext cx="7239000" cy="47244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1066800"/>
          </a:xfrm>
        </p:spPr>
        <p:txBody>
          <a:bodyPr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Science killed</a:t>
            </a:r>
            <a:br>
              <a:rPr lang="en-US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400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the Religion</a:t>
            </a:r>
            <a:r>
              <a:rPr lang="en-US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400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of</a:t>
            </a:r>
            <a:r>
              <a:rPr lang="en-US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darwinism</a:t>
            </a:r>
            <a:endParaRPr lang="en-US" sz="4400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127000" dist="63500" dir="2700000" algn="tl" rotWithShape="0">
                  <a:prstClr val="black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762000" cy="365125"/>
          </a:xfrm>
        </p:spPr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7" name="Date Placeholder 4"/>
          <p:cNvSpPr txBox="1">
            <a:spLocks/>
          </p:cNvSpPr>
          <p:nvPr/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1219200" y="1981200"/>
            <a:ext cx="6751638" cy="4419600"/>
            <a:chOff x="1447800" y="1676400"/>
            <a:chExt cx="6752176" cy="4419600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47800" y="1676400"/>
              <a:ext cx="2857500" cy="2914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038600" y="3581400"/>
              <a:ext cx="4161376" cy="220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" name="Straight Arrow Connector 10"/>
            <p:cNvCxnSpPr/>
            <p:nvPr/>
          </p:nvCxnSpPr>
          <p:spPr>
            <a:xfrm>
              <a:off x="6706019" y="5410200"/>
              <a:ext cx="1219297" cy="685800"/>
            </a:xfrm>
            <a:prstGeom prst="straightConnector1">
              <a:avLst/>
            </a:prstGeom>
            <a:ln w="63500">
              <a:solidFill>
                <a:srgbClr val="C0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971921" y="3276600"/>
              <a:ext cx="2514800" cy="1447800"/>
            </a:xfrm>
            <a:prstGeom prst="line">
              <a:avLst/>
            </a:prstGeom>
            <a:ln w="635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839200" cy="1066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7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Evidences For Atheists</a:t>
            </a:r>
            <a:br>
              <a:rPr lang="en-US" sz="37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37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That Show The Existence of God</a:t>
            </a:r>
          </a:p>
        </p:txBody>
      </p:sp>
      <p:pic>
        <p:nvPicPr>
          <p:cNvPr id="307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600200"/>
            <a:ext cx="6096000" cy="4895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492875"/>
            <a:ext cx="762000" cy="365125"/>
          </a:xfrm>
        </p:spPr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" name="Date Placeholder 4"/>
          <p:cNvSpPr txBox="1">
            <a:spLocks/>
          </p:cNvSpPr>
          <p:nvPr/>
        </p:nvSpPr>
        <p:spPr>
          <a:xfrm>
            <a:off x="0" y="6492875"/>
            <a:ext cx="990600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2011/02/14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6457890"/>
            <a:ext cx="5214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99"/>
                </a:solidFill>
              </a:rPr>
              <a:t>Isn’t the Belief in God just a Religious Faith?</a:t>
            </a:r>
            <a:endParaRPr lang="en-US" sz="2000" dirty="0">
              <a:solidFill>
                <a:srgbClr val="FFFF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6096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WHY SHOULD CHRISTIANS CARE?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152400" y="1066800"/>
            <a:ext cx="8915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defTabSz="1828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SzPct val="65000"/>
              <a:defRPr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Commands it :</a:t>
            </a:r>
          </a:p>
          <a:p>
            <a:pPr lvl="1" defTabSz="1828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SzPct val="65000"/>
              <a:buFont typeface="Wingdings" pitchFamily="2" charset="2"/>
              <a:buChar char="v"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Peter 3:15 …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always </a:t>
            </a:r>
            <a:r>
              <a:rPr lang="en-US" sz="20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ready to </a:t>
            </a:r>
            <a:r>
              <a:rPr lang="en-US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a defense </a:t>
            </a:r>
            <a:r>
              <a:rPr lang="en-US" sz="20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everyone who asks you to give an account for the hope that is in you, yet </a:t>
            </a:r>
            <a:r>
              <a:rPr lang="en-US" sz="2000" i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gentleness and reverence</a:t>
            </a:r>
          </a:p>
          <a:p>
            <a:pPr lvl="1" defTabSz="1828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SzPct val="65000"/>
              <a:buFont typeface="Wingdings" pitchFamily="2" charset="2"/>
              <a:buChar char="v"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Jude 3 …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contend earnestly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 faith which was once for all handed down to the saints.</a:t>
            </a:r>
          </a:p>
          <a:p>
            <a:pPr lvl="1" defTabSz="1828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SzPct val="65000"/>
              <a:buFont typeface="Wingdings" pitchFamily="2" charset="2"/>
              <a:buChar char="v"/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Cor.10:5   </a:t>
            </a:r>
            <a:r>
              <a:rPr lang="en-US" sz="20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</a:t>
            </a:r>
            <a:r>
              <a:rPr lang="en-US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destroying speculations </a:t>
            </a:r>
            <a:r>
              <a:rPr lang="en-US" sz="20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every lofty thing raised up against the knowledge of God, and we are taking every thought captive to the obedience of Christ</a:t>
            </a:r>
          </a:p>
          <a:p>
            <a:pPr defTabSz="1828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SzPct val="65000"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Loves the People of the World :</a:t>
            </a:r>
          </a:p>
          <a:p>
            <a:pPr lvl="1" defTabSz="1828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SzPct val="65000"/>
              <a:buFont typeface="Wingdings" pitchFamily="2" charset="2"/>
              <a:buChar char="v"/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3:16 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so loved the world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that He gave His only begotten Son, that whoever believes in Him shall not perish, but have eternal life.</a:t>
            </a:r>
            <a:endParaRPr lang="en-US" sz="2000" i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SzPct val="65000"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Separation from God because of our sin is a reality :</a:t>
            </a:r>
          </a:p>
          <a:p>
            <a:pPr lvl="1" defTabSz="1828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SzPct val="65000"/>
              <a:buFont typeface="Wingdings" pitchFamily="2" charset="2"/>
              <a:buChar char="v"/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Cor.10:5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your right eye makes you stumble, tear it out and throw it from you; for it is better for you to lose one of the parts of your body, than for your whole body to be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thrown into hell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                </a:t>
            </a:r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(New American Standard Bible) </a:t>
            </a:r>
            <a:endParaRPr lang="en-US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defTabSz="1828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SzPct val="65000"/>
              <a:buFont typeface="Wingdings" pitchFamily="2" charset="2"/>
              <a:buChar char="v"/>
              <a:defRPr/>
            </a:pP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defTabSz="1828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SzPct val="65000"/>
              <a:buFont typeface="Wingdings" pitchFamily="2" charset="2"/>
              <a:buChar char="v"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458200" cy="6096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Theories of the cosmos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1143000"/>
            <a:ext cx="62484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Cosmology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From Greek - Cosmos (World/Universe) &amp; Logos (Word/Study of) = Study of the Structure of the Universe.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Cosmogony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                                           Study of the History of the Universe.</a:t>
            </a:r>
          </a:p>
          <a:p>
            <a:pPr marL="342900" indent="-342900">
              <a:spcAft>
                <a:spcPts val="600"/>
              </a:spcAft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Theories :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Steady State Universe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Expanding Universe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Modified Steady State Universe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Oscillating Universe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Inflationary Universe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Quantum Universe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String Theory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Multiple Universes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1295400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1198" y="4114800"/>
            <a:ext cx="3882302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458200" cy="6096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Steady State Universe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1174552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Eternally Existing, thus no beginning and no creation.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4151594"/>
            <a:ext cx="2971800" cy="194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0" y="1838325"/>
            <a:ext cx="17145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81000" y="2895600"/>
            <a:ext cx="57912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Einstein had to add a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cosmological  constant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“fudge factor” to his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Theory of Relativity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make it fit the Steady State Universe Model.  Later he wrote that </a:t>
            </a:r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adding this cosmological constant “fudge factor” had been “the biggest blunder of my life.”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Steady State Universe Model was popular with Albert Einstein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until 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1619071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Popular with Evolutionists and Atheists because it did not need a creator (God), which supported their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Materialistic World View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19800" y="60960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</a:pPr>
            <a:r>
              <a:rPr lang="en-US" sz="1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Cosmological Constant (Lambda)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8458200" cy="914400"/>
          </a:xfrm>
        </p:spPr>
        <p:txBody>
          <a:bodyPr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Red Shift of Light from Distant </a:t>
            </a:r>
            <a:r>
              <a:rPr lang="en-US" sz="4200" dirty="0" err="1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GAlaxies</a:t>
            </a:r>
            <a:endParaRPr lang="en-US" sz="4200" dirty="0" smtClean="0">
              <a:effectLst>
                <a:outerShdw blurRad="127000" dist="63500" dir="2700000" algn="tl" rotWithShape="0">
                  <a:prstClr val="black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633954"/>
            <a:ext cx="7696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1927 Edwin Hubble - Palomar Observatory at Mt. Wilson, 200” Dome Telescope - Hubble Deep Field Observations – Established 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 Shift of Light from distant galaxies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1405354"/>
            <a:ext cx="123802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3767554"/>
            <a:ext cx="2346495" cy="1945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52400" y="2675453"/>
            <a:ext cx="8839200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greater the distance, the greater the red shift.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Hubble interpreted this red shift as a Doppler Effect caused by the galaxies moving away from the earth.   {a religious assumption}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" y="3827145"/>
            <a:ext cx="6477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Galaxies moving away from us in all directions implied 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universe had a beginning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If it had a beginning, then it had a </a:t>
            </a:r>
            <a:r>
              <a:rPr lang="en-US" sz="22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transcendent c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ause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red shift is actually due to the 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stretching of space, 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stretches out the light waves.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endParaRPr lang="en-US" sz="22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5597604"/>
            <a:ext cx="8763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Einstein, confronted with the evidence, realized that the red shift implied a beginning of the universe and thus the existence of God, the creator.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8458200" cy="914400"/>
          </a:xfrm>
        </p:spPr>
        <p:txBody>
          <a:bodyPr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Stretching of Space</a:t>
            </a:r>
            <a:b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200" cap="none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What did God reveal to us?</a:t>
            </a:r>
            <a:endParaRPr lang="en-US" sz="4200" dirty="0" smtClean="0">
              <a:effectLst>
                <a:outerShdw blurRad="127000" dist="63500" dir="2700000" algn="tl" rotWithShape="0">
                  <a:prstClr val="black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1691074"/>
            <a:ext cx="891540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 26:7 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stretches out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north …</a:t>
            </a:r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hangs the earth on nothing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7472" indent="-347472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 40:22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who sits above the </a:t>
            </a:r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circle of the earth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… Who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stretches out the heavens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a curtain.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 42:5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Who created the heavens and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stretched them out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 44:24  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Stretching out the heavens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Myself …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 45:12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I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stretched out the heavens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My hands …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 48:13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My right hand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spread out the heavens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 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 51:13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the Lord your Maker, Who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stretched out the heavens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Sam.22.10;   Ps.18:9, 104:2, 144:5;   Job 9:8, 26:7;   Jer.10:12, 51:15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endParaRPr lang="en-US" sz="20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Col. 1:16-17  …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Him (Jesus) all things were created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 in the heavens and on earth, visible and invisible, … - all things have been created through Him and for Him. …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Him all things hold together.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7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SINGULARITY POINT in the BEGINNING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492875"/>
            <a:ext cx="762000" cy="365125"/>
          </a:xfrm>
        </p:spPr>
        <p:txBody>
          <a:bodyPr/>
          <a:lstStyle/>
          <a:p>
            <a:pPr>
              <a:defRPr/>
            </a:pPr>
            <a:fld id="{0C6AB25E-6652-40AC-B751-62D704B7BE8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57800" y="4800600"/>
            <a:ext cx="3552825" cy="1977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066800"/>
            <a:ext cx="3581400" cy="155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2667000"/>
            <a:ext cx="3581400" cy="2083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228600" y="1295400"/>
            <a:ext cx="50292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47688" lvl="0" indent="-411163">
              <a:spcBef>
                <a:spcPct val="20000"/>
              </a:spcBef>
              <a:buClr>
                <a:srgbClr val="FFFF99"/>
              </a:buClr>
              <a:buSzPct val="65000"/>
              <a:buFont typeface="Wingdings" pitchFamily="2" charset="2"/>
              <a:buChar char="v"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Beginning of :</a:t>
            </a:r>
          </a:p>
          <a:p>
            <a:pPr marL="1004888" lvl="1" indent="-411163">
              <a:spcBef>
                <a:spcPct val="20000"/>
              </a:spcBef>
              <a:buClr>
                <a:srgbClr val="FFFF99"/>
              </a:buClr>
              <a:buSzPct val="65000"/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Space</a:t>
            </a:r>
          </a:p>
          <a:p>
            <a:pPr marL="1004888" lvl="1" indent="-411163">
              <a:spcBef>
                <a:spcPct val="20000"/>
              </a:spcBef>
              <a:buClr>
                <a:srgbClr val="FFFF99"/>
              </a:buClr>
              <a:buSzPct val="65000"/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Time</a:t>
            </a:r>
          </a:p>
          <a:p>
            <a:pPr marL="1004888" lvl="1" indent="-411163">
              <a:spcBef>
                <a:spcPct val="20000"/>
              </a:spcBef>
              <a:buClr>
                <a:srgbClr val="FFFF99"/>
              </a:buClr>
              <a:buSzPct val="65000"/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Matter</a:t>
            </a:r>
          </a:p>
          <a:p>
            <a:pPr marL="1004888" lvl="1" indent="-411163">
              <a:spcBef>
                <a:spcPct val="20000"/>
              </a:spcBef>
              <a:buClr>
                <a:srgbClr val="FFFF99"/>
              </a:buClr>
              <a:buSzPct val="65000"/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Energy </a:t>
            </a:r>
          </a:p>
          <a:p>
            <a:pPr marL="1004888" lvl="1" indent="-411163">
              <a:spcBef>
                <a:spcPct val="20000"/>
              </a:spcBef>
              <a:buClr>
                <a:srgbClr val="FFFF99"/>
              </a:buClr>
              <a:buSzPct val="65000"/>
              <a:buFont typeface="Arial" pitchFamily="34" charset="0"/>
              <a:buChar char="•"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547688" indent="-411163">
              <a:spcBef>
                <a:spcPct val="20000"/>
              </a:spcBef>
              <a:buClr>
                <a:srgbClr val="FFFF99"/>
              </a:buClr>
              <a:buSzPct val="65000"/>
              <a:buFont typeface="Wingdings" pitchFamily="2" charset="2"/>
              <a:buChar char="v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Singularity Point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– The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Laws of Physics no longer hold.</a:t>
            </a:r>
          </a:p>
          <a:p>
            <a:pPr marL="547688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v"/>
              <a:tabLst/>
              <a:defRPr/>
            </a:pPr>
            <a:endParaRPr lang="en-US" sz="3200" baseline="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547688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v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547688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4800" y="2132584"/>
            <a:ext cx="1066800" cy="1372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1143000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CREATION MODELS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492875"/>
            <a:ext cx="762000" cy="365125"/>
          </a:xfrm>
        </p:spPr>
        <p:txBody>
          <a:bodyPr/>
          <a:lstStyle/>
          <a:p>
            <a:pPr>
              <a:defRPr/>
            </a:pPr>
            <a:fld id="{0C6AB25E-6652-40AC-B751-62D704B7BE8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29400" y="762001"/>
            <a:ext cx="2327029" cy="12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152400" y="1143000"/>
            <a:ext cx="8991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47688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v"/>
              <a:tabLst/>
              <a:defRPr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Black Hole Cosmology 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The Big Bang Theory.</a:t>
            </a:r>
          </a:p>
          <a:p>
            <a:pPr marL="731520" indent="-411163" defTabSz="182880">
              <a:spcBef>
                <a:spcPct val="20000"/>
              </a:spcBef>
              <a:buClr>
                <a:srgbClr val="F9F9F9"/>
              </a:buClr>
              <a:buSzPct val="65000"/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Expansion of space and matter at the same time.</a:t>
            </a:r>
          </a:p>
          <a:p>
            <a:pPr marL="731520" indent="-411163" defTabSz="182880">
              <a:spcBef>
                <a:spcPct val="20000"/>
              </a:spcBef>
              <a:buClr>
                <a:srgbClr val="F9F9F9"/>
              </a:buClr>
              <a:buSzPct val="65000"/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Cosmological Principle – </a:t>
            </a:r>
          </a:p>
          <a:p>
            <a:pPr marL="731520" indent="-411163" defTabSz="182880">
              <a:spcBef>
                <a:spcPct val="20000"/>
              </a:spcBef>
              <a:buClr>
                <a:srgbClr val="F9F9F9"/>
              </a:buClr>
              <a:buSzPct val="65000"/>
              <a:defRPr/>
            </a:pP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	Homogeneous Universe,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 unique location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marL="547688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v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White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Hole Cosmology 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(Humphreys &amp; Hartnett)</a:t>
            </a:r>
          </a:p>
          <a:p>
            <a:pPr marL="731520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Ø"/>
              <a:tabLst/>
              <a:defRPr/>
            </a:pPr>
            <a:r>
              <a:rPr lang="en-US" sz="2000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Space expands first, then matter expands later.</a:t>
            </a:r>
          </a:p>
          <a:p>
            <a:pPr marL="731520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Ø"/>
              <a:tabLst/>
              <a:defRPr/>
            </a:pPr>
            <a:r>
              <a:rPr lang="en-US" sz="2000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Einstein’s Theory of Relativity – Time Dilation (</a:t>
            </a:r>
            <a:r>
              <a:rPr lang="en-US" sz="1400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Velocity, Acceleration, and Gravity</a:t>
            </a:r>
            <a:r>
              <a:rPr lang="en-US" sz="2000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).</a:t>
            </a:r>
          </a:p>
          <a:p>
            <a:pPr marL="731520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Evidences :</a:t>
            </a:r>
          </a:p>
          <a:p>
            <a:pPr marL="914400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Quantized</a:t>
            </a:r>
            <a:r>
              <a:rPr kumimoji="0" lang="en-US" b="0" i="0" u="none" strike="noStrike" kern="1200" cap="none" spc="0" normalizeH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Red Shift of Galaxy Light (Spheres of Galaxies around the Earth).</a:t>
            </a:r>
          </a:p>
          <a:p>
            <a:pPr marL="914400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Rotational Axis of the Cosmic Microwave Background Radiation (CMBR).</a:t>
            </a:r>
          </a:p>
          <a:p>
            <a:pPr marL="914400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§"/>
              <a:tabLst/>
              <a:defRPr/>
            </a:pPr>
            <a:r>
              <a:rPr lang="en-US" baseline="0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Quasars bridged</a:t>
            </a:r>
            <a:r>
              <a:rPr lang="en-US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to Galaxies with large offset red shifts </a:t>
            </a:r>
            <a:r>
              <a:rPr lang="en-US" baseline="0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(NGC 4319).</a:t>
            </a:r>
          </a:p>
          <a:p>
            <a:pPr marL="914400" lvl="0" indent="-411163">
              <a:spcBef>
                <a:spcPct val="20000"/>
              </a:spcBef>
              <a:buClr>
                <a:srgbClr val="F9F9F9"/>
              </a:buClr>
              <a:buSzPct val="65000"/>
              <a:buFont typeface="Wingdings" pitchFamily="2" charset="2"/>
              <a:buChar char="§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Horizon Problem </a:t>
            </a:r>
            <a:r>
              <a:rPr kumimoji="0" lang="en-US" b="0" i="0" u="none" strike="noStrike" kern="1200" cap="none" spc="0" normalizeH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 smoothness of the Cosmic Microwave Background Radiation </a:t>
            </a:r>
            <a:r>
              <a:rPr kumimoji="0" lang="en-US" sz="1600" b="0" i="0" u="none" strike="noStrike" kern="1200" cap="none" spc="0" normalizeH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(COBE satellite)</a:t>
            </a:r>
            <a:r>
              <a:rPr kumimoji="0" lang="en-US" b="0" i="0" u="none" strike="noStrike" kern="1200" cap="none" spc="0" normalizeH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  <a:p>
            <a:pPr marL="914400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§"/>
              <a:tabLst/>
              <a:defRPr/>
            </a:pPr>
            <a:r>
              <a:rPr lang="en-US" baseline="0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Galaxies</a:t>
            </a:r>
            <a:r>
              <a:rPr lang="en-US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clumped into clusters and long strands of galaxies</a:t>
            </a:r>
            <a:r>
              <a:rPr lang="en-US" sz="1600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(not homogeneous)</a:t>
            </a:r>
            <a:r>
              <a:rPr lang="en-US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marL="914400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§"/>
              <a:tabLst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Flatness problem (mass density smoothness).</a:t>
            </a:r>
          </a:p>
          <a:p>
            <a:pPr marL="914400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§"/>
              <a:tabLst/>
              <a:defRPr/>
            </a:pPr>
            <a:r>
              <a:rPr lang="en-US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Dark Matter and Dark Energy problem.</a:t>
            </a:r>
          </a:p>
          <a:p>
            <a:pPr marL="914400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" pitchFamily="2" charset="2"/>
              <a:buChar char="§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547688" marR="0" lvl="0" indent="-4111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2590" y="2133600"/>
            <a:ext cx="106601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BEGINNING OF THE UNIVERSE</a:t>
            </a:r>
            <a:b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THE SINGULARITY POINT</a:t>
            </a:r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876800" y="1524000"/>
            <a:ext cx="3352800" cy="4945063"/>
          </a:xfr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9600" y="6492875"/>
            <a:ext cx="762000" cy="365125"/>
          </a:xfrm>
        </p:spPr>
        <p:txBody>
          <a:bodyPr/>
          <a:lstStyle/>
          <a:p>
            <a:pPr>
              <a:defRPr/>
            </a:pPr>
            <a:fld id="{0C6AB25E-6652-40AC-B751-62D704B7BE8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14400" y="1524000"/>
            <a:ext cx="3352800" cy="495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102" name="TextBox 6"/>
          <p:cNvSpPr txBox="1">
            <a:spLocks noChangeArrowheads="1"/>
          </p:cNvSpPr>
          <p:nvPr/>
        </p:nvSpPr>
        <p:spPr bwMode="auto">
          <a:xfrm>
            <a:off x="914400" y="5892800"/>
            <a:ext cx="33528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/>
              <a:t>Nothing</a:t>
            </a:r>
            <a:r>
              <a:rPr lang="en-US" dirty="0"/>
              <a:t> </a:t>
            </a:r>
            <a:r>
              <a:rPr lang="en-US" sz="1400" dirty="0"/>
              <a:t>(No Time, No Space, No Matter, No Energy, No Laws of </a:t>
            </a:r>
            <a:r>
              <a:rPr lang="en-US" sz="1400" dirty="0" smtClean="0"/>
              <a:t>Physics)</a:t>
            </a:r>
            <a:endParaRPr lang="en-US" sz="1400" dirty="0"/>
          </a:p>
        </p:txBody>
      </p:sp>
      <p:sp>
        <p:nvSpPr>
          <p:cNvPr id="4103" name="TextBox 7"/>
          <p:cNvSpPr txBox="1">
            <a:spLocks noChangeArrowheads="1"/>
          </p:cNvSpPr>
          <p:nvPr/>
        </p:nvSpPr>
        <p:spPr bwMode="auto">
          <a:xfrm>
            <a:off x="4876800" y="5867400"/>
            <a:ext cx="3429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Everything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(Time, Space, Matter, Energy, Laws of Physics, Etc.)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COSMOLOGICAL  ARGUMENT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16075"/>
            <a:ext cx="8991600" cy="4708525"/>
          </a:xfrm>
        </p:spPr>
        <p:txBody>
          <a:bodyPr/>
          <a:lstStyle/>
          <a:p>
            <a:pPr marL="548640" eaLnBrk="1" hangingPunct="1"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Ø"/>
              <a:defRPr/>
            </a:pP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Kalam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(Time) Argument 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 Al-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Ghazali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(1058-1111) Muslim philosopher.  It is impossible to have an infinite regress of events in time and still arrive at today.</a:t>
            </a:r>
          </a:p>
          <a:p>
            <a:pPr marL="548640" eaLnBrk="1" hangingPunct="1"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Ø"/>
              <a:defRPr/>
            </a:pP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Thomist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Cosmological Argument 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 Thomas Aquinas (1225-1274) Christian.   </a:t>
            </a:r>
            <a:r>
              <a:rPr 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Existence of a First / Uncaused Cause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because no infinite regress of causes could get it started.</a:t>
            </a:r>
          </a:p>
          <a:p>
            <a:pPr marL="548640" eaLnBrk="1" hangingPunct="1"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Leibniz Cosmological Argument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G.W.F.Leibniz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(1646-1716) German mathematician and philosopher.  </a:t>
            </a:r>
            <a:r>
              <a:rPr 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Why is there something rather than nothing.  Why does anything at all exist. 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Therefore, there must be a reason or rational explanation for the existence of one state of affairs rather than another.  </a:t>
            </a:r>
          </a:p>
          <a:p>
            <a:pPr eaLnBrk="1" hangingPunct="1">
              <a:spcBef>
                <a:spcPts val="0"/>
              </a:spcBef>
              <a:spcAft>
                <a:spcPts val="2400"/>
              </a:spcAft>
              <a:buFont typeface="Wingdings 2" pitchFamily="18" charset="2"/>
              <a:buNone/>
              <a:defRPr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492875"/>
            <a:ext cx="762000" cy="365125"/>
          </a:xfrm>
        </p:spPr>
        <p:txBody>
          <a:bodyPr/>
          <a:lstStyle/>
          <a:p>
            <a:pPr>
              <a:defRPr/>
            </a:pPr>
            <a:fld id="{EDFF4BA0-DC00-443F-9A03-B695D05D701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4354443" y="1055757"/>
            <a:ext cx="38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8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979557"/>
            <a:ext cx="45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-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00" y="10668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?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COSMOLOGICAL  ARGUMENT</a:t>
            </a:r>
            <a:b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(CAUSE and EFFECT)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3675"/>
            <a:ext cx="9144000" cy="4708525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2400"/>
              </a:spcAft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Law of Causality (Cause and Effect)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For an event (or effect) to occur, it has to have a cause.  Nothing happens (or changes) without a cause.</a:t>
            </a:r>
          </a:p>
          <a:p>
            <a:pPr eaLnBrk="1" hangingPunct="1">
              <a:spcBef>
                <a:spcPts val="0"/>
              </a:spcBef>
              <a:spcAft>
                <a:spcPts val="2400"/>
              </a:spcAft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“Beginning / Creation of the Cosmos”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was an event (or effect) that occurred.</a:t>
            </a:r>
          </a:p>
          <a:p>
            <a:pPr eaLnBrk="1" hangingPunct="1">
              <a:spcBef>
                <a:spcPts val="0"/>
              </a:spcBef>
              <a:spcAft>
                <a:spcPts val="2400"/>
              </a:spcAft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Therefore it had to have a cause that began or created it.</a:t>
            </a:r>
          </a:p>
          <a:p>
            <a:pPr eaLnBrk="1" hangingPunct="1">
              <a:spcBef>
                <a:spcPts val="0"/>
              </a:spcBef>
              <a:spcAft>
                <a:spcPts val="2400"/>
              </a:spcAft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That cause had to be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distinct from what it caused / created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since what the caused creation did not exist before.</a:t>
            </a:r>
          </a:p>
          <a:p>
            <a:pPr eaLnBrk="1" hangingPunct="1">
              <a:spcBef>
                <a:spcPts val="0"/>
              </a:spcBef>
              <a:spcAft>
                <a:spcPts val="2400"/>
              </a:spcAft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Therefore The Creator (The First Cause, The Uncaused Cause, or God) exists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 is outside of time, space, matter, and energy.</a:t>
            </a:r>
          </a:p>
          <a:p>
            <a:pPr eaLnBrk="1" hangingPunct="1">
              <a:spcBef>
                <a:spcPts val="0"/>
              </a:spcBef>
              <a:spcAft>
                <a:spcPts val="2400"/>
              </a:spcAft>
              <a:buClr>
                <a:srgbClr val="FFFF99"/>
              </a:buClr>
              <a:buFont typeface="Wingdings" pitchFamily="2" charset="2"/>
              <a:buChar char="v"/>
              <a:defRPr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0"/>
              </a:spcAft>
              <a:buClr>
                <a:srgbClr val="FFFF99"/>
              </a:buClr>
              <a:buFont typeface="Wingdings 2" pitchFamily="18" charset="2"/>
              <a:buNone/>
              <a:defRPr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492875"/>
            <a:ext cx="762000" cy="365125"/>
          </a:xfrm>
        </p:spPr>
        <p:txBody>
          <a:bodyPr/>
          <a:lstStyle/>
          <a:p>
            <a:pPr>
              <a:defRPr/>
            </a:pPr>
            <a:fld id="{EDFF4BA0-DC00-443F-9A03-B695D05D701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TRANSCENDENT  CAUSE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915400" cy="44799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Universe is an Effect Which Demands</a:t>
            </a:r>
          </a:p>
          <a:p>
            <a:pPr eaLnBrk="1" hangingPunct="1">
              <a:buNone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a Very – Very Great Cause.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US" sz="1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First Cause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must be :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Independent of its Effect (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Transcendent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).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Infinitely Powerful (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Omnipotent / Transcending Energy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Eternal (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Transcending Time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Spiritual (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Transcending Matter, Space, and Energy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All-Knowing (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Omniscient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Have Personhood (</a:t>
            </a:r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Decision to Create the Universe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).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sz="32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492875"/>
            <a:ext cx="762000" cy="365125"/>
          </a:xfrm>
        </p:spPr>
        <p:txBody>
          <a:bodyPr/>
          <a:lstStyle/>
          <a:p>
            <a:pPr>
              <a:defRPr/>
            </a:pPr>
            <a:fld id="{EDFF4BA0-DC00-443F-9A03-B695D05D701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Modified Steady State universe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1219200"/>
            <a:ext cx="708660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 Arthur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Eddington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“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Philosophically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notion of a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beginning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present order of Nature is repugnant to me.” 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Modified Steady State Universe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An Expanding Universe with continuous addition of new matter (New Galaxies).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{violates conservation of matter/energy}</a:t>
            </a: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Question: Where did the new matter and energy come from and what caused it?  Unknown.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1143000"/>
            <a:ext cx="1905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8600" y="4384119"/>
            <a:ext cx="85344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Presupposition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 View (Religious Belief)</a:t>
            </a: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spcAft>
                <a:spcPts val="600"/>
              </a:spcAft>
              <a:buClr>
                <a:srgbClr val="FFFF99"/>
              </a:buClr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Atheism / Materialism assumes there is nothing outside the material world.  Thus no possibility of a creator or a God.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 Arthur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Eddington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“Religion first became possible for a reasonable man of science in the year 1927”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4636618"/>
            <a:ext cx="2590800" cy="2145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763000" cy="1295400"/>
          </a:xfrm>
        </p:spPr>
        <p:txBody>
          <a:bodyPr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7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Cosmic Microwave</a:t>
            </a:r>
            <a:br>
              <a:rPr lang="en-US" sz="37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37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Background RADIATION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2400" y="1058896"/>
            <a:ext cx="1143000" cy="153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04800" y="15240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1948 George Gamow predicted the existence of a </a:t>
            </a:r>
            <a:r>
              <a:rPr 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Hot Gas Microwave Background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due to un-ionized atoms left over from the Big Bang’s initial conditions.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58113" y="2667000"/>
            <a:ext cx="28334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5181600"/>
            <a:ext cx="25146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5666" y="5181600"/>
            <a:ext cx="2568534" cy="1247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04800" y="2743200"/>
            <a:ext cx="5943600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1964 Arno Penzias and Robert Wilson discovered that </a:t>
            </a:r>
            <a:r>
              <a:rPr 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Cosmic Microwave Background Radiation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~ 3°K (2.73°K) in all directions.</a:t>
            </a:r>
          </a:p>
          <a:p>
            <a:pPr>
              <a:spcAft>
                <a:spcPts val="1200"/>
              </a:spcAft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 Arthur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Eddington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abandoned his Modified Steady State Universe Model.</a:t>
            </a:r>
            <a:endParaRPr lang="en-US" sz="24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6396335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COBE(1990):  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± 200 µ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°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   »   very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very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smooth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TELEOLOGICAL  ARGUMENT</a:t>
            </a:r>
            <a:b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0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(PURPOSE)</a:t>
            </a:r>
            <a:endParaRPr lang="en-US" sz="40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991600" cy="4708525"/>
          </a:xfrm>
        </p:spPr>
        <p:txBody>
          <a:bodyPr/>
          <a:lstStyle/>
          <a:p>
            <a:pPr lvl="1" eaLnBrk="1" hangingPunct="1">
              <a:buNone/>
            </a:pP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(from </a:t>
            </a:r>
            <a:r>
              <a:rPr lang="en-US" sz="28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Greek </a:t>
            </a:r>
            <a:r>
              <a:rPr lang="en-US" sz="28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teleos</a:t>
            </a:r>
            <a:r>
              <a:rPr lang="en-US" sz="28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meaning 'end' or </a:t>
            </a:r>
            <a:r>
              <a:rPr lang="en-US" sz="28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'purpose'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Nature exhibits complexity, order, adaptation, purpose and/or beauty.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The exhibited 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features cannot be explained by random or accidental processes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, but only as a 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product of mind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Therefore, there exists a mind that has produced or is producing nature.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 mind that produces nature is a definition of "God."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Therefore, God exists.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621C7F-E151-4B83-9BE4-550BFF1E936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TELEOLOGICAL  ARGUMENT</a:t>
            </a:r>
            <a:b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0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(DESIGN)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0" y="1311275"/>
            <a:ext cx="8991600" cy="4708525"/>
          </a:xfrm>
        </p:spPr>
        <p:txBody>
          <a:bodyPr/>
          <a:lstStyle/>
          <a:p>
            <a:pPr marL="320675" lvl="1" indent="0" eaLnBrk="1" hangingPunct="1">
              <a:buClr>
                <a:srgbClr val="FFFF99"/>
              </a:buClr>
              <a:buNone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Other forms of the argument assert that a certain category of complexity necessitates a Designer, for example :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All things that are </a:t>
            </a:r>
            <a:r>
              <a:rPr lang="en-US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designed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were preconceived, intended, purposed, or contrived.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Preconception, intention, purpose, and contrivance necessitate an </a:t>
            </a:r>
            <a:r>
              <a:rPr lang="en-US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intellect, mind, or will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All things that are </a:t>
            </a:r>
            <a:r>
              <a:rPr lang="en-US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irreducibly complex 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display intention and preconception.  They can not occur by random chance.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universe contains non-man made things that are irreducibly complex.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Those things display intention and preconception.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Those things necessitate an intellect, mind or will (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 </a:t>
            </a: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Designer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endParaRPr lang="en-US" sz="16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Irreducible Complexity 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(a variant of the watchmaker analogy) and 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Specified Complexity 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(closely resembling a fine-tuning argument)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621C7F-E151-4B83-9BE4-550BFF1E936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ANTHROPIC  ARGUMENT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08525"/>
          </a:xfrm>
        </p:spPr>
        <p:txBody>
          <a:bodyPr/>
          <a:lstStyle/>
          <a:p>
            <a:pPr algn="ctr" eaLnBrk="1" hangingPunct="1">
              <a:buClr>
                <a:srgbClr val="FFFF99"/>
              </a:buClr>
              <a:buNone/>
            </a:pPr>
            <a:r>
              <a:rPr lang="en-US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Anthropic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=   Relating to Human Beings.</a:t>
            </a:r>
          </a:p>
          <a:p>
            <a:pPr algn="ctr" eaLnBrk="1" hangingPunct="1">
              <a:buClr>
                <a:srgbClr val="FFFF99"/>
              </a:buClr>
              <a:buNone/>
            </a:pPr>
            <a:endParaRPr lang="en-US" sz="8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There exists an apparent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delicate balance of conditions necessary for human life to exist.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vast, perhaps infinite, range of possible conditions in which life </a:t>
            </a:r>
            <a:r>
              <a:rPr lang="en-US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could </a:t>
            </a:r>
            <a:r>
              <a:rPr lang="en-US" i="1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exist is compared to the speculated </a:t>
            </a:r>
            <a:r>
              <a:rPr lang="en-US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improbability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achieving conditions in which life </a:t>
            </a:r>
            <a:r>
              <a:rPr lang="en-US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does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exist, and then interpreted as indicating a </a:t>
            </a:r>
            <a:r>
              <a:rPr lang="en-US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Fine-Tuned Universe Specifically Designed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so human life is possible.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Therefore, a Designer (or God) exists.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6E7D95-DBB2-430D-9760-0516E98969F1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FINE-TUNING OF THE UNIVERSE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991600" cy="5334000"/>
          </a:xfrm>
        </p:spPr>
        <p:txBody>
          <a:bodyPr/>
          <a:lstStyle/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 - Dimensions (3 Spatial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plus Time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–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G.J.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Withrow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argued intelligent life not possible except in a universe with 3 basic dimensions.  In 3-D, mathematical physics possesses many unique properties which are necessary prerequisites for the existence of rational information-processing observers .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600"/>
              </a:spcBef>
              <a:buClr>
                <a:srgbClr val="FFFF99"/>
              </a:buClr>
              <a:buFont typeface="Wingdings" pitchFamily="2" charset="2"/>
              <a:buChar char="v"/>
            </a:pPr>
            <a:r>
              <a:rPr 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Strong Nuclear Force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(Nucleus Coupling Constant) -  </a:t>
            </a:r>
          </a:p>
          <a:p>
            <a:pPr marL="731520" indent="-182880" eaLnBrk="1" hangingPunct="1">
              <a:spcBef>
                <a:spcPts val="0"/>
              </a:spcBef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Increase 1% » alter nuclear resonance levels » almost all carbon burned into oxygen.   </a:t>
            </a:r>
          </a:p>
          <a:p>
            <a:pPr marL="731520" indent="-182880" eaLnBrk="1" hangingPunct="1">
              <a:spcBef>
                <a:spcPts val="0"/>
              </a:spcBef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Increase 2% » preclude formation of protons out of quarks » preventing the existence of atoms.  </a:t>
            </a:r>
          </a:p>
          <a:p>
            <a:pPr marL="731520" indent="-182880" eaLnBrk="1" hangingPunct="1">
              <a:spcBef>
                <a:spcPts val="0"/>
              </a:spcBef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Decrease 5% » unbind deuteron » essential to stellar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nueocynthesis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» a universe of only hydrogen.</a:t>
            </a:r>
          </a:p>
          <a:p>
            <a:pPr marL="731520" indent="-182880" eaLnBrk="1" hangingPunct="1">
              <a:spcBef>
                <a:spcPts val="0"/>
              </a:spcBef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Estimated 0.8&lt;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</a:t>
            </a:r>
            <a:r>
              <a:rPr lang="en-US" sz="2400" baseline="-250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&lt;1.2 current value or no elements of atomic weight greater than 4 (He, H, Li, &amp; Be) formed.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7DA6F-1818-43E4-B210-70C9F244939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FINE-TUNING OF THE UNIVERSE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991600" cy="5334000"/>
          </a:xfrm>
        </p:spPr>
        <p:txBody>
          <a:bodyPr/>
          <a:lstStyle/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Weak Nuclear Force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(Neutron Coupling Constant) – </a:t>
            </a:r>
          </a:p>
          <a:p>
            <a:pPr marL="731520" indent="-182880" eaLnBrk="1" hangingPunct="1"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Appreciable increase » Big Bang’s burning proceed past helium to iron » fusion-powered stars impossible.</a:t>
            </a:r>
          </a:p>
          <a:p>
            <a:pPr marL="731520" indent="-182880" eaLnBrk="1" hangingPunct="1"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Appreciable weaker » a universe of only helium.</a:t>
            </a:r>
          </a:p>
          <a:p>
            <a:pPr marL="731520" indent="-182880" eaLnBrk="1" hangingPunct="1"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Appreciable increase » Big Bang’s burning proceed past helium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600"/>
              </a:spcBef>
              <a:buClr>
                <a:srgbClr val="FFFF99"/>
              </a:buClr>
              <a:buFont typeface="Wingdings" pitchFamily="2" charset="2"/>
              <a:buChar char="v"/>
            </a:pPr>
            <a:r>
              <a:rPr 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Gravational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Force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</a:t>
            </a:r>
          </a:p>
          <a:p>
            <a:pPr marL="731520" indent="-182880" eaLnBrk="1" hangingPunct="1">
              <a:spcBef>
                <a:spcPts val="0"/>
              </a:spcBef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little increase » all stars are red dwarfs, too cold for life. </a:t>
            </a:r>
          </a:p>
          <a:p>
            <a:pPr marL="731520" indent="-182880" eaLnBrk="1" hangingPunct="1">
              <a:spcBef>
                <a:spcPts val="0"/>
              </a:spcBef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little decrease » all stars are blue giants, burn too briefly for life to exist. </a:t>
            </a:r>
          </a:p>
          <a:p>
            <a:pPr marL="731520" indent="-182880" eaLnBrk="1" hangingPunct="1">
              <a:spcBef>
                <a:spcPts val="0"/>
              </a:spcBef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Change of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one part in 10</a:t>
            </a:r>
            <a:r>
              <a:rPr lang="en-US" sz="2400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40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 disaster for stars like the sun (Davies).</a:t>
            </a:r>
          </a:p>
          <a:p>
            <a:pPr marL="548640" indent="0" eaLnBrk="1" hangingPunct="1">
              <a:spcBef>
                <a:spcPts val="0"/>
              </a:spcBef>
              <a:buClr>
                <a:srgbClr val="FFFF99"/>
              </a:buClr>
              <a:buNone/>
            </a:pP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7DA6F-1818-43E4-B210-70C9F244939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FINE-TUNING OF THE UNIVERSE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991600" cy="5334000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α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the Fine Structure Constant or Electromagnetic Interaction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 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</a:t>
            </a:r>
            <a:r>
              <a:rPr lang="en-US" sz="2400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/m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ratio – neutron to proton mass ratio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 If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</a:t>
            </a:r>
            <a:r>
              <a:rPr lang="en-US" sz="2400" baseline="-250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not &gt; m</a:t>
            </a:r>
            <a:r>
              <a:rPr lang="en-US" sz="2400" baseline="-25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by a little more than m</a:t>
            </a:r>
            <a:r>
              <a:rPr lang="en-US" sz="2400" baseline="-25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then atoms would collapse.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μ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= m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/m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ratio – proton to electron mass ratio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 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Ω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=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</a:t>
            </a:r>
            <a:r>
              <a:rPr lang="en-US" sz="2400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/H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ratio –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</a:t>
            </a:r>
            <a:r>
              <a:rPr lang="en-US" sz="2400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related to the Density of the Universe,        H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related to the Speed of Expansion of the Universe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 </a:t>
            </a:r>
          </a:p>
          <a:p>
            <a:pPr indent="0" eaLnBrk="1" hangingPunct="1">
              <a:spcBef>
                <a:spcPts val="0"/>
              </a:spcBef>
              <a:spcAft>
                <a:spcPts val="1200"/>
              </a:spcAft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Change of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one part in 10</a:t>
            </a:r>
            <a:r>
              <a:rPr lang="en-US" sz="2400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12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 “The Flatness Problem”, re-collapse or no galaxies.  At the Plank time, 10</a:t>
            </a:r>
            <a:r>
              <a:rPr lang="en-US" sz="2400" baseline="30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-43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seconds after the Big Bang, density of the universe within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one part in 10</a:t>
            </a:r>
            <a:r>
              <a:rPr lang="en-US" sz="2400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60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critical density (Hawking) .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FFFF99"/>
              </a:buClr>
              <a:buFont typeface="Wingdings" pitchFamily="2" charset="2"/>
              <a:buChar char="v"/>
            </a:pP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7DA6F-1818-43E4-B210-70C9F2449391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FINE-TUNING OF THE UNIVERSE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991600" cy="5334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Homogeneity Problem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 Initial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inhomogeneity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ratio. </a:t>
            </a:r>
          </a:p>
          <a:p>
            <a:pPr indent="0" eaLnBrk="1" hangingPunct="1">
              <a:spcBef>
                <a:spcPts val="0"/>
              </a:spcBef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Ratio &gt; 10</a:t>
            </a:r>
            <a:r>
              <a:rPr lang="en-US" sz="2400" baseline="30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-2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then non-uniformities condense into black holes.</a:t>
            </a:r>
          </a:p>
          <a:p>
            <a:pPr indent="0" eaLnBrk="1" hangingPunct="1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Ratio &lt; 10</a:t>
            </a:r>
            <a:r>
              <a:rPr lang="en-US" sz="2400" baseline="30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-5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then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inhomogeneities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insufficient to condense into galaxies.     » incredibly fine tuned.</a:t>
            </a:r>
          </a:p>
          <a:p>
            <a:pPr indent="0" eaLnBrk="1" hangingPunct="1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None/>
            </a:pP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Isotropic Problem (Very Smooth Cosmic Microwave Background Radiation)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One part in 10</a:t>
            </a:r>
            <a:r>
              <a:rPr lang="en-US" sz="2400" baseline="30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10(123)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(Penrose).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standard model of particle physics has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about 26 freely adjustable parameters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 </a:t>
            </a:r>
          </a:p>
          <a:p>
            <a:pPr eaLnBrk="1" hangingPunct="1">
              <a:spcBef>
                <a:spcPts val="0"/>
              </a:spcBef>
              <a:buClr>
                <a:srgbClr val="FFFF99"/>
              </a:buClr>
              <a:buFont typeface="Wingdings" pitchFamily="2" charset="2"/>
              <a:buChar char="v"/>
            </a:pP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600"/>
              </a:spcBef>
              <a:buClr>
                <a:srgbClr val="FFFF99"/>
              </a:buClr>
              <a:buFont typeface="Wingdings" pitchFamily="2" charset="2"/>
              <a:buChar char="v"/>
            </a:pP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7DA6F-1818-43E4-B210-70C9F244939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FINE-TUNING OF THE UNIVERSE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991600" cy="5334000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Quantum Physics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 Pauli Exclusion Principle » quantized atomic electron orbital states / shells » chemistry » stability of matter » size of atomic and molecular structures.</a:t>
            </a:r>
          </a:p>
          <a:p>
            <a:pPr eaLnBrk="1" hangingPunct="1">
              <a:spcBef>
                <a:spcPts val="0"/>
              </a:spcBef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Orbital Distance of the Earth to the Sun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</a:t>
            </a:r>
          </a:p>
          <a:p>
            <a:pPr indent="0" eaLnBrk="1" hangingPunct="1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Too close » burn up.  Too far »  freeze.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Spectral Temperature vs. Molecular Binding Energy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living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organisims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sterilization or destruction vs. too small photochemical reactions.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Atmospheric Composition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Constrained by planetary mass.  But planetary mass inevitable consequence of electromagnetic and gravitational interactions.  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Solar System, Earth, Biology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etc., etc., etc., …</a:t>
            </a:r>
          </a:p>
          <a:p>
            <a:pPr eaLnBrk="1" hangingPunct="1">
              <a:spcBef>
                <a:spcPts val="600"/>
              </a:spcBef>
              <a:buClr>
                <a:srgbClr val="FFFF99"/>
              </a:buClr>
              <a:buFont typeface="Wingdings" pitchFamily="2" charset="2"/>
              <a:buChar char="v"/>
            </a:pP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7DA6F-1818-43E4-B210-70C9F244939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2438400"/>
            <a:ext cx="3647303" cy="1499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3967480"/>
            <a:ext cx="4966447" cy="281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28600" y="381000"/>
            <a:ext cx="8763000" cy="609600"/>
          </a:xfrm>
        </p:spPr>
        <p:txBody>
          <a:bodyPr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Oscillating universe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990600"/>
            <a:ext cx="838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Expand → Collapse → Expand → Collapse → …   </a:t>
            </a:r>
            <a:r>
              <a:rPr lang="el-GR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gravitational potential / kinetic energy ≈ 1 (but &lt; 1).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1905000"/>
            <a:ext cx="567396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04800" y="2795349"/>
            <a:ext cx="388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0"/>
              </a:spcAft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Problems:</a:t>
            </a:r>
          </a:p>
          <a:p>
            <a:pPr marL="548640" lvl="1" indent="-342900">
              <a:spcAft>
                <a:spcPts val="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enough mass / matter to collapse the universe.  </a:t>
            </a:r>
            <a:r>
              <a:rPr lang="el-GR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too small.</a:t>
            </a:r>
          </a:p>
          <a:p>
            <a:pPr marL="548640" lvl="1" indent="-342900">
              <a:spcAft>
                <a:spcPts val="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Expansion of the universe is accelerating.</a:t>
            </a:r>
          </a:p>
          <a:p>
            <a:pPr marL="548640" lvl="1" indent="-342900">
              <a:spcAft>
                <a:spcPts val="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know mechanism to cause a bounce.</a:t>
            </a:r>
          </a:p>
          <a:p>
            <a:pPr marL="548640" lvl="1" indent="-342900">
              <a:spcAft>
                <a:spcPts val="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scientific test - metaphysics.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Scientific method</a:t>
            </a:r>
            <a:b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vs.</a:t>
            </a: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 Metaphysics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1828800"/>
            <a:ext cx="8382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Scientific Method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 Systematic pursuit of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involving the recognition and formulation of a problem, the collection of data through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observation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the formulation and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testing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hypotheses.    						            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(Webster’ Dictionary)</a:t>
            </a:r>
          </a:p>
          <a:p>
            <a:pPr marL="800100" lvl="2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Testable. </a:t>
            </a:r>
          </a:p>
          <a:p>
            <a:pPr marL="800100" lvl="2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Repeatable.</a:t>
            </a:r>
          </a:p>
          <a:p>
            <a:pPr marL="800100" lvl="2" indent="-342900">
              <a:spcAft>
                <a:spcPts val="600"/>
              </a:spcAft>
              <a:buFont typeface="Wingdings" pitchFamily="2" charset="2"/>
              <a:buChar char="Ø"/>
            </a:pP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Metaphysics 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(Greek Meta = “akin to”)  - A division of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philosophy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is concerned with the fundamental nature of reality and being. 						         				           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(Webster’s Dictionary)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3012" y="3581400"/>
            <a:ext cx="410478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Inflationary universe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143000"/>
            <a:ext cx="66294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Flatness Problem 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l-GR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≈ 1) or no universe.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Horizon Problem 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(CMBR same temp 2.73°K in all directions » thermal equalization)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Inflationary Universe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(Alan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Guth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– </a:t>
            </a:r>
            <a:r>
              <a:rPr lang="el-GR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Rate of Expansion - deceleration then acceleration.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219200"/>
            <a:ext cx="2362200" cy="182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-76200" y="2999125"/>
            <a:ext cx="5105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Drives </a:t>
            </a:r>
            <a:r>
              <a:rPr lang="el-GR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close to 1.</a:t>
            </a: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Caused by </a:t>
            </a:r>
            <a:r>
              <a:rPr lang="en-US" sz="20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inflaton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(energy field) or “symmetry breaking” (</a:t>
            </a:r>
            <a:r>
              <a:rPr lang="el-GR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unified forces at beginning of the Bib Bang).</a:t>
            </a: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Highly speculative (metaphysics,  not science). Require fine tuning</a:t>
            </a:r>
            <a:r>
              <a:rPr lang="en-US" sz="1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en-US" sz="1400" baseline="30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</a:t>
            </a:r>
            <a:r>
              <a:rPr lang="en-US" sz="1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0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1" indent="-34290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Dark Matter – no local evidence in earth’s solar system or in the milky way galaxy, Earth unique?).</a:t>
            </a:r>
          </a:p>
          <a:p>
            <a:pPr marL="800100" lvl="1" indent="-34290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Dark energy (no evidence).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6200" y="6400800"/>
            <a:ext cx="861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600"/>
              </a:spcAft>
              <a:buFont typeface="Courier New" pitchFamily="49" charset="0"/>
              <a:buChar char="o"/>
            </a:pP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Mass/Energy - 4% visible, 23% dark matter, 73% dark energy.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Inflationary universe</a:t>
            </a:r>
            <a:b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000" cap="none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(Continued)</a:t>
            </a:r>
            <a:endParaRPr lang="en-US" sz="4200" cap="none" dirty="0" smtClean="0">
              <a:effectLst>
                <a:outerShdw blurRad="127000" dist="63500" dir="2700000" algn="tl" rotWithShape="0">
                  <a:prstClr val="black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1524000"/>
            <a:ext cx="7696200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>
              <a:lnSpc>
                <a:spcPct val="150000"/>
              </a:lnSpc>
              <a:spcAft>
                <a:spcPts val="600"/>
              </a:spcAft>
            </a:pPr>
            <a:r>
              <a:rPr lang="en-US" sz="28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Stephen Hawking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recently declared            both the so-called </a:t>
            </a:r>
            <a:r>
              <a:rPr lang="en-US" sz="2800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“old inflationary model” 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 </a:t>
            </a:r>
            <a:r>
              <a:rPr lang="en-US" sz="2800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“new inflationary model”</a:t>
            </a:r>
            <a:endParaRPr lang="en-US" sz="2800" u="sng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>
              <a:lnSpc>
                <a:spcPct val="150000"/>
              </a:lnSpc>
              <a:spcAft>
                <a:spcPts val="600"/>
              </a:spcAft>
            </a:pP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</a:t>
            </a:r>
            <a:r>
              <a:rPr lang="en-US" sz="2800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“now </a:t>
            </a:r>
            <a:r>
              <a:rPr lang="en-US" sz="2800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dead</a:t>
            </a:r>
            <a:r>
              <a:rPr lang="en-US" sz="2800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a scientific theory”   </a:t>
            </a:r>
          </a:p>
          <a:p>
            <a:pPr marL="342900">
              <a:lnSpc>
                <a:spcPct val="150000"/>
              </a:lnSpc>
              <a:spcAft>
                <a:spcPts val="600"/>
              </a:spcAft>
            </a:pPr>
            <a:endParaRPr lang="en-US" sz="2800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>
              <a:lnSpc>
                <a:spcPct val="150000"/>
              </a:lnSpc>
              <a:spcAft>
                <a:spcPts val="600"/>
              </a:spcAft>
            </a:pP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though he still holds out hope for </a:t>
            </a:r>
            <a:r>
              <a:rPr lang="en-US" sz="28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Linde’s</a:t>
            </a: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more recent “chaotic inflationary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609600"/>
          </a:xfrm>
        </p:spPr>
        <p:txBody>
          <a:bodyPr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quantum universe and</a:t>
            </a:r>
            <a:b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String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1676400"/>
            <a:ext cx="8382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Quantum Universe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(Edward Tryon) – similar to particle quantum theory.  Heisenberg Uncertainty Principle.</a:t>
            </a:r>
          </a:p>
          <a:p>
            <a:pPr marL="800100" lvl="1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Highly speculative, no observational evidence or tests (meta-physics, not science).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Alien Design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Panspermia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started by aliens)</a:t>
            </a:r>
          </a:p>
          <a:p>
            <a:pPr marL="800100" lvl="2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Highly speculative, no observational evidence or tests (meta-physics, not science).  Change in location.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String Theory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10 dimensions (9 spatial dimensions + time), all matter consists of very small entities that behave like tiny vibrating strings.  Six dimensions rolled up.</a:t>
            </a:r>
          </a:p>
          <a:p>
            <a:pPr marL="800100" lvl="1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Highly speculative, no observational evidence or tests (meta-physics, not science).</a:t>
            </a:r>
          </a:p>
          <a:p>
            <a:pPr marL="342900" indent="-342900"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28600" y="381000"/>
            <a:ext cx="8763000" cy="609600"/>
          </a:xfrm>
        </p:spPr>
        <p:txBody>
          <a:bodyPr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prstClr val="black"/>
                  </a:outerShdw>
                </a:effectLst>
                <a:latin typeface="Arial" pitchFamily="34" charset="0"/>
                <a:cs typeface="Arial" pitchFamily="34" charset="0"/>
              </a:rPr>
              <a:t>Multiple universes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EEA7A-1DEC-4FE6-A4E9-5D597D2A015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990600"/>
            <a:ext cx="44196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spcAft>
                <a:spcPts val="0"/>
              </a:spcAft>
            </a:pPr>
            <a:r>
              <a:rPr lang="en-US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Random Infinite Number of Universes Generated.</a:t>
            </a:r>
          </a:p>
          <a:p>
            <a:pPr indent="-342900">
              <a:spcAft>
                <a:spcPts val="0"/>
              </a:spcAft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ended up on the lucky one.</a:t>
            </a:r>
          </a:p>
          <a:p>
            <a:pPr indent="-342900">
              <a:spcAft>
                <a:spcPts val="0"/>
              </a:spcAft>
            </a:pPr>
            <a:endParaRPr lang="en-US" sz="5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342900">
              <a:spcAft>
                <a:spcPts val="0"/>
              </a:spcAft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Universe Generator?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990600"/>
            <a:ext cx="292608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572000"/>
            <a:ext cx="2795303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92588" y="2562225"/>
            <a:ext cx="2941812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4200" y="4495800"/>
            <a:ext cx="2266950" cy="2228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33528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4600" y="2895600"/>
            <a:ext cx="18859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67200" y="957262"/>
            <a:ext cx="1624013" cy="239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62600" y="4572000"/>
            <a:ext cx="2397126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62800" y="36576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52400" y="2667000"/>
            <a:ext cx="23622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lvl="1" indent="-342900">
              <a:spcAft>
                <a:spcPts val="0"/>
              </a:spcAft>
            </a:pP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Highly speculative, no observational evidence or tests (meta-physics, not science).</a:t>
            </a:r>
          </a:p>
          <a:p>
            <a:pPr marL="342900" indent="-342900">
              <a:spcAft>
                <a:spcPts val="0"/>
              </a:spcAft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Occam’s Razor.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OCCAM’S  RAZOR</a:t>
            </a:r>
            <a:b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(or Ockham’s Razor)</a:t>
            </a:r>
            <a:endParaRPr lang="en-US" sz="24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52400" y="1447801"/>
            <a:ext cx="6934200" cy="1981199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6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William of Ockham </a:t>
            </a:r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14</a:t>
            </a:r>
            <a:r>
              <a:rPr lang="en-US" sz="2600" baseline="30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</a:t>
            </a:r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century logician, theologian, and Franciscan friar.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Latin – </a:t>
            </a:r>
            <a:r>
              <a:rPr lang="en-US" sz="26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lex</a:t>
            </a:r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parsimoniae</a:t>
            </a:r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= Law of parsimony, law of economy, or </a:t>
            </a:r>
            <a:r>
              <a:rPr lang="en-US" sz="26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law of succinctness</a:t>
            </a:r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621C7F-E151-4B83-9BE4-550BFF1E9361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0400" y="1123950"/>
            <a:ext cx="19050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04800" y="3581400"/>
            <a:ext cx="822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“entities must </a:t>
            </a:r>
            <a:r>
              <a:rPr lang="en-US" sz="2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be multiplied beyond necessity”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“plurality should </a:t>
            </a:r>
            <a:r>
              <a:rPr lang="en-US" sz="2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be posited without necessity”</a:t>
            </a:r>
          </a:p>
          <a:p>
            <a:pPr marL="548640" indent="-411480" eaLnBrk="1" hangingPunct="1">
              <a:buNone/>
            </a:pPr>
            <a:endParaRPr lang="en-US" sz="26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5760" eaLnBrk="1" hangingPunct="1">
              <a:buNone/>
            </a:pPr>
            <a:r>
              <a:rPr lang="en-US" sz="2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principle which generally recommends selecting the competing hypothesis that makes the fewest new assumptions, when the hypotheses are equal in other respects.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ONTOLOGICAL  ARGUMENT</a:t>
            </a:r>
            <a:b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(BEING)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10600" cy="4708525"/>
          </a:xfrm>
        </p:spPr>
        <p:txBody>
          <a:bodyPr/>
          <a:lstStyle/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Greek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"ontology"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relating to the concept of 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being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His being by nature includes the concept of necessary existence.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being greater than which cannot be conceived.</a:t>
            </a:r>
          </a:p>
          <a:p>
            <a:pPr eaLnBrk="1" hangingPunct="1">
              <a:buClr>
                <a:srgbClr val="FFFF99"/>
              </a:buClr>
              <a:buFont typeface="Wingdings 2" pitchFamily="18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Anselm of Canterbury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(1033-1109)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God is something of which nothing greater can be thought. 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God may exist in the understanding. 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exist in reality and in the understanding is greater than to exist in the understanding alone. 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Therefore, God exists in reality.</a:t>
            </a:r>
            <a:endParaRPr lang="en-US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2DD3F5-A4C6-42C7-9462-17E123C87300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ARGUMENT  FROM  DEGREE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08525"/>
          </a:xfrm>
        </p:spPr>
        <p:txBody>
          <a:bodyPr/>
          <a:lstStyle/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There must exist a being which possesses all properties to the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maximum possible degree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Clr>
                <a:srgbClr val="FFFF99"/>
              </a:buClr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Robert J.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Schihl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:</a:t>
            </a:r>
            <a:endParaRPr lang="en-US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Objects have properties to greater or lesser extents.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If an object has a property to a lesser extent, then there exists some other object that has the property to the maximum possible degree.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 there is an entity that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has all properties to the maximum possible degree (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definition of God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Hence God exists.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endParaRPr lang="en-US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738B5E-BB74-4CD0-87ED-6E8742347095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ARGUMENT  Of  NON-PHYSICAL QUANTITIES OBSERVED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708525"/>
          </a:xfrm>
        </p:spPr>
        <p:txBody>
          <a:bodyPr/>
          <a:lstStyle/>
          <a:p>
            <a:pPr eaLnBrk="1" hangingPunct="1">
              <a:spcBef>
                <a:spcPts val="0"/>
              </a:spcBef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Morality (Argument from Morality)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Moral norms exist and have authority beyond the socially mediated standards. 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Universal Moral Law Giver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Beauty (Argument from Beauty)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Exist in a way that transcends its material manifestations.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Love (Argument form Love)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Exist in a way that transcends its material manifestations.</a:t>
            </a:r>
          </a:p>
          <a:p>
            <a:pPr eaLnBrk="1" hangingPunct="1">
              <a:spcBef>
                <a:spcPts val="0"/>
              </a:spcBef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Religious Experience (Argument form Religious Experience )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Some religious experiences to point to and validate spiritual realities that exist in a way that transcends any material manifestations.</a:t>
            </a:r>
            <a:endParaRPr lang="en-US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9623B5-022D-4391-B4BC-48047E57DF5B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ARGUMENT  FROM</a:t>
            </a:r>
            <a:b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  PROPER  BASIS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708525"/>
          </a:xfrm>
        </p:spPr>
        <p:txBody>
          <a:bodyPr/>
          <a:lstStyle/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Belief in God is "properly basic"; it is similar to statements like "I see a chair" or "I feel pain".  Such beliefs are </a:t>
            </a:r>
            <a:r>
              <a:rPr lang="en-US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non-falsifiable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and, thus, </a:t>
            </a:r>
            <a:r>
              <a:rPr lang="en-US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neither provable, nor disprovable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; they concern </a:t>
            </a:r>
            <a:r>
              <a:rPr lang="en-US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perceptual beliefs 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</a:t>
            </a:r>
            <a:r>
              <a:rPr lang="en-US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indisputable mental states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Pius X condemning this view - </a:t>
            </a:r>
            <a:r>
              <a:rPr lang="en-US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oath against modernism 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"I declare that </a:t>
            </a:r>
            <a:r>
              <a:rPr lang="en-US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by the natural light of reason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God can be certainly known and therefore </a:t>
            </a:r>
            <a:r>
              <a:rPr lang="en-US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his existence demonstrated through the things that are made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i.e., </a:t>
            </a:r>
            <a:r>
              <a:rPr lang="en-US" sz="22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 visible works of creation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as the cause is known through its effects.”</a:t>
            </a:r>
          </a:p>
          <a:p>
            <a:pPr indent="-411480">
              <a:buClr>
                <a:srgbClr val="FFFF99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Rom.1:18-21  </a:t>
            </a:r>
            <a:r>
              <a:rPr lang="en-US" sz="20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… men who suppress the truth in unrighteousness,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because that which is known about God is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evident within them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; for God made it evident to them.  For since the creation of the world His invisible attributes, His eternal power and divine nature, have been clearly seen,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being understood through what has been made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so that </a:t>
            </a:r>
            <a:r>
              <a:rPr lang="en-US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 are without excuse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 … they became futile in their speculations, and their foolish heart was darkened.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B6275E-D9CB-453D-8E4D-EB52819217B3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ARGUMENT  FROM</a:t>
            </a:r>
            <a:b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PERSONAL EXPERIENCE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382000" cy="47085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Scottish School of Common Sense led by Thomas Reid - That 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God exists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is one of the 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chief metaphysical principles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that we accept,  not because they are evident in themselves or because they can be proved, but because 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common sense obliges us to accept them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B6275E-D9CB-453D-8E4D-EB52819217B3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ARGUMENT  FROM TESTIMONY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4708525"/>
          </a:xfrm>
        </p:spPr>
        <p:txBody>
          <a:bodyPr/>
          <a:lstStyle/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testimony or experience of certain witnesses contain the propositions of a specific revealed religion. 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Swinburne argues that it is a principle of rationality that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one should accept testimony unless there are strong reasons for not doing so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witness argument gives credibility to personal witnesses, contemporary and throughout the ages.  A variation of this is the Argument from Miracles which relies on testimony of supernatural events to establish the existence of God.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Majority Argument argues that the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theism of people throughout most of recorded history and in many different places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provides </a:t>
            </a: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prima facie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demonstration of God's existence.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84A21C-0B59-471B-AFAD-CC680F9C8D8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ARGUMENT  FROM HISTORICAL EVENTS OR PERSONAGES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3505200"/>
          </a:xfrm>
        </p:spPr>
        <p:txBody>
          <a:bodyPr/>
          <a:lstStyle/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Hebraic history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asserts God intervened in key specific moments in history (the Exodus, giving the Ten Commandments, etc.) witnessed by all the tribes of Israel.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endParaRPr lang="en-US" sz="10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The 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Resurrection of Jesus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, observed by many witnesses, documented by religious and non-religious historians, and other writers of the time, support Jesus’ claim to be the “Son of God” and indicates, </a:t>
            </a:r>
            <a:r>
              <a:rPr lang="en-US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 fortiori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, God's existence (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Christological Argument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). 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endParaRPr lang="en-US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821840-4B40-4497-8E02-F80D270587E9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ARGUMENT  FROM  FULFILLED BIBLE PROPHECY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708525"/>
          </a:xfrm>
        </p:spPr>
        <p:txBody>
          <a:bodyPr/>
          <a:lstStyle/>
          <a:p>
            <a:pPr marL="548640" indent="-411480" eaLnBrk="1" hangingPunct="1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Isaiah argues that only the God of the Bible can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foretell specific future entities and events 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without fail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!</a:t>
            </a:r>
          </a:p>
          <a:p>
            <a:pPr marL="868680" lvl="2" indent="-4114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Ø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Isa 41:21-24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“Present your case,” the Lord says.  </a:t>
            </a:r>
            <a:r>
              <a:rPr lang="en-US" sz="20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…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declare to us what is going to take place; … announce to us what is coming; Declare the things that are going to come afterward, That we may know that you are gods; …</a:t>
            </a:r>
          </a:p>
          <a:p>
            <a:pPr marL="868680" lvl="2" indent="-4114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Ø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Isa 42:9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… Before they spring forth I proclaim </a:t>
            </a:r>
            <a:r>
              <a:rPr lang="en-US" sz="20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them to you.”</a:t>
            </a:r>
            <a:endParaRPr lang="en-US" sz="20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868680" lvl="2" indent="-4114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Ø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Isa 44:6-7  </a:t>
            </a:r>
            <a:r>
              <a:rPr lang="en-US" sz="2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“Thus says the Lord, … ‘I am the first and I am the last, And there is no God besides Me.  ‘Who is like Me? … let them declare to them the things that are coming And the events that are going to take place.</a:t>
            </a:r>
          </a:p>
          <a:p>
            <a:pPr marL="868680" lvl="3" indent="-4114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SzPct val="95000"/>
              <a:buFont typeface="Wingdings" pitchFamily="2" charset="2"/>
              <a:buChar char="Ø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Isa 48:3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“I declared the former things long ago … I acted, and they came to pass.</a:t>
            </a:r>
          </a:p>
          <a:p>
            <a:pPr marL="548640" indent="-411480"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True Prophets of God are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100% accurate </a:t>
            </a:r>
            <a:r>
              <a:rPr lang="en-US" sz="1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(Deut 18:20-22)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661E9-DD9B-45C1-937F-CDB74DA70F2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ARGUMENT  FROM  FULFILLED BIBLE  PROPHECY </a:t>
            </a:r>
            <a:r>
              <a:rPr lang="en-US" sz="3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(Cont.)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8525"/>
          </a:xfrm>
        </p:spPr>
        <p:txBody>
          <a:bodyPr/>
          <a:lstStyle/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Bible declares that “</a:t>
            </a: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all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scripture is inspired by God” </a:t>
            </a:r>
            <a:r>
              <a:rPr lang="en-US" sz="1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(2 Tim.3:16)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and He “</a:t>
            </a:r>
            <a:r>
              <a:rPr lang="en-US" sz="24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does nothing without revealing his plan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to his servants the prophets.” </a:t>
            </a:r>
            <a:r>
              <a:rPr lang="en-US" sz="16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(Amos 3:7) 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prophecies of Daniel (chapters 2, 7, 8, 9, and 11) and Revelation tell a select history of the world and God’s plan for it from the 6th Century BC to the establishment of the “kingdom of God” after the end of the world. 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If subsequent history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fulfills every point of the prophecies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up to the present then, as Isaiah states, "we may know that You are God," else not. "Have the prophecies been fulfilled?“, Yes!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~300 very specific Prophecies about Jesus.</a:t>
            </a:r>
          </a:p>
          <a:p>
            <a:pPr lvl="1" eaLnBrk="1" hangingPunct="1">
              <a:buClr>
                <a:srgbClr val="FFFF99"/>
              </a:buClr>
              <a:buNone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“Every Prophecy of the Bible” by Dr. John </a:t>
            </a:r>
            <a:r>
              <a:rPr lang="en-US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Walvoord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                    </a:t>
            </a:r>
            <a:r>
              <a:rPr lang="en-US" sz="1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					(Dallas Theological Seminary)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661E9-DD9B-45C1-937F-CDB74DA70F2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ARGUMENT FROM MIRACLES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16075"/>
            <a:ext cx="8686800" cy="470852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Since religion began, 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miracles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or the 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working of wonders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have been considered 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sign of the existence of the divine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endParaRPr lang="en-US" sz="1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Miracles may be seen to contravene all that we know about the laws governing the physical world (such as turning water into wine); or simply a highly unlikely happening which seems to be evidence of divine providence (such as a lottery win just as the house was about to be repossessed).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492875"/>
            <a:ext cx="762000" cy="365125"/>
          </a:xfrm>
        </p:spPr>
        <p:txBody>
          <a:bodyPr/>
          <a:lstStyle/>
          <a:p>
            <a:pPr>
              <a:defRPr/>
            </a:pPr>
            <a:fld id="{9CAAEB0F-4B32-450E-B2A1-A76263EAC204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PASCAL’S  WAGER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8991600" cy="4708525"/>
          </a:xfrm>
        </p:spPr>
        <p:txBody>
          <a:bodyPr/>
          <a:lstStyle/>
          <a:p>
            <a:pPr indent="0" eaLnBrk="1" hangingPunct="1">
              <a:buClr>
                <a:srgbClr val="FFFF99"/>
              </a:buClr>
              <a:buNone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Pascal's Wager (or Pascal's Gambit) - suggestion posed by the French philosopher </a:t>
            </a:r>
            <a:r>
              <a:rPr lang="en-US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Blaise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Pascal that even though the existence of God cannot be determined through reason, a person should "wager" as though God exists, because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 living has everything to gain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and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nothing to lose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endParaRPr lang="en-US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Naturalism (Atheism, Darwinism)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&gt; </a:t>
            </a:r>
            <a:r>
              <a:rPr lang="en-US" sz="24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Futilism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(serving no useful purpose) and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Hedonism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(pleasure or happiness is the sole or chief good in life).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Clr>
                <a:srgbClr val="FFFF99"/>
              </a:buClr>
              <a:buFont typeface="Wingdings" pitchFamily="2" charset="2"/>
              <a:buChar char="v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Theism (Christianity)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&gt;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Eternal Life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beyond the material realm.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B6275E-D9CB-453D-8E4D-EB52819217B3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ARGUMENT  FROM  REASON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708525"/>
          </a:xfrm>
        </p:spPr>
        <p:txBody>
          <a:bodyPr/>
          <a:lstStyle/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If according to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Naturalism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, all of our thoughts are the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effect of a physical cause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, then we have no reason for assuming that they are also the consequent of a reasonable foundation. 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Knowledge, however, is apprehended by reasoning from foundation to consequent. 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Therefore,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if naturalism were true, there would be no way of knowing it – or anything else not the direct result of a physical cause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–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and we could not even suppose it, except by a fluke.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2F53E1-5833-4906-BEAD-45FF61179713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7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TRANSCENDENTAL  ARGUMENT</a:t>
            </a:r>
            <a:br>
              <a:rPr lang="en-US" sz="47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31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(TAG - Transcendental Argument for God)</a:t>
            </a:r>
            <a:endParaRPr lang="en-US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87475"/>
            <a:ext cx="8839200" cy="4708525"/>
          </a:xfrm>
        </p:spPr>
        <p:txBody>
          <a:bodyPr/>
          <a:lstStyle/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Christian God is the precondition of all human knowledge and experience . 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Logic, Science, Ethics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and other things that we take seriously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 </a:t>
            </a:r>
            <a:r>
              <a:rPr lang="en-US" sz="2400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make sense in the absence of God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Because the triune God of the Bible, being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completely logical, uniform,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good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exhibits a character in the created order and the creatures themselves (especially in humans), human knowledge and experience are possible. 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This reasoning implies that all other worldviews (such as 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atheism, Buddhism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and 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Islam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), when followed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their logical conclusions, descend into absurdity, arbitrariness, or inconsistency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Atheistic arguments (a random cause) must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ultimately refute themselves 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if pressed with rigorous consistency.</a:t>
            </a:r>
          </a:p>
          <a:p>
            <a:pPr eaLnBrk="1" hangingPunct="1">
              <a:buClr>
                <a:srgbClr val="FFFF99"/>
              </a:buClr>
              <a:buFont typeface="Wingdings" pitchFamily="2" charset="2"/>
              <a:buChar char="v"/>
              <a:defRPr/>
            </a:pP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9100E2-4EDA-44D3-9161-13FBDAEBB45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Will these EVIDENCES turn someone to God?</a:t>
            </a:r>
            <a:endParaRPr lang="en-US" sz="4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479925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No, it is a matter of the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individual’s will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 It is 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just an issue of 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scientific facts and evidences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Many individuals would rather 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ignore the evidence 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accept totally irrational beliefs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rather than surrender their lives to God. 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purpose of using the evidences is show them the 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irrationality of their foundational beliefs or World View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 It is to show that 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 can not logically stand 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 their anti-God belief system.  When they realize that they can not stand on their irrational belief system, then </a:t>
            </a:r>
            <a:r>
              <a:rPr lang="en-US" sz="22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maybe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they will be 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more open to accepting God.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key to getting some to turn to God is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PRAYER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 God works on their heart to draw them to Himself.</a:t>
            </a:r>
          </a:p>
          <a:p>
            <a:pPr lvl="1">
              <a:buNone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John 6:44 </a:t>
            </a: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…No one can come to Me (Jesus) unless the Father (God) who sent Me draws him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492875"/>
            <a:ext cx="762000" cy="365125"/>
          </a:xfrm>
        </p:spPr>
        <p:txBody>
          <a:bodyPr/>
          <a:lstStyle/>
          <a:p>
            <a:pPr>
              <a:defRPr/>
            </a:pPr>
            <a:fld id="{9CAAEB0F-4B32-450E-B2A1-A76263EAC204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7200" dirty="0" smtClean="0">
                <a:effectLst>
                  <a:outerShdw blurRad="127000" dist="63500" dir="27000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THE  END</a:t>
            </a:r>
            <a:endParaRPr lang="en-US" sz="7200" dirty="0">
              <a:effectLst>
                <a:outerShdw blurRad="127000" dist="63500" dir="27000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915400" cy="16002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Yes!  There are good </a:t>
            </a:r>
            <a:r>
              <a:rPr 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scientific and logical reasons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for believing in the existence of God.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Matt. 16:18 … upon this rock (Peter’s Testimony about Christ) I will build My church; and </a:t>
            </a:r>
            <a:r>
              <a:rPr lang="en-US" sz="22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gates of Hades will not overpower it.</a:t>
            </a:r>
          </a:p>
          <a:p>
            <a:pPr>
              <a:spcBef>
                <a:spcPts val="0"/>
              </a:spcBef>
              <a:buNone/>
            </a:pP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492875"/>
            <a:ext cx="762000" cy="365125"/>
          </a:xfrm>
        </p:spPr>
        <p:txBody>
          <a:bodyPr/>
          <a:lstStyle/>
          <a:p>
            <a:pPr>
              <a:defRPr/>
            </a:pPr>
            <a:fld id="{9CAAEB0F-4B32-450E-B2A1-A76263EAC204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28600" y="2667000"/>
            <a:ext cx="8915400" cy="379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47688" marR="0" lvl="0" indent="-411163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References :</a:t>
            </a:r>
          </a:p>
          <a:p>
            <a:pPr marL="365760" marR="0" lvl="0" indent="-182880" algn="l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Reasonable Faith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William Lane Craig.</a:t>
            </a:r>
          </a:p>
          <a:p>
            <a:pPr marL="365760" marR="0" lvl="0" indent="-182880" algn="l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Show Me God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Fred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Heeren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  <a:p>
            <a:pPr marL="365760" marR="0" lvl="0" indent="-182880" algn="l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Universe by Design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Danny Faulkner, Ph.D.</a:t>
            </a:r>
          </a:p>
          <a:p>
            <a:pPr marL="365760" marR="0" lvl="0" indent="-182880" algn="l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Dismantling the Big Bang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John Hartnett, Ph.D.</a:t>
            </a:r>
          </a:p>
          <a:p>
            <a:pPr marL="365760" marR="0" lvl="0" indent="-182880" algn="l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Starlight and Time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Russell Humphreys, Ph.D.</a:t>
            </a:r>
          </a:p>
          <a:p>
            <a:pPr marL="365760" lvl="0" indent="-182880" eaLnBrk="0" hangingPunct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Wingdings" pitchFamily="2" charset="2"/>
              <a:buChar char="Ø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Every Prophecy of the Bible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Dr. John </a:t>
            </a:r>
            <a:r>
              <a:rPr lang="en-US" sz="2400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Walvoord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65760" marR="0" lvl="0" indent="-182880" algn="l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Privileged Planet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Guillermo Gonzalez and Jay Richards.</a:t>
            </a:r>
          </a:p>
          <a:p>
            <a:pPr marL="365760" marR="0" lvl="0" indent="-182880" algn="l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Case for a Creator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Lee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Strobel</a:t>
            </a:r>
            <a:r>
              <a:rPr lang="en-US" sz="2400" noProof="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en-US" sz="2400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65760" marR="0" lvl="0" indent="-182880" algn="l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Rare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Earth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Ward and Brownlee.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2880" marR="0" lvl="0" indent="-18288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Char char="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2000</TotalTime>
  <Words>4299</Words>
  <Application>Microsoft Office PowerPoint</Application>
  <PresentationFormat>On-screen Show (4:3)</PresentationFormat>
  <Paragraphs>371</Paragraphs>
  <Slides>45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Apex</vt:lpstr>
      <vt:lpstr>Science killed the Religion of darwinism</vt:lpstr>
      <vt:lpstr>Evidences For Atheists That Show The Existence of God</vt:lpstr>
      <vt:lpstr>WHY SHOULD CHRISTIANS CARE?</vt:lpstr>
      <vt:lpstr>Theories of the cosmos</vt:lpstr>
      <vt:lpstr>Steady State Universe</vt:lpstr>
      <vt:lpstr>Red Shift of Light from Distant GAlaxies</vt:lpstr>
      <vt:lpstr>Stretching of Space What did God reveal to us?</vt:lpstr>
      <vt:lpstr>SINGULARITY POINT in the BEGINNING</vt:lpstr>
      <vt:lpstr>CREATION MODELS</vt:lpstr>
      <vt:lpstr>BEGINNING OF THE UNIVERSE THE SINGULARITY POINT</vt:lpstr>
      <vt:lpstr>COSMOLOGICAL  ARGUMENT</vt:lpstr>
      <vt:lpstr>COSMOLOGICAL  ARGUMENT (CAUSE and EFFECT)</vt:lpstr>
      <vt:lpstr>TRANSCENDENT  CAUSE</vt:lpstr>
      <vt:lpstr>Modified Steady State universe</vt:lpstr>
      <vt:lpstr>Cosmic Microwave Background RADIATION</vt:lpstr>
      <vt:lpstr>TELEOLOGICAL  ARGUMENT (PURPOSE)</vt:lpstr>
      <vt:lpstr>TELEOLOGICAL  ARGUMENT (DESIGN)</vt:lpstr>
      <vt:lpstr>ANTHROPIC  ARGUMENT</vt:lpstr>
      <vt:lpstr>FINE-TUNING OF THE UNIVERSE</vt:lpstr>
      <vt:lpstr>FINE-TUNING OF THE UNIVERSE</vt:lpstr>
      <vt:lpstr>FINE-TUNING OF THE UNIVERSE</vt:lpstr>
      <vt:lpstr>FINE-TUNING OF THE UNIVERSE</vt:lpstr>
      <vt:lpstr>FINE-TUNING OF THE UNIVERSE</vt:lpstr>
      <vt:lpstr>Oscillating universe</vt:lpstr>
      <vt:lpstr>Scientific method vs. Metaphysics</vt:lpstr>
      <vt:lpstr>Inflationary universe</vt:lpstr>
      <vt:lpstr>Inflationary universe (Continued)</vt:lpstr>
      <vt:lpstr>quantum universe and String Theory</vt:lpstr>
      <vt:lpstr>Multiple universes</vt:lpstr>
      <vt:lpstr>OCCAM’S  RAZOR (or Ockham’s Razor)</vt:lpstr>
      <vt:lpstr>ONTOLOGICAL  ARGUMENT (BEING)</vt:lpstr>
      <vt:lpstr>ARGUMENT  FROM  DEGREE</vt:lpstr>
      <vt:lpstr>ARGUMENT  Of  NON-PHYSICAL QUANTITIES OBSERVED</vt:lpstr>
      <vt:lpstr>ARGUMENT  FROM A  PROPER  BASIS</vt:lpstr>
      <vt:lpstr>ARGUMENT  FROM PERSONAL EXPERIENCE</vt:lpstr>
      <vt:lpstr>ARGUMENT  FROM TESTIMONY</vt:lpstr>
      <vt:lpstr>ARGUMENT  FROM HISTORICAL EVENTS OR PERSONAGES</vt:lpstr>
      <vt:lpstr>ARGUMENT  FROM  FULFILLED BIBLE PROPHECY</vt:lpstr>
      <vt:lpstr>ARGUMENT  FROM  FULFILLED BIBLE  PROPHECY (Cont.)</vt:lpstr>
      <vt:lpstr>ARGUMENT FROM MIRACLES</vt:lpstr>
      <vt:lpstr>PASCAL’S  WAGER</vt:lpstr>
      <vt:lpstr>ARGUMENT  FROM  REASON</vt:lpstr>
      <vt:lpstr>TRANSCENDENTAL  ARGUMENT (TAG - Transcendental Argument for God)</vt:lpstr>
      <vt:lpstr>Will these EVIDENCES turn someone to God?</vt:lpstr>
      <vt:lpstr>THE  END</vt:lpstr>
    </vt:vector>
  </TitlesOfParts>
  <Company>Sandia National Laboratories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SNL</dc:creator>
  <cp:lastModifiedBy>Jim Hovis</cp:lastModifiedBy>
  <cp:revision>332</cp:revision>
  <dcterms:created xsi:type="dcterms:W3CDTF">2010-01-11T19:40:08Z</dcterms:created>
  <dcterms:modified xsi:type="dcterms:W3CDTF">2011-02-16T14:50:05Z</dcterms:modified>
</cp:coreProperties>
</file>