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7D57A1-355E-46EA-A8AD-FEA21E690E9E}" type="datetimeFigureOut">
              <a:rPr lang="en-US" smtClean="0"/>
              <a:t>8/13/2014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7D57A1-355E-46EA-A8AD-FEA21E690E9E}" type="datetimeFigureOut">
              <a:rPr lang="en-US" smtClean="0"/>
              <a:t>8/13/2014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7D57A1-355E-46EA-A8AD-FEA21E690E9E}" type="datetimeFigureOut">
              <a:rPr lang="en-US" smtClean="0"/>
              <a:t>8/13/2014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7D57A1-355E-46EA-A8AD-FEA21E690E9E}" type="datetimeFigureOut">
              <a:rPr lang="en-US" smtClean="0"/>
              <a:t>8/13/2014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7D57A1-355E-46EA-A8AD-FEA21E690E9E}" type="datetimeFigureOut">
              <a:rPr lang="en-US" smtClean="0"/>
              <a:t>8/13/2014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7D57A1-355E-46EA-A8AD-FEA21E690E9E}" type="datetimeFigureOut">
              <a:rPr lang="en-US" smtClean="0"/>
              <a:t>8/13/2014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7D57A1-355E-46EA-A8AD-FEA21E690E9E}" type="datetimeFigureOut">
              <a:rPr lang="en-US" smtClean="0"/>
              <a:t>8/13/2014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7D57A1-355E-46EA-A8AD-FEA21E690E9E}" type="datetimeFigureOut">
              <a:rPr lang="en-US" smtClean="0"/>
              <a:t>8/13/2014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7D57A1-355E-46EA-A8AD-FEA21E690E9E}" type="datetimeFigureOut">
              <a:rPr lang="en-US" smtClean="0"/>
              <a:t>8/13/2014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7D57A1-355E-46EA-A8AD-FEA21E690E9E}" type="datetimeFigureOut">
              <a:rPr lang="en-US" smtClean="0"/>
              <a:t>8/13/2014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7D57A1-355E-46EA-A8AD-FEA21E690E9E}" type="datetimeFigureOut">
              <a:rPr lang="en-US" smtClean="0"/>
              <a:t>8/13/2014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3644A-338C-43EF-9C5B-71FF1165C8F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7D57A1-355E-46EA-A8AD-FEA21E690E9E}" type="datetimeFigureOut">
              <a:rPr lang="en-US" smtClean="0"/>
              <a:t>8/13/2014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3644A-338C-43EF-9C5B-71FF1165C8F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olarscience.msfc.nasa.gov/images/Zurich_Color_Small.jpg"/>
          <p:cNvPicPr>
            <a:picLocks noChangeAspect="1" noChangeArrowheads="1"/>
          </p:cNvPicPr>
          <p:nvPr/>
        </p:nvPicPr>
        <p:blipFill>
          <a:blip r:embed="rId2" cstate="print"/>
          <a:srcRect/>
          <a:stretch>
            <a:fillRect/>
          </a:stretch>
        </p:blipFill>
        <p:spPr bwMode="auto">
          <a:xfrm>
            <a:off x="155574" y="228600"/>
            <a:ext cx="8683625" cy="65532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sn_predict.gif (2208 bytes)"/>
          <p:cNvPicPr>
            <a:picLocks noChangeAspect="1" noChangeArrowheads="1"/>
          </p:cNvPicPr>
          <p:nvPr/>
        </p:nvPicPr>
        <p:blipFill>
          <a:blip r:embed="rId2" cstate="print"/>
          <a:srcRect/>
          <a:stretch>
            <a:fillRect/>
          </a:stretch>
        </p:blipFill>
        <p:spPr bwMode="auto">
          <a:xfrm>
            <a:off x="155574" y="495299"/>
            <a:ext cx="8150225" cy="6112669"/>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ceagenow.info/wp-content/uploads/2013/10/Sunspot-cycle-comparisons-erdling11.jpg"/>
          <p:cNvPicPr>
            <a:picLocks noChangeAspect="1" noChangeArrowheads="1"/>
          </p:cNvPicPr>
          <p:nvPr/>
        </p:nvPicPr>
        <p:blipFill>
          <a:blip r:embed="rId2" cstate="print"/>
          <a:srcRect/>
          <a:stretch>
            <a:fillRect/>
          </a:stretch>
        </p:blipFill>
        <p:spPr bwMode="auto">
          <a:xfrm>
            <a:off x="155575" y="3762375"/>
            <a:ext cx="5905500" cy="3095625"/>
          </a:xfrm>
          <a:prstGeom prst="rect">
            <a:avLst/>
          </a:prstGeom>
          <a:noFill/>
        </p:spPr>
      </p:pic>
      <p:sp>
        <p:nvSpPr>
          <p:cNvPr id="5" name="TextBox 4"/>
          <p:cNvSpPr txBox="1"/>
          <p:nvPr/>
        </p:nvSpPr>
        <p:spPr>
          <a:xfrm>
            <a:off x="381000" y="304800"/>
            <a:ext cx="7010400" cy="923330"/>
          </a:xfrm>
          <a:prstGeom prst="rect">
            <a:avLst/>
          </a:prstGeom>
          <a:noFill/>
        </p:spPr>
        <p:txBody>
          <a:bodyPr wrap="square" rtlCol="0">
            <a:spAutoFit/>
          </a:bodyPr>
          <a:lstStyle/>
          <a:p>
            <a:r>
              <a:rPr lang="en-US" dirty="0" smtClean="0"/>
              <a:t>Since the end of the Dalton-Minimum 190 years ago, never has the sun been so inactive as during the past 7 years</a:t>
            </a:r>
          </a:p>
          <a:p>
            <a:r>
              <a:rPr lang="en-US" dirty="0" smtClean="0"/>
              <a:t>The sun continues to remain in an unusually weak cycle 24.</a:t>
            </a:r>
            <a:endParaRPr lang="en-US" dirty="0"/>
          </a:p>
        </p:txBody>
      </p:sp>
      <p:sp>
        <p:nvSpPr>
          <p:cNvPr id="6" name="TextBox 5"/>
          <p:cNvSpPr txBox="1"/>
          <p:nvPr/>
        </p:nvSpPr>
        <p:spPr>
          <a:xfrm>
            <a:off x="381000" y="1295400"/>
            <a:ext cx="6858000" cy="1200329"/>
          </a:xfrm>
          <a:prstGeom prst="rect">
            <a:avLst/>
          </a:prstGeom>
          <a:noFill/>
        </p:spPr>
        <p:txBody>
          <a:bodyPr wrap="square" rtlCol="0">
            <a:spAutoFit/>
          </a:bodyPr>
          <a:lstStyle/>
          <a:p>
            <a:r>
              <a:rPr lang="en-US" dirty="0" smtClean="0"/>
              <a:t>The above graphic shows the mean value (blue), the current cycle (red), and the very similar sunspot cycle SC5 (light gray) which occurred during the Dalton Minimum of the early 19th century. Horizontal axis is the number of months after the start of cycle.</a:t>
            </a:r>
            <a:endParaRPr lang="en-US" dirty="0"/>
          </a:p>
        </p:txBody>
      </p:sp>
      <p:sp>
        <p:nvSpPr>
          <p:cNvPr id="7" name="TextBox 6"/>
          <p:cNvSpPr txBox="1"/>
          <p:nvPr/>
        </p:nvSpPr>
        <p:spPr>
          <a:xfrm>
            <a:off x="6400800" y="6324600"/>
            <a:ext cx="2082173" cy="461665"/>
          </a:xfrm>
          <a:prstGeom prst="rect">
            <a:avLst/>
          </a:prstGeom>
          <a:noFill/>
        </p:spPr>
        <p:txBody>
          <a:bodyPr wrap="none" rtlCol="0">
            <a:spAutoFit/>
          </a:bodyPr>
          <a:lstStyle/>
          <a:p>
            <a:r>
              <a:rPr lang="en-US" sz="1200" b="1" dirty="0" smtClean="0">
                <a:solidFill>
                  <a:srgbClr val="C00000"/>
                </a:solidFill>
              </a:rPr>
              <a:t>Data compiled from Internet</a:t>
            </a:r>
          </a:p>
          <a:p>
            <a:r>
              <a:rPr lang="en-US" sz="1200" b="1" dirty="0" smtClean="0">
                <a:solidFill>
                  <a:srgbClr val="C00000"/>
                </a:solidFill>
              </a:rPr>
              <a:t>By Jim Hovis, August 13, 2014</a:t>
            </a:r>
            <a:endParaRPr lang="en-US" sz="1200" b="1" dirty="0">
              <a:solidFill>
                <a:srgbClr val="C00000"/>
              </a:solidFill>
            </a:endParaRPr>
          </a:p>
        </p:txBody>
      </p:sp>
      <p:sp>
        <p:nvSpPr>
          <p:cNvPr id="8" name="TextBox 7"/>
          <p:cNvSpPr txBox="1"/>
          <p:nvPr/>
        </p:nvSpPr>
        <p:spPr>
          <a:xfrm>
            <a:off x="381000" y="2514600"/>
            <a:ext cx="8150757" cy="923330"/>
          </a:xfrm>
          <a:prstGeom prst="rect">
            <a:avLst/>
          </a:prstGeom>
          <a:noFill/>
        </p:spPr>
        <p:txBody>
          <a:bodyPr wrap="none" rtlCol="0">
            <a:spAutoFit/>
          </a:bodyPr>
          <a:lstStyle/>
          <a:p>
            <a:r>
              <a:rPr lang="en-US" dirty="0" smtClean="0"/>
              <a:t>The long term cycles appear to be 11, 22, 80, 179, 200, and 400 years.  </a:t>
            </a:r>
          </a:p>
          <a:p>
            <a:r>
              <a:rPr lang="en-US" dirty="0" smtClean="0"/>
              <a:t>These are related to sunspot activity and magnetic cycles. </a:t>
            </a:r>
          </a:p>
          <a:p>
            <a:r>
              <a:rPr lang="en-US" dirty="0" smtClean="0"/>
              <a:t>Obviously harmonic cycles are part of the 11 and 22 year maximums and minimums.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http://www.nasa.gov/images/content/599325main_ssn_yearly.jpg"/>
          <p:cNvPicPr>
            <a:picLocks noChangeAspect="1" noChangeArrowheads="1"/>
          </p:cNvPicPr>
          <p:nvPr/>
        </p:nvPicPr>
        <p:blipFill>
          <a:blip r:embed="rId2" cstate="print"/>
          <a:srcRect/>
          <a:stretch>
            <a:fillRect/>
          </a:stretch>
        </p:blipFill>
        <p:spPr bwMode="auto">
          <a:xfrm>
            <a:off x="1" y="57150"/>
            <a:ext cx="9144000" cy="68008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upload.wikimedia.org/wikipedia/commons/thumb/5/5e/Solar_Cycle_Prediction.gif/1280px-Solar_Cycle_Prediction.gif"/>
          <p:cNvPicPr>
            <a:picLocks noChangeAspect="1" noChangeArrowheads="1"/>
          </p:cNvPicPr>
          <p:nvPr/>
        </p:nvPicPr>
        <p:blipFill>
          <a:blip r:embed="rId2" cstate="print"/>
          <a:srcRect/>
          <a:stretch>
            <a:fillRect/>
          </a:stretch>
        </p:blipFill>
        <p:spPr bwMode="auto">
          <a:xfrm>
            <a:off x="9525" y="152400"/>
            <a:ext cx="9134475" cy="65532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145</Words>
  <Application>Microsoft Office PowerPoint</Application>
  <PresentationFormat>On-screen Show (4:3)</PresentationFormat>
  <Paragraphs>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Hovis</dc:creator>
  <cp:lastModifiedBy>Jim Hovis</cp:lastModifiedBy>
  <cp:revision>6</cp:revision>
  <dcterms:created xsi:type="dcterms:W3CDTF">2014-08-13T17:02:18Z</dcterms:created>
  <dcterms:modified xsi:type="dcterms:W3CDTF">2014-08-13T17:33:36Z</dcterms:modified>
</cp:coreProperties>
</file>